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75" r:id="rId2"/>
    <p:sldMasterId id="2147483687" r:id="rId3"/>
    <p:sldMasterId id="2147483699" r:id="rId4"/>
    <p:sldMasterId id="2147483711" r:id="rId5"/>
    <p:sldMasterId id="2147483723" r:id="rId6"/>
    <p:sldMasterId id="2147483735" r:id="rId7"/>
  </p:sldMasterIdLst>
  <p:notesMasterIdLst>
    <p:notesMasterId r:id="rId36"/>
  </p:notesMasterIdLst>
  <p:sldIdLst>
    <p:sldId id="323" r:id="rId8"/>
    <p:sldId id="272" r:id="rId9"/>
    <p:sldId id="324" r:id="rId10"/>
    <p:sldId id="370" r:id="rId11"/>
    <p:sldId id="373" r:id="rId12"/>
    <p:sldId id="374" r:id="rId13"/>
    <p:sldId id="375" r:id="rId14"/>
    <p:sldId id="376" r:id="rId15"/>
    <p:sldId id="377" r:id="rId16"/>
    <p:sldId id="378" r:id="rId17"/>
    <p:sldId id="380" r:id="rId18"/>
    <p:sldId id="381" r:id="rId19"/>
    <p:sldId id="405" r:id="rId20"/>
    <p:sldId id="384" r:id="rId21"/>
    <p:sldId id="387" r:id="rId22"/>
    <p:sldId id="389" r:id="rId23"/>
    <p:sldId id="401" r:id="rId24"/>
    <p:sldId id="392" r:id="rId25"/>
    <p:sldId id="393" r:id="rId26"/>
    <p:sldId id="394" r:id="rId27"/>
    <p:sldId id="402" r:id="rId28"/>
    <p:sldId id="396" r:id="rId29"/>
    <p:sldId id="398" r:id="rId30"/>
    <p:sldId id="399" r:id="rId31"/>
    <p:sldId id="403" r:id="rId32"/>
    <p:sldId id="404" r:id="rId33"/>
    <p:sldId id="400" r:id="rId34"/>
    <p:sldId id="293" r:id="rId35"/>
  </p:sldIdLst>
  <p:sldSz cx="9144000" cy="6858000" type="screen4x3"/>
  <p:notesSz cx="6858000" cy="9144000"/>
  <p:defaultTextStyle>
    <a:defPPr>
      <a:defRPr lang="en-US"/>
    </a:defPPr>
    <a:lvl1pPr algn="l" rtl="0" fontAlgn="base">
      <a:lnSpc>
        <a:spcPct val="80000"/>
      </a:lnSpc>
      <a:spcBef>
        <a:spcPct val="50000"/>
      </a:spcBef>
      <a:spcAft>
        <a:spcPct val="0"/>
      </a:spcAft>
      <a:buClr>
        <a:schemeClr val="hlink"/>
      </a:buClr>
      <a:buSzPct val="70000"/>
      <a:buFont typeface="Wingdings" panose="05000000000000000000" pitchFamily="2" charset="2"/>
      <a:defRPr sz="2000" kern="1200">
        <a:solidFill>
          <a:schemeClr val="tx1"/>
        </a:solidFill>
        <a:latin typeface="Arial" panose="020B0604020202020204" pitchFamily="34" charset="0"/>
        <a:ea typeface="+mn-ea"/>
        <a:cs typeface="+mn-cs"/>
      </a:defRPr>
    </a:lvl1pPr>
    <a:lvl2pPr marL="457200" algn="l" rtl="0" fontAlgn="base">
      <a:lnSpc>
        <a:spcPct val="80000"/>
      </a:lnSpc>
      <a:spcBef>
        <a:spcPct val="50000"/>
      </a:spcBef>
      <a:spcAft>
        <a:spcPct val="0"/>
      </a:spcAft>
      <a:buClr>
        <a:schemeClr val="hlink"/>
      </a:buClr>
      <a:buSzPct val="70000"/>
      <a:buFont typeface="Wingdings" panose="05000000000000000000" pitchFamily="2" charset="2"/>
      <a:defRPr sz="2000" kern="1200">
        <a:solidFill>
          <a:schemeClr val="tx1"/>
        </a:solidFill>
        <a:latin typeface="Arial" panose="020B0604020202020204" pitchFamily="34" charset="0"/>
        <a:ea typeface="+mn-ea"/>
        <a:cs typeface="+mn-cs"/>
      </a:defRPr>
    </a:lvl2pPr>
    <a:lvl3pPr marL="914400" algn="l" rtl="0" fontAlgn="base">
      <a:lnSpc>
        <a:spcPct val="80000"/>
      </a:lnSpc>
      <a:spcBef>
        <a:spcPct val="50000"/>
      </a:spcBef>
      <a:spcAft>
        <a:spcPct val="0"/>
      </a:spcAft>
      <a:buClr>
        <a:schemeClr val="hlink"/>
      </a:buClr>
      <a:buSzPct val="70000"/>
      <a:buFont typeface="Wingdings" panose="05000000000000000000" pitchFamily="2" charset="2"/>
      <a:defRPr sz="2000" kern="1200">
        <a:solidFill>
          <a:schemeClr val="tx1"/>
        </a:solidFill>
        <a:latin typeface="Arial" panose="020B0604020202020204" pitchFamily="34" charset="0"/>
        <a:ea typeface="+mn-ea"/>
        <a:cs typeface="+mn-cs"/>
      </a:defRPr>
    </a:lvl3pPr>
    <a:lvl4pPr marL="1371600" algn="l" rtl="0" fontAlgn="base">
      <a:lnSpc>
        <a:spcPct val="80000"/>
      </a:lnSpc>
      <a:spcBef>
        <a:spcPct val="50000"/>
      </a:spcBef>
      <a:spcAft>
        <a:spcPct val="0"/>
      </a:spcAft>
      <a:buClr>
        <a:schemeClr val="hlink"/>
      </a:buClr>
      <a:buSzPct val="70000"/>
      <a:buFont typeface="Wingdings" panose="05000000000000000000" pitchFamily="2" charset="2"/>
      <a:defRPr sz="2000" kern="1200">
        <a:solidFill>
          <a:schemeClr val="tx1"/>
        </a:solidFill>
        <a:latin typeface="Arial" panose="020B0604020202020204" pitchFamily="34" charset="0"/>
        <a:ea typeface="+mn-ea"/>
        <a:cs typeface="+mn-cs"/>
      </a:defRPr>
    </a:lvl4pPr>
    <a:lvl5pPr marL="1828800" algn="l" rtl="0" fontAlgn="base">
      <a:lnSpc>
        <a:spcPct val="80000"/>
      </a:lnSpc>
      <a:spcBef>
        <a:spcPct val="50000"/>
      </a:spcBef>
      <a:spcAft>
        <a:spcPct val="0"/>
      </a:spcAft>
      <a:buClr>
        <a:schemeClr val="hlink"/>
      </a:buClr>
      <a:buSzPct val="70000"/>
      <a:buFont typeface="Wingdings" panose="05000000000000000000" pitchFamily="2" charset="2"/>
      <a:defRPr sz="2000" kern="1200">
        <a:solidFill>
          <a:schemeClr val="tx1"/>
        </a:solidFill>
        <a:latin typeface="Arial" panose="020B0604020202020204" pitchFamily="34" charset="0"/>
        <a:ea typeface="+mn-ea"/>
        <a:cs typeface="+mn-cs"/>
      </a:defRPr>
    </a:lvl5pPr>
    <a:lvl6pPr marL="2286000" algn="l" defTabSz="914400" rtl="0" eaLnBrk="1" latinLnBrk="0" hangingPunct="1">
      <a:defRPr sz="2000" kern="1200">
        <a:solidFill>
          <a:schemeClr val="tx1"/>
        </a:solidFill>
        <a:latin typeface="Arial" panose="020B0604020202020204" pitchFamily="34" charset="0"/>
        <a:ea typeface="+mn-ea"/>
        <a:cs typeface="+mn-cs"/>
      </a:defRPr>
    </a:lvl6pPr>
    <a:lvl7pPr marL="2743200" algn="l" defTabSz="914400" rtl="0" eaLnBrk="1" latinLnBrk="0" hangingPunct="1">
      <a:defRPr sz="2000" kern="1200">
        <a:solidFill>
          <a:schemeClr val="tx1"/>
        </a:solidFill>
        <a:latin typeface="Arial" panose="020B0604020202020204" pitchFamily="34" charset="0"/>
        <a:ea typeface="+mn-ea"/>
        <a:cs typeface="+mn-cs"/>
      </a:defRPr>
    </a:lvl7pPr>
    <a:lvl8pPr marL="3200400" algn="l" defTabSz="914400" rtl="0" eaLnBrk="1" latinLnBrk="0" hangingPunct="1">
      <a:defRPr sz="2000" kern="1200">
        <a:solidFill>
          <a:schemeClr val="tx1"/>
        </a:solidFill>
        <a:latin typeface="Arial" panose="020B0604020202020204" pitchFamily="34" charset="0"/>
        <a:ea typeface="+mn-ea"/>
        <a:cs typeface="+mn-cs"/>
      </a:defRPr>
    </a:lvl8pPr>
    <a:lvl9pPr marL="3657600" algn="l" defTabSz="914400" rtl="0" eaLnBrk="1" latinLnBrk="0" hangingPunct="1">
      <a:defRPr sz="20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66"/>
    <a:srgbClr val="FFCC00"/>
    <a:srgbClr val="A50021"/>
    <a:srgbClr val="990033"/>
    <a:srgbClr val="CC0066"/>
    <a:srgbClr val="FC4E4A"/>
    <a:srgbClr val="D336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44" autoAdjust="0"/>
    <p:restoredTop sz="88718" autoAdjust="0"/>
  </p:normalViewPr>
  <p:slideViewPr>
    <p:cSldViewPr>
      <p:cViewPr varScale="1">
        <p:scale>
          <a:sx n="65" d="100"/>
          <a:sy n="65" d="100"/>
        </p:scale>
        <p:origin x="162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250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slide" Target="slides/slide27.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ClrTx/>
              <a:buSzTx/>
              <a:buFontTx/>
              <a:buNone/>
              <a:defRPr sz="1200">
                <a:latin typeface="Arial" charset="0"/>
              </a:defRPr>
            </a:lvl1pPr>
          </a:lstStyle>
          <a:p>
            <a:pPr>
              <a:defRPr/>
            </a:pPr>
            <a:endParaRPr lang="en-US"/>
          </a:p>
        </p:txBody>
      </p:sp>
      <p:sp>
        <p:nvSpPr>
          <p:cNvPr id="317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ClrTx/>
              <a:buSzTx/>
              <a:buFontTx/>
              <a:buNone/>
              <a:defRPr sz="1200">
                <a:latin typeface="Arial" charset="0"/>
              </a:defRPr>
            </a:lvl1pPr>
          </a:lstStyle>
          <a:p>
            <a:pPr>
              <a:defRPr/>
            </a:pPr>
            <a:endParaRPr lang="en-US"/>
          </a:p>
        </p:txBody>
      </p:sp>
      <p:sp>
        <p:nvSpPr>
          <p:cNvPr id="430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17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ClrTx/>
              <a:buSzTx/>
              <a:buFontTx/>
              <a:buNone/>
              <a:defRPr sz="1200">
                <a:latin typeface="Arial" charset="0"/>
              </a:defRPr>
            </a:lvl1pPr>
          </a:lstStyle>
          <a:p>
            <a:pPr>
              <a:defRPr/>
            </a:pPr>
            <a:endParaRPr lang="en-US"/>
          </a:p>
        </p:txBody>
      </p:sp>
      <p:sp>
        <p:nvSpPr>
          <p:cNvPr id="317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ClrTx/>
              <a:buSzTx/>
              <a:buFontTx/>
              <a:buNone/>
              <a:defRPr sz="1200"/>
            </a:lvl1pPr>
          </a:lstStyle>
          <a:p>
            <a:fld id="{CB90F572-B51C-48F0-A7F7-C655463F4BE3}" type="slidenum">
              <a:rPr lang="en-US" altLang="pt-PT"/>
              <a:pPr/>
              <a:t>‹#›</a:t>
            </a:fld>
            <a:endParaRPr lang="en-US" altLang="pt-P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altLang="pt-PT" smtClean="0">
              <a:latin typeface="Arial" panose="020B0604020202020204" pitchFamily="34" charset="0"/>
            </a:endParaRPr>
          </a:p>
        </p:txBody>
      </p:sp>
      <p:sp>
        <p:nvSpPr>
          <p:cNvPr id="44036"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r" eaLnBrk="1" hangingPunct="1">
              <a:lnSpc>
                <a:spcPct val="100000"/>
              </a:lnSpc>
              <a:spcBef>
                <a:spcPct val="0"/>
              </a:spcBef>
              <a:buClrTx/>
              <a:buSzTx/>
              <a:buFontTx/>
              <a:buNone/>
            </a:pPr>
            <a:fld id="{71BA626D-8C12-41E7-806D-C5569A1F4AE5}" type="slidenum">
              <a:rPr lang="en-US" altLang="pt-PT" sz="1200"/>
              <a:pPr algn="r" eaLnBrk="1" hangingPunct="1">
                <a:lnSpc>
                  <a:spcPct val="100000"/>
                </a:lnSpc>
                <a:spcBef>
                  <a:spcPct val="0"/>
                </a:spcBef>
                <a:buClrTx/>
                <a:buSzTx/>
                <a:buFontTx/>
                <a:buNone/>
              </a:pPr>
              <a:t>1</a:t>
            </a:fld>
            <a:endParaRPr lang="en-US" altLang="pt-PT"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pt-PT" b="1" i="1" u="sng" smtClean="0">
                <a:latin typeface="Arial" panose="020B0604020202020204" pitchFamily="34" charset="0"/>
              </a:rPr>
              <a:t>Figure Caption:</a:t>
            </a:r>
            <a:r>
              <a:rPr lang="en-US" altLang="pt-PT" b="1" i="1" smtClean="0">
                <a:latin typeface="Arial" panose="020B0604020202020204" pitchFamily="34" charset="0"/>
              </a:rPr>
              <a:t> </a:t>
            </a:r>
            <a:r>
              <a:rPr lang="en-US" altLang="pt-PT" b="1" smtClean="0">
                <a:latin typeface="Arial" panose="020B0604020202020204" pitchFamily="34" charset="0"/>
              </a:rPr>
              <a:t>Figure 11-5: The Changing Slope of an Indifference Curve</a:t>
            </a:r>
            <a:endParaRPr lang="en-US" altLang="pt-PT" smtClean="0">
              <a:latin typeface="Arial" panose="020B0604020202020204" pitchFamily="34" charset="0"/>
            </a:endParaRPr>
          </a:p>
          <a:p>
            <a:r>
              <a:rPr lang="en-US" altLang="pt-PT" smtClean="0">
                <a:latin typeface="Arial" panose="020B0604020202020204" pitchFamily="34" charset="0"/>
              </a:rPr>
              <a:t>This indifference curve is downward sloping and convex, implying that restaurant meals and rooms are ordinary goods for Ingrid. As Ingrid moves down her indifference curve from V to Z, she trades reduced consumption of restaurant meals for increased consumption of housing. However, the terms of that trade-off change. As she moves from V to W, she is willing to give up 10 restaurant meals in return for 1 more room. As her consumption of rooms rises and her consumption of restaurant meals falls, she is willing to give up fewer restaurant meals in return for each additional room. The flattening of the slope as you move from left to right arises from diminishing marginal utility.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altLang="pt-PT" smtClean="0">
              <a:latin typeface="Arial" panose="020B0604020202020204" pitchFamily="34" charset="0"/>
            </a:endParaRPr>
          </a:p>
        </p:txBody>
      </p:sp>
      <p:sp>
        <p:nvSpPr>
          <p:cNvPr id="54276"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r" eaLnBrk="1" hangingPunct="1">
              <a:lnSpc>
                <a:spcPct val="100000"/>
              </a:lnSpc>
              <a:spcBef>
                <a:spcPct val="0"/>
              </a:spcBef>
              <a:buClrTx/>
              <a:buSzTx/>
              <a:buFontTx/>
              <a:buNone/>
            </a:pPr>
            <a:fld id="{52CBC0C0-6DDF-4B09-8B43-29D8852927DB}" type="slidenum">
              <a:rPr lang="en-US" altLang="pt-PT" sz="1200"/>
              <a:pPr algn="r" eaLnBrk="1" hangingPunct="1">
                <a:lnSpc>
                  <a:spcPct val="100000"/>
                </a:lnSpc>
                <a:spcBef>
                  <a:spcPct val="0"/>
                </a:spcBef>
                <a:buClrTx/>
                <a:buSzTx/>
                <a:buFontTx/>
                <a:buNone/>
              </a:pPr>
              <a:t>11</a:t>
            </a:fld>
            <a:endParaRPr lang="en-US" altLang="pt-PT"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altLang="pt-PT" smtClean="0">
              <a:latin typeface="Arial" panose="020B0604020202020204" pitchFamily="34" charset="0"/>
            </a:endParaRPr>
          </a:p>
        </p:txBody>
      </p:sp>
      <p:sp>
        <p:nvSpPr>
          <p:cNvPr id="55300"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r" eaLnBrk="1" hangingPunct="1">
              <a:lnSpc>
                <a:spcPct val="100000"/>
              </a:lnSpc>
              <a:spcBef>
                <a:spcPct val="0"/>
              </a:spcBef>
              <a:buClrTx/>
              <a:buSzTx/>
              <a:buFontTx/>
              <a:buNone/>
            </a:pPr>
            <a:fld id="{BDFDED9F-DCCA-46EB-B913-725A9D053768}" type="slidenum">
              <a:rPr lang="en-US" altLang="pt-PT" sz="1200"/>
              <a:pPr algn="r" eaLnBrk="1" hangingPunct="1">
                <a:lnSpc>
                  <a:spcPct val="100000"/>
                </a:lnSpc>
                <a:spcBef>
                  <a:spcPct val="0"/>
                </a:spcBef>
                <a:buClrTx/>
                <a:buSzTx/>
                <a:buFontTx/>
                <a:buNone/>
              </a:pPr>
              <a:t>12</a:t>
            </a:fld>
            <a:endParaRPr lang="en-US" altLang="pt-PT"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altLang="pt-PT" smtClean="0">
              <a:latin typeface="Arial" panose="020B0604020202020204" pitchFamily="34" charset="0"/>
            </a:endParaRPr>
          </a:p>
        </p:txBody>
      </p:sp>
      <p:sp>
        <p:nvSpPr>
          <p:cNvPr id="563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r" eaLnBrk="1" hangingPunct="1">
              <a:lnSpc>
                <a:spcPct val="100000"/>
              </a:lnSpc>
              <a:spcBef>
                <a:spcPct val="0"/>
              </a:spcBef>
              <a:buClrTx/>
              <a:buSzTx/>
              <a:buFontTx/>
              <a:buNone/>
            </a:pPr>
            <a:fld id="{8960966F-623F-4F5F-8CB2-7A60749747D6}" type="slidenum">
              <a:rPr lang="en-US" altLang="pt-PT" sz="1200"/>
              <a:pPr algn="r" eaLnBrk="1" hangingPunct="1">
                <a:lnSpc>
                  <a:spcPct val="100000"/>
                </a:lnSpc>
                <a:spcBef>
                  <a:spcPct val="0"/>
                </a:spcBef>
                <a:buClrTx/>
                <a:buSzTx/>
                <a:buFontTx/>
                <a:buNone/>
              </a:pPr>
              <a:t>13</a:t>
            </a:fld>
            <a:endParaRPr lang="en-US" altLang="pt-PT"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pt-PT" b="1" i="1" u="sng" smtClean="0">
                <a:latin typeface="Arial" panose="020B0604020202020204" pitchFamily="34" charset="0"/>
              </a:rPr>
              <a:t>Figure Caption:</a:t>
            </a:r>
            <a:r>
              <a:rPr lang="en-US" altLang="pt-PT" b="1" i="1" smtClean="0">
                <a:latin typeface="Arial" panose="020B0604020202020204" pitchFamily="34" charset="0"/>
              </a:rPr>
              <a:t> </a:t>
            </a:r>
            <a:r>
              <a:rPr lang="en-US" altLang="pt-PT" b="1" smtClean="0">
                <a:latin typeface="Arial" panose="020B0604020202020204" pitchFamily="34" charset="0"/>
              </a:rPr>
              <a:t>Figure 11-6: The Optimal Consumption Bundle</a:t>
            </a:r>
            <a:endParaRPr lang="en-US" altLang="pt-PT" smtClean="0">
              <a:latin typeface="Arial" panose="020B0604020202020204" pitchFamily="34" charset="0"/>
            </a:endParaRPr>
          </a:p>
          <a:p>
            <a:r>
              <a:rPr lang="en-US" altLang="pt-PT" smtClean="0">
                <a:latin typeface="Arial" panose="020B0604020202020204" pitchFamily="34" charset="0"/>
              </a:rPr>
              <a:t>The budget line, BL, shows Ingrid’s possible consumption bundles given an income of $2,400 per month, when rooms cost $150 per month and restaurant meals cost $30 each. I1, I2, and I3 are indifference curves. Consumption bundles such as Band Care not optimal because Ingrid can move to a higher indifference curve. The optimal consumption bundle is A, where the budget line is just tangent to the highest possible indifference curve.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pt-PT" b="1" i="1" u="sng" smtClean="0">
                <a:latin typeface="Arial" panose="020B0604020202020204" pitchFamily="34" charset="0"/>
              </a:rPr>
              <a:t>Figure Caption:</a:t>
            </a:r>
            <a:r>
              <a:rPr lang="en-US" altLang="pt-PT" b="1" i="1" smtClean="0">
                <a:latin typeface="Arial" panose="020B0604020202020204" pitchFamily="34" charset="0"/>
              </a:rPr>
              <a:t> </a:t>
            </a:r>
            <a:r>
              <a:rPr lang="en-US" altLang="pt-PT" b="1" smtClean="0">
                <a:latin typeface="Arial" panose="020B0604020202020204" pitchFamily="34" charset="0"/>
              </a:rPr>
              <a:t>Figure 11-7: Understanding the Relative Price Rule</a:t>
            </a:r>
            <a:endParaRPr lang="en-US" altLang="pt-PT" smtClean="0">
              <a:latin typeface="Arial" panose="020B0604020202020204" pitchFamily="34" charset="0"/>
            </a:endParaRPr>
          </a:p>
          <a:p>
            <a:r>
              <a:rPr lang="en-US" altLang="pt-PT" smtClean="0">
                <a:latin typeface="Arial" panose="020B0604020202020204" pitchFamily="34" charset="0"/>
              </a:rPr>
              <a:t>The relative price of rooms in terms of restaurant meals is equal to minus the slope of the budget line. The marginal rate of substitution of rooms in place of restaurant meals is equal to minus the slope of the indifference curve. The relative price rule says that at the optimal consumption bundle, the marginal rate of substitution must equal the relative price. This point can be demonstrated by considering what happens when the marginal rate of substitution is not equal to the relative price. At consumption bundle B, the marginal rate of substitution is larger than the relative price; Ingrid can increase her total utility by moving down her budget line, BL. At C, the marginal rate of substitution is smaller than the relative price, and Ingrid can increase her total utility by moving up the budget line. Only at A, where the relative price rule holds, is her total utility maximized given her budget constraint.</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pt-PT" b="1" i="1" u="sng" smtClean="0">
                <a:latin typeface="Arial" panose="020B0604020202020204" pitchFamily="34" charset="0"/>
              </a:rPr>
              <a:t>Figure Caption:</a:t>
            </a:r>
            <a:r>
              <a:rPr lang="en-US" altLang="pt-PT" b="1" i="1" smtClean="0">
                <a:latin typeface="Arial" panose="020B0604020202020204" pitchFamily="34" charset="0"/>
              </a:rPr>
              <a:t> </a:t>
            </a:r>
            <a:r>
              <a:rPr lang="en-US" altLang="pt-PT" b="1" smtClean="0">
                <a:latin typeface="Arial" panose="020B0604020202020204" pitchFamily="34" charset="0"/>
              </a:rPr>
              <a:t>Figure 11-8: Differences in Preferences</a:t>
            </a:r>
            <a:endParaRPr lang="en-US" altLang="pt-PT" smtClean="0">
              <a:latin typeface="Arial" panose="020B0604020202020204" pitchFamily="34" charset="0"/>
            </a:endParaRPr>
          </a:p>
          <a:p>
            <a:r>
              <a:rPr lang="en-US" altLang="pt-PT" smtClean="0">
                <a:latin typeface="Arial" panose="020B0604020202020204" pitchFamily="34" charset="0"/>
              </a:rPr>
              <a:t>Ingrid and Lars have different preferences, reflected in the different shapes of their indifference curve maps. So they will choose different consumption bundles even when they have the same possible choices. Both of them have an income of $2,400 per month and face prices of $30 per meal and $150 per room. Panel (a) shows Ingrid’s consumption choice: 8 rooms and 40 restaurant meals. Panel (b) shows Lars’s choice: even though he has the same budget line, he consumes fewer rooms and more restaurant meals.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altLang="pt-PT" smtClean="0">
              <a:latin typeface="Arial" panose="020B0604020202020204" pitchFamily="34" charset="0"/>
            </a:endParaRPr>
          </a:p>
        </p:txBody>
      </p:sp>
      <p:sp>
        <p:nvSpPr>
          <p:cNvPr id="60420"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r" eaLnBrk="1" hangingPunct="1">
              <a:lnSpc>
                <a:spcPct val="100000"/>
              </a:lnSpc>
              <a:spcBef>
                <a:spcPct val="0"/>
              </a:spcBef>
              <a:buClrTx/>
              <a:buSzTx/>
              <a:buFontTx/>
              <a:buNone/>
            </a:pPr>
            <a:fld id="{B346C4C7-E4F9-4302-A289-9C26D404F735}" type="slidenum">
              <a:rPr lang="en-US" altLang="pt-PT" sz="1200"/>
              <a:pPr algn="r" eaLnBrk="1" hangingPunct="1">
                <a:lnSpc>
                  <a:spcPct val="100000"/>
                </a:lnSpc>
                <a:spcBef>
                  <a:spcPct val="0"/>
                </a:spcBef>
                <a:buClrTx/>
                <a:buSzTx/>
                <a:buFontTx/>
                <a:buNone/>
              </a:pPr>
              <a:t>17</a:t>
            </a:fld>
            <a:endParaRPr lang="en-US" altLang="pt-PT"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pt-PT" b="1" i="1" u="sng" smtClean="0">
                <a:latin typeface="Arial" panose="020B0604020202020204" pitchFamily="34" charset="0"/>
              </a:rPr>
              <a:t>Figure Caption:</a:t>
            </a:r>
            <a:r>
              <a:rPr lang="en-US" altLang="pt-PT" b="1" i="1" smtClean="0">
                <a:latin typeface="Arial" panose="020B0604020202020204" pitchFamily="34" charset="0"/>
              </a:rPr>
              <a:t> </a:t>
            </a:r>
            <a:r>
              <a:rPr lang="en-US" altLang="pt-PT" b="1" smtClean="0">
                <a:latin typeface="Arial" panose="020B0604020202020204" pitchFamily="34" charset="0"/>
              </a:rPr>
              <a:t>Figure 11-10: Perfect Substitutes</a:t>
            </a:r>
            <a:endParaRPr lang="en-US" altLang="pt-PT" smtClean="0">
              <a:latin typeface="Arial" panose="020B0604020202020204" pitchFamily="34" charset="0"/>
            </a:endParaRPr>
          </a:p>
          <a:p>
            <a:r>
              <a:rPr lang="en-US" altLang="pt-PT" smtClean="0">
                <a:latin typeface="Arial" panose="020B0604020202020204" pitchFamily="34" charset="0"/>
              </a:rPr>
              <a:t>Two goods are perfect substitutes when the marginal rate of substitution does not depend on the quantities consumed. In that case, the indifference curves are straight lines.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pt-PT" b="1" i="1" u="sng" smtClean="0">
                <a:latin typeface="Arial" panose="020B0604020202020204" pitchFamily="34" charset="0"/>
              </a:rPr>
              <a:t>Figure Caption:</a:t>
            </a:r>
            <a:r>
              <a:rPr lang="en-US" altLang="pt-PT" b="1" i="1" smtClean="0">
                <a:latin typeface="Arial" panose="020B0604020202020204" pitchFamily="34" charset="0"/>
              </a:rPr>
              <a:t> </a:t>
            </a:r>
            <a:r>
              <a:rPr lang="en-US" altLang="pt-PT" b="1" smtClean="0">
                <a:latin typeface="Arial" panose="020B0604020202020204" pitchFamily="34" charset="0"/>
              </a:rPr>
              <a:t>Figure 11-11:</a:t>
            </a:r>
            <a:r>
              <a:rPr lang="en-US" altLang="pt-PT" smtClean="0">
                <a:latin typeface="Arial" panose="020B0604020202020204" pitchFamily="34" charset="0"/>
              </a:rPr>
              <a:t> </a:t>
            </a:r>
            <a:r>
              <a:rPr lang="en-US" altLang="pt-PT" b="1" smtClean="0">
                <a:latin typeface="Arial" panose="020B0604020202020204" pitchFamily="34" charset="0"/>
              </a:rPr>
              <a:t>Consumer Choice Between Perfect Substitutes</a:t>
            </a:r>
            <a:endParaRPr lang="en-US" altLang="pt-PT" smtClean="0">
              <a:latin typeface="Arial" panose="020B0604020202020204" pitchFamily="34" charset="0"/>
            </a:endParaRPr>
          </a:p>
          <a:p>
            <a:r>
              <a:rPr lang="en-US" altLang="pt-PT" smtClean="0">
                <a:latin typeface="Arial" panose="020B0604020202020204" pitchFamily="34" charset="0"/>
              </a:rPr>
              <a:t>When two goods are perfect substitutes, small price changes lead to large changes in the consumption bundle. In panel (a), the relative price of chocolate chip cookies is slightly higher than the marginal rate of substitution of chocolate chip cookies in place of peanut butter cookies; this is enough to induce Cokie to choose consumption bundle A, which consists entirely of peanut butter cookies. In panel (b), the relative price of chocolate chip cookies is slightly lower than the marginal rate of substitution of chocolate chip cookies in place of peanut butter cookies; his induces Cokie to choose bundle B, consisting entirely of chocolate chip cookies.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altLang="pt-PT" smtClean="0">
              <a:latin typeface="Arial" panose="020B0604020202020204" pitchFamily="34" charset="0"/>
            </a:endParaRPr>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fld id="{BF493D52-F98C-430F-A250-6DDDF438B6FE}" type="slidenum">
              <a:rPr lang="en-US" altLang="pt-PT" sz="1200"/>
              <a:pPr eaLnBrk="1" hangingPunct="1"/>
              <a:t>2</a:t>
            </a:fld>
            <a:endParaRPr lang="en-US" altLang="pt-PT"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pt-PT" b="1" i="1" u="sng" smtClean="0">
                <a:latin typeface="Arial" panose="020B0604020202020204" pitchFamily="34" charset="0"/>
              </a:rPr>
              <a:t>Figure Caption:</a:t>
            </a:r>
            <a:r>
              <a:rPr lang="en-US" altLang="pt-PT" b="1" i="1" smtClean="0">
                <a:latin typeface="Arial" panose="020B0604020202020204" pitchFamily="34" charset="0"/>
              </a:rPr>
              <a:t> </a:t>
            </a:r>
            <a:r>
              <a:rPr lang="en-US" altLang="pt-PT" b="1" smtClean="0">
                <a:latin typeface="Arial" panose="020B0604020202020204" pitchFamily="34" charset="0"/>
              </a:rPr>
              <a:t>Figure 11-12: Perfect Complements</a:t>
            </a:r>
            <a:endParaRPr lang="en-US" altLang="pt-PT" smtClean="0">
              <a:latin typeface="Arial" panose="020B0604020202020204" pitchFamily="34" charset="0"/>
            </a:endParaRPr>
          </a:p>
          <a:p>
            <a:r>
              <a:rPr lang="en-US" altLang="pt-PT" smtClean="0">
                <a:latin typeface="Arial" panose="020B0604020202020204" pitchFamily="34" charset="0"/>
              </a:rPr>
              <a:t>When two goods are perfect complements, a consumer wants to consume the goods in the same ratio regardless of their relative price. Indifference curves take the form of right angles. In this case, Aaron will choose to consume 4 glasses of milk and 4 cookies (bundle B) regardless of the slope of the budget line passing through B. The reason is that neither an additional glass of milk without an additional cookie (bundle A) nor an additional cookie without an additional glass of milk (bundle C) adds to his total utility.</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altLang="pt-PT" smtClean="0">
              <a:latin typeface="Arial" panose="020B0604020202020204" pitchFamily="34" charset="0"/>
            </a:endParaRPr>
          </a:p>
        </p:txBody>
      </p:sp>
      <p:sp>
        <p:nvSpPr>
          <p:cNvPr id="64516"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r" eaLnBrk="1" hangingPunct="1">
              <a:lnSpc>
                <a:spcPct val="100000"/>
              </a:lnSpc>
              <a:spcBef>
                <a:spcPct val="0"/>
              </a:spcBef>
              <a:buClrTx/>
              <a:buSzTx/>
              <a:buFontTx/>
              <a:buNone/>
            </a:pPr>
            <a:fld id="{7669A940-C7F9-41B2-AD23-86C7ED625A11}" type="slidenum">
              <a:rPr lang="en-US" altLang="pt-PT" sz="1200"/>
              <a:pPr algn="r" eaLnBrk="1" hangingPunct="1">
                <a:lnSpc>
                  <a:spcPct val="100000"/>
                </a:lnSpc>
                <a:spcBef>
                  <a:spcPct val="0"/>
                </a:spcBef>
                <a:buClrTx/>
                <a:buSzTx/>
                <a:buFontTx/>
                <a:buNone/>
              </a:pPr>
              <a:t>21</a:t>
            </a:fld>
            <a:endParaRPr lang="en-US" altLang="pt-PT"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pt-PT" b="1" i="1" u="sng" smtClean="0">
                <a:latin typeface="Arial" panose="020B0604020202020204" pitchFamily="34" charset="0"/>
              </a:rPr>
              <a:t>Figure Caption:</a:t>
            </a:r>
            <a:r>
              <a:rPr lang="en-US" altLang="pt-PT" b="1" i="1" smtClean="0">
                <a:latin typeface="Arial" panose="020B0604020202020204" pitchFamily="34" charset="0"/>
              </a:rPr>
              <a:t> </a:t>
            </a:r>
            <a:r>
              <a:rPr lang="en-US" altLang="pt-PT" b="1" smtClean="0">
                <a:latin typeface="Arial" panose="020B0604020202020204" pitchFamily="34" charset="0"/>
              </a:rPr>
              <a:t>Figure 11-14: Responding to a Price Increase</a:t>
            </a:r>
            <a:endParaRPr lang="en-US" altLang="pt-PT" smtClean="0">
              <a:latin typeface="Arial" panose="020B0604020202020204" pitchFamily="34" charset="0"/>
            </a:endParaRPr>
          </a:p>
          <a:p>
            <a:r>
              <a:rPr lang="en-US" altLang="pt-PT" smtClean="0">
                <a:latin typeface="Arial" panose="020B0604020202020204" pitchFamily="34" charset="0"/>
              </a:rPr>
              <a:t>Ingrid responds to the higher relative price of rooms by choosing a new consumption bundle with fewer rooms and more restaurant meals. Her new optimal consumption bundle, C, contains 1 room instead of 8 and 60 restaurant meals instead of 40.</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pt-PT" b="1" i="1" u="sng" smtClean="0">
                <a:latin typeface="Arial" panose="020B0604020202020204" pitchFamily="34" charset="0"/>
              </a:rPr>
              <a:t>Figure Caption:</a:t>
            </a:r>
            <a:r>
              <a:rPr lang="en-US" altLang="pt-PT" b="1" i="1" smtClean="0">
                <a:latin typeface="Arial" panose="020B0604020202020204" pitchFamily="34" charset="0"/>
              </a:rPr>
              <a:t> </a:t>
            </a:r>
            <a:r>
              <a:rPr lang="en-US" altLang="pt-PT" b="1" smtClean="0">
                <a:latin typeface="Arial" panose="020B0604020202020204" pitchFamily="34" charset="0"/>
              </a:rPr>
              <a:t>Figure 11-16: Income and Consumption: Normal Goods</a:t>
            </a:r>
          </a:p>
          <a:p>
            <a:r>
              <a:rPr lang="en-US" altLang="pt-PT" smtClean="0">
                <a:latin typeface="Arial" panose="020B0604020202020204" pitchFamily="34" charset="0"/>
              </a:rPr>
              <a:t>At a monthly income of $2,400, Ingrid chooses bundle A, consisting of 8 rooms and 40 restaurant meals. When relative price remains unchanged, a fall in income shifts her budget line inward to BL2. At a monthly income of $1,200, she chooses bundle B, consisting of 4 rooms and 20 restaurant meals. Since Ingrid’s consumption of both restaurant meals and rooms falls when her income falls, both goods are normal goods.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pt-PT" b="1" i="1" u="sng" smtClean="0">
                <a:latin typeface="Arial" panose="020B0604020202020204" pitchFamily="34" charset="0"/>
              </a:rPr>
              <a:t>Figure Caption:</a:t>
            </a:r>
            <a:r>
              <a:rPr lang="en-US" altLang="pt-PT" b="1" i="1" smtClean="0">
                <a:latin typeface="Arial" panose="020B0604020202020204" pitchFamily="34" charset="0"/>
              </a:rPr>
              <a:t> </a:t>
            </a:r>
            <a:r>
              <a:rPr lang="en-US" altLang="pt-PT" b="1" smtClean="0">
                <a:latin typeface="Arial" panose="020B0604020202020204" pitchFamily="34" charset="0"/>
              </a:rPr>
              <a:t>Figure 11-17: Income and Consumption: An Inferior Good</a:t>
            </a:r>
            <a:endParaRPr lang="en-US" altLang="pt-PT" smtClean="0">
              <a:latin typeface="Arial" panose="020B0604020202020204" pitchFamily="34" charset="0"/>
            </a:endParaRPr>
          </a:p>
          <a:p>
            <a:r>
              <a:rPr lang="en-US" altLang="pt-PT" smtClean="0">
                <a:latin typeface="Arial" panose="020B0604020202020204" pitchFamily="34" charset="0"/>
              </a:rPr>
              <a:t>When Ingrid’s income falls from $2,400 to $1,200, her optimal consumption bundle changes from D to E. Her consumption of second-hand furniture increases, implying that second-hand furniture is an inferior good. In contrast, her consumption of restaurant meals falls, implying that restaurant meals are a normal good.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altLang="pt-PT" smtClean="0">
              <a:latin typeface="Arial" panose="020B0604020202020204" pitchFamily="34" charset="0"/>
            </a:endParaRPr>
          </a:p>
        </p:txBody>
      </p:sp>
      <p:sp>
        <p:nvSpPr>
          <p:cNvPr id="68612"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r" eaLnBrk="1" hangingPunct="1">
              <a:lnSpc>
                <a:spcPct val="100000"/>
              </a:lnSpc>
              <a:spcBef>
                <a:spcPct val="0"/>
              </a:spcBef>
              <a:buClrTx/>
              <a:buSzTx/>
              <a:buFontTx/>
              <a:buNone/>
            </a:pPr>
            <a:fld id="{B7AEA73A-4AC2-41B5-8BD2-5B818C317BB9}" type="slidenum">
              <a:rPr lang="en-US" altLang="pt-PT" sz="1200"/>
              <a:pPr algn="r" eaLnBrk="1" hangingPunct="1">
                <a:lnSpc>
                  <a:spcPct val="100000"/>
                </a:lnSpc>
                <a:spcBef>
                  <a:spcPct val="0"/>
                </a:spcBef>
                <a:buClrTx/>
                <a:buSzTx/>
                <a:buFontTx/>
                <a:buNone/>
              </a:pPr>
              <a:t>25</a:t>
            </a:fld>
            <a:endParaRPr lang="en-US" altLang="pt-PT" sz="12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altLang="pt-PT" smtClean="0">
              <a:latin typeface="Arial" panose="020B0604020202020204" pitchFamily="34" charset="0"/>
            </a:endParaRPr>
          </a:p>
        </p:txBody>
      </p:sp>
      <p:sp>
        <p:nvSpPr>
          <p:cNvPr id="69636"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r" eaLnBrk="1" hangingPunct="1">
              <a:lnSpc>
                <a:spcPct val="100000"/>
              </a:lnSpc>
              <a:spcBef>
                <a:spcPct val="0"/>
              </a:spcBef>
              <a:buClrTx/>
              <a:buSzTx/>
              <a:buFontTx/>
              <a:buNone/>
            </a:pPr>
            <a:fld id="{C8D4762B-9F22-4C1B-9B80-26D90B75ACE6}" type="slidenum">
              <a:rPr lang="en-US" altLang="pt-PT" sz="1200"/>
              <a:pPr algn="r" eaLnBrk="1" hangingPunct="1">
                <a:lnSpc>
                  <a:spcPct val="100000"/>
                </a:lnSpc>
                <a:spcBef>
                  <a:spcPct val="0"/>
                </a:spcBef>
                <a:buClrTx/>
                <a:buSzTx/>
                <a:buFontTx/>
                <a:buNone/>
              </a:pPr>
              <a:t>26</a:t>
            </a:fld>
            <a:endParaRPr lang="en-US" altLang="pt-PT" sz="12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pt-PT" b="1" i="1" u="sng" smtClean="0">
                <a:latin typeface="Arial" panose="020B0604020202020204" pitchFamily="34" charset="0"/>
              </a:rPr>
              <a:t>Figure Caption:</a:t>
            </a:r>
            <a:r>
              <a:rPr lang="en-US" altLang="pt-PT" b="1" i="1" smtClean="0">
                <a:latin typeface="Arial" panose="020B0604020202020204" pitchFamily="34" charset="0"/>
              </a:rPr>
              <a:t> </a:t>
            </a:r>
            <a:r>
              <a:rPr lang="en-US" altLang="pt-PT" b="1" smtClean="0">
                <a:latin typeface="Arial" panose="020B0604020202020204" pitchFamily="34" charset="0"/>
              </a:rPr>
              <a:t>Figure 11-18: Income and Substitution Effects</a:t>
            </a:r>
            <a:endParaRPr lang="en-US" altLang="pt-PT" smtClean="0">
              <a:latin typeface="Arial" panose="020B0604020202020204" pitchFamily="34" charset="0"/>
            </a:endParaRPr>
          </a:p>
          <a:p>
            <a:r>
              <a:rPr lang="en-US" altLang="pt-PT" smtClean="0">
                <a:latin typeface="Arial" panose="020B0604020202020204" pitchFamily="34" charset="0"/>
              </a:rPr>
              <a:t>The movement from Ingrid’s original optimal consumption bundle when the price of rooms is $150, A, to her new optimal consumption bundle when the price of rooms is $600, C, can be decomposed into two parts. The movement from A to B—the movement along the original indifference curve, I2, as relative price changes—is the pure substitution effect. It captures how her consumption would change if she were given a hypothetical increase in income that just compensates her for the increase in the price of rooms so that her total utility is unchanged. The movement from B to C, the change in consumption when we remove that hypothetical income compensation, is the income effect of the price increase—how her consumption changes as a result of the fall in her purchasing power. </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altLang="pt-PT" smtClean="0">
              <a:latin typeface="Arial" panose="020B0604020202020204" pitchFamily="34" charset="0"/>
            </a:endParaRPr>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fld id="{F1BE7286-0B33-4587-8703-CCA9C096C188}" type="slidenum">
              <a:rPr lang="en-US" altLang="pt-PT" sz="1200"/>
              <a:pPr eaLnBrk="1" hangingPunct="1"/>
              <a:t>28</a:t>
            </a:fld>
            <a:endParaRPr lang="en-US" altLang="pt-PT"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altLang="pt-PT" smtClean="0">
              <a:latin typeface="Arial" panose="020B0604020202020204" pitchFamily="34" charset="0"/>
            </a:endParaRPr>
          </a:p>
        </p:txBody>
      </p:sp>
      <p:sp>
        <p:nvSpPr>
          <p:cNvPr id="4608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r" eaLnBrk="1" hangingPunct="1">
              <a:lnSpc>
                <a:spcPct val="100000"/>
              </a:lnSpc>
              <a:spcBef>
                <a:spcPct val="0"/>
              </a:spcBef>
              <a:buClrTx/>
              <a:buSzTx/>
              <a:buFontTx/>
              <a:buNone/>
            </a:pPr>
            <a:fld id="{9245B6DA-86A9-418F-AA33-C9A2E284DE5C}" type="slidenum">
              <a:rPr lang="en-US" altLang="pt-PT" sz="1200"/>
              <a:pPr algn="r" eaLnBrk="1" hangingPunct="1">
                <a:lnSpc>
                  <a:spcPct val="100000"/>
                </a:lnSpc>
                <a:spcBef>
                  <a:spcPct val="0"/>
                </a:spcBef>
                <a:buClrTx/>
                <a:buSzTx/>
                <a:buFontTx/>
                <a:buNone/>
              </a:pPr>
              <a:t>3</a:t>
            </a:fld>
            <a:endParaRPr lang="en-US" altLang="pt-PT"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pt-PT" b="1" i="1" u="sng" smtClean="0">
                <a:latin typeface="Arial" panose="020B0604020202020204" pitchFamily="34" charset="0"/>
              </a:rPr>
              <a:t>Figure Caption:</a:t>
            </a:r>
            <a:r>
              <a:rPr lang="en-US" altLang="pt-PT" b="1" i="1" smtClean="0">
                <a:latin typeface="Arial" panose="020B0604020202020204" pitchFamily="34" charset="0"/>
              </a:rPr>
              <a:t> </a:t>
            </a:r>
            <a:r>
              <a:rPr lang="en-US" altLang="pt-PT" b="1" smtClean="0">
                <a:latin typeface="Arial" panose="020B0604020202020204" pitchFamily="34" charset="0"/>
              </a:rPr>
              <a:t>Figure 11-1: Ingrid’s Utility Function</a:t>
            </a:r>
            <a:endParaRPr lang="en-US" altLang="pt-PT" smtClean="0">
              <a:latin typeface="Arial" panose="020B0604020202020204" pitchFamily="34" charset="0"/>
            </a:endParaRPr>
          </a:p>
          <a:p>
            <a:r>
              <a:rPr lang="en-US" altLang="pt-PT" smtClean="0">
                <a:latin typeface="Arial" panose="020B0604020202020204" pitchFamily="34" charset="0"/>
              </a:rPr>
              <a:t>The three-dimensional hill shows how Ingrid’s total utility depends on her consumption of housing and restaurant meals. Point A corresponds to consumption of 3 rooms and 30 restaurant meals. That consumption bundle yields Ingrid 450 utils, corresponding to the height of the hill at point A. The lines running around the hill are contour lines, along which the height is constant. So every point on a given contour line generates the same level of utility.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pt-PT" b="1" i="1" u="sng" smtClean="0">
                <a:latin typeface="Arial" panose="020B0604020202020204" pitchFamily="34" charset="0"/>
              </a:rPr>
              <a:t>Figure Caption:</a:t>
            </a:r>
            <a:r>
              <a:rPr lang="en-US" altLang="pt-PT" b="1" i="1" smtClean="0">
                <a:latin typeface="Arial" panose="020B0604020202020204" pitchFamily="34" charset="0"/>
              </a:rPr>
              <a:t> </a:t>
            </a:r>
            <a:r>
              <a:rPr lang="en-US" altLang="pt-PT" b="1" smtClean="0">
                <a:latin typeface="Arial" panose="020B0604020202020204" pitchFamily="34" charset="0"/>
              </a:rPr>
              <a:t>Figure 11-2: An Indifference Curve</a:t>
            </a:r>
            <a:endParaRPr lang="en-US" altLang="pt-PT" smtClean="0">
              <a:latin typeface="Arial" panose="020B0604020202020204" pitchFamily="34" charset="0"/>
            </a:endParaRPr>
          </a:p>
          <a:p>
            <a:r>
              <a:rPr lang="en-US" altLang="pt-PT" smtClean="0">
                <a:latin typeface="Arial" panose="020B0604020202020204" pitchFamily="34" charset="0"/>
              </a:rPr>
              <a:t>An indifference curve is a contour line along which total utility is constant. In this case, we show all the consumption bundles that yield Ingrid 450 utils. Consumption bundle A, consisting of 3 rooms and 30 restaurant meals, yields the same total utility as bundle B, consisting of 6 rooms and 15 restaurant meals. That is, Ingrid is indifferent between bundle A and bundle B.</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pt-PT" b="1" i="1" u="sng" smtClean="0">
                <a:latin typeface="Arial" panose="020B0604020202020204" pitchFamily="34" charset="0"/>
              </a:rPr>
              <a:t>Figure Caption:</a:t>
            </a:r>
            <a:r>
              <a:rPr lang="en-US" altLang="pt-PT" b="1" i="1" smtClean="0">
                <a:latin typeface="Arial" panose="020B0604020202020204" pitchFamily="34" charset="0"/>
              </a:rPr>
              <a:t> </a:t>
            </a:r>
            <a:r>
              <a:rPr lang="en-US" altLang="pt-PT" b="1" smtClean="0">
                <a:latin typeface="Arial" panose="020B0604020202020204" pitchFamily="34" charset="0"/>
              </a:rPr>
              <a:t>Figure 11-3: An Indifference Curve Map</a:t>
            </a:r>
            <a:endParaRPr lang="en-US" altLang="pt-PT" smtClean="0">
              <a:latin typeface="Arial" panose="020B0604020202020204" pitchFamily="34" charset="0"/>
            </a:endParaRPr>
          </a:p>
          <a:p>
            <a:r>
              <a:rPr lang="en-US" altLang="pt-PT" smtClean="0">
                <a:latin typeface="Arial" panose="020B0604020202020204" pitchFamily="34" charset="0"/>
              </a:rPr>
              <a:t>The utility function can be represented in greater detail by increasing the number of indifference curves drawn, each corresponding to a different level of total utility. In this figure bundle C lies on an indifference curve corresponding to a total utility of 391 utils. As in Figure 11-2, bundles A and B lie on an indifference curve corresponding to a total utility of 450 utils. Bundle D lies on an indifference curve corresponding to a total utility of 519 utils. Ingrid prefers any bundle on I2to any bundle on I1, and she prefers any bundle on I3to any bundle on I2.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altLang="pt-PT" smtClean="0">
              <a:latin typeface="Arial" panose="020B0604020202020204" pitchFamily="34" charset="0"/>
            </a:endParaRPr>
          </a:p>
        </p:txBody>
      </p:sp>
      <p:sp>
        <p:nvSpPr>
          <p:cNvPr id="50180"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r" eaLnBrk="1" hangingPunct="1">
              <a:lnSpc>
                <a:spcPct val="100000"/>
              </a:lnSpc>
              <a:spcBef>
                <a:spcPct val="0"/>
              </a:spcBef>
              <a:buClrTx/>
              <a:buSzTx/>
              <a:buFontTx/>
              <a:buNone/>
            </a:pPr>
            <a:fld id="{8020BCB2-5A1F-40FE-8AC5-8D3C98A1FED5}" type="slidenum">
              <a:rPr lang="en-US" altLang="pt-PT" sz="1200"/>
              <a:pPr algn="r" eaLnBrk="1" hangingPunct="1">
                <a:lnSpc>
                  <a:spcPct val="100000"/>
                </a:lnSpc>
                <a:spcBef>
                  <a:spcPct val="0"/>
                </a:spcBef>
                <a:buClrTx/>
                <a:buSzTx/>
                <a:buFontTx/>
                <a:buNone/>
              </a:pPr>
              <a:t>7</a:t>
            </a:fld>
            <a:endParaRPr lang="en-US" altLang="pt-PT"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pt-PT" b="1" i="1" u="sng" smtClean="0">
                <a:latin typeface="Arial" panose="020B0604020202020204" pitchFamily="34" charset="0"/>
              </a:rPr>
              <a:t>Figure Caption:</a:t>
            </a:r>
            <a:r>
              <a:rPr lang="en-US" altLang="pt-PT" b="1" i="1" smtClean="0">
                <a:latin typeface="Arial" panose="020B0604020202020204" pitchFamily="34" charset="0"/>
              </a:rPr>
              <a:t> </a:t>
            </a:r>
            <a:r>
              <a:rPr lang="en-US" altLang="pt-PT" b="1" smtClean="0">
                <a:latin typeface="Arial" panose="020B0604020202020204" pitchFamily="34" charset="0"/>
              </a:rPr>
              <a:t>Figure 11-4: Properties of Indifference Curves</a:t>
            </a:r>
            <a:endParaRPr lang="en-US" altLang="pt-PT" smtClean="0">
              <a:latin typeface="Arial" panose="020B0604020202020204" pitchFamily="34" charset="0"/>
            </a:endParaRPr>
          </a:p>
          <a:p>
            <a:r>
              <a:rPr lang="en-US" altLang="pt-PT" smtClean="0">
                <a:latin typeface="Arial" panose="020B0604020202020204" pitchFamily="34" charset="0"/>
              </a:rPr>
              <a:t>Panel (a) represents two general properties that all indifference curve maps share. The left diagram shows why indifference curves cannot cross: if they did, a consumption bundle such as A would yield both 100 and 200 utils, a contradiction. The right diagram of panel (a) shows that indifference curves that are farther out yield higher total utility: bundle B, which contains more of both goods than bundle A, yields higher total utility. Panel (b) depicts two additional properties of indifference curves for ordinary goods. The left diagram of panel (b) shows that indifference curves slope downward: as you move down the curve from bundle W to bundle Z, consumption of rooms increases. To keep total utility constant, this must be offset by a reduction in quantity of restaurant meals. The right diagram of panel (b) shows a convex-shaped indifference curve. The slope of the indifference curve gets flatter as you move down the curve to the right, a feature arising from diminishing marginal utility.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altLang="pt-PT" smtClean="0">
              <a:latin typeface="Arial" panose="020B0604020202020204" pitchFamily="34" charset="0"/>
            </a:endParaRPr>
          </a:p>
        </p:txBody>
      </p:sp>
      <p:sp>
        <p:nvSpPr>
          <p:cNvPr id="52228"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r" eaLnBrk="1" hangingPunct="1">
              <a:lnSpc>
                <a:spcPct val="100000"/>
              </a:lnSpc>
              <a:spcBef>
                <a:spcPct val="0"/>
              </a:spcBef>
              <a:buClrTx/>
              <a:buSzTx/>
              <a:buFontTx/>
              <a:buNone/>
            </a:pPr>
            <a:fld id="{E369FC18-BE0A-4211-BEF5-3C74A70A7CF3}" type="slidenum">
              <a:rPr lang="en-US" altLang="pt-PT" sz="1200"/>
              <a:pPr algn="r" eaLnBrk="1" hangingPunct="1">
                <a:lnSpc>
                  <a:spcPct val="100000"/>
                </a:lnSpc>
                <a:spcBef>
                  <a:spcPct val="0"/>
                </a:spcBef>
                <a:buClrTx/>
                <a:buSzTx/>
                <a:buFontTx/>
                <a:buNone/>
              </a:pPr>
              <a:t>9</a:t>
            </a:fld>
            <a:endParaRPr lang="en-US" altLang="pt-PT" sz="120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2" name="Group 29"/>
          <p:cNvGrpSpPr>
            <a:grpSpLocks/>
          </p:cNvGrpSpPr>
          <p:nvPr/>
        </p:nvGrpSpPr>
        <p:grpSpPr bwMode="auto">
          <a:xfrm>
            <a:off x="0" y="0"/>
            <a:ext cx="9144000" cy="2019300"/>
            <a:chOff x="0" y="0"/>
            <a:chExt cx="5760" cy="1272"/>
          </a:xfrm>
        </p:grpSpPr>
        <p:pic>
          <p:nvPicPr>
            <p:cNvPr id="3" name="Picture 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397" cy="1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3" y="0"/>
              <a:ext cx="4397" cy="1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 name="Rectangle 20"/>
          <p:cNvSpPr>
            <a:spLocks noChangeArrowheads="1"/>
          </p:cNvSpPr>
          <p:nvPr/>
        </p:nvSpPr>
        <p:spPr bwMode="auto">
          <a:xfrm>
            <a:off x="2133600" y="2667000"/>
            <a:ext cx="5867400" cy="762000"/>
          </a:xfrm>
          <a:prstGeom prst="rect">
            <a:avLst/>
          </a:prstGeom>
          <a:noFill/>
          <a:ln w="9525">
            <a:noFill/>
            <a:miter lim="800000"/>
            <a:headEnd/>
            <a:tailEnd/>
          </a:ln>
          <a:effectLst/>
        </p:spPr>
        <p:txBody>
          <a:bodyPr/>
          <a:lstStyle/>
          <a:p>
            <a:pPr>
              <a:lnSpc>
                <a:spcPct val="100000"/>
              </a:lnSpc>
              <a:spcBef>
                <a:spcPct val="20000"/>
              </a:spcBef>
              <a:buClr>
                <a:srgbClr val="000000"/>
              </a:buClr>
              <a:defRPr/>
            </a:pPr>
            <a:r>
              <a:rPr lang="en-US" sz="4000" b="1">
                <a:solidFill>
                  <a:srgbClr val="4D4D4D"/>
                </a:solidFill>
                <a:latin typeface="Bookman Old Style" pitchFamily="18" charset="0"/>
              </a:rPr>
              <a:t>Supply and Demand</a:t>
            </a:r>
          </a:p>
        </p:txBody>
      </p:sp>
      <p:grpSp>
        <p:nvGrpSpPr>
          <p:cNvPr id="6" name="Group 25"/>
          <p:cNvGrpSpPr>
            <a:grpSpLocks/>
          </p:cNvGrpSpPr>
          <p:nvPr/>
        </p:nvGrpSpPr>
        <p:grpSpPr bwMode="auto">
          <a:xfrm>
            <a:off x="0" y="6572250"/>
            <a:ext cx="9144000" cy="285750"/>
            <a:chOff x="0" y="4140"/>
            <a:chExt cx="5760" cy="180"/>
          </a:xfrm>
        </p:grpSpPr>
        <p:pic>
          <p:nvPicPr>
            <p:cNvPr id="7" name="Picture 2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40"/>
              <a:ext cx="4867" cy="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3" y="4140"/>
              <a:ext cx="4867" cy="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Text Box 26"/>
          <p:cNvSpPr txBox="1">
            <a:spLocks noChangeArrowheads="1"/>
          </p:cNvSpPr>
          <p:nvPr/>
        </p:nvSpPr>
        <p:spPr bwMode="auto">
          <a:xfrm>
            <a:off x="1219200" y="2667000"/>
            <a:ext cx="914400" cy="758825"/>
          </a:xfrm>
          <a:prstGeom prst="rect">
            <a:avLst/>
          </a:prstGeom>
          <a:noFill/>
          <a:ln w="9525" algn="ctr">
            <a:noFill/>
            <a:miter lim="800000"/>
            <a:headEnd/>
            <a:tailEnd type="none" w="med" len="lg"/>
          </a:ln>
          <a:effectLst/>
        </p:spPr>
        <p:txBody>
          <a:bodyPr anchor="ctr" anchorCtr="1"/>
          <a:lstStyle/>
          <a:p>
            <a:pPr marL="1588" indent="-1588" algn="ctr">
              <a:defRPr/>
            </a:pPr>
            <a:r>
              <a:rPr lang="en-US" sz="4000" b="1">
                <a:solidFill>
                  <a:srgbClr val="993366"/>
                </a:solidFill>
                <a:latin typeface="Bookman Old Style" pitchFamily="18" charset="0"/>
              </a:rPr>
              <a:t>&gt;&gt;</a:t>
            </a:r>
          </a:p>
        </p:txBody>
      </p:sp>
      <p:sp>
        <p:nvSpPr>
          <p:cNvPr id="10" name="Rectangle 18"/>
          <p:cNvSpPr>
            <a:spLocks noChangeArrowheads="1"/>
          </p:cNvSpPr>
          <p:nvPr/>
        </p:nvSpPr>
        <p:spPr bwMode="auto">
          <a:xfrm>
            <a:off x="5638800" y="0"/>
            <a:ext cx="3505200" cy="990600"/>
          </a:xfrm>
          <a:prstGeom prst="rect">
            <a:avLst/>
          </a:prstGeom>
          <a:noFill/>
          <a:ln w="9525">
            <a:noFill/>
            <a:miter lim="800000"/>
            <a:headEnd/>
            <a:tailEnd/>
          </a:ln>
          <a:effectLst/>
        </p:spPr>
        <p:txBody>
          <a:bodyPr anchor="ctr"/>
          <a:lstStyle/>
          <a:p>
            <a:pPr algn="ctr">
              <a:lnSpc>
                <a:spcPct val="85000"/>
              </a:lnSpc>
              <a:spcBef>
                <a:spcPct val="0"/>
              </a:spcBef>
              <a:buClrTx/>
              <a:buSzTx/>
              <a:buFontTx/>
              <a:buNone/>
              <a:defRPr/>
            </a:pPr>
            <a:r>
              <a:rPr lang="en-US" sz="4800" b="1">
                <a:solidFill>
                  <a:srgbClr val="993366"/>
                </a:solidFill>
                <a:latin typeface="Tahoma" pitchFamily="34" charset="0"/>
              </a:rPr>
              <a:t>chapter: </a:t>
            </a:r>
          </a:p>
        </p:txBody>
      </p:sp>
      <p:sp>
        <p:nvSpPr>
          <p:cNvPr id="11" name="Text Box 32"/>
          <p:cNvSpPr txBox="1">
            <a:spLocks noChangeArrowheads="1"/>
          </p:cNvSpPr>
          <p:nvPr/>
        </p:nvSpPr>
        <p:spPr bwMode="auto">
          <a:xfrm>
            <a:off x="6400800" y="1066800"/>
            <a:ext cx="1828800" cy="749300"/>
          </a:xfrm>
          <a:prstGeom prst="rect">
            <a:avLst/>
          </a:prstGeom>
          <a:noFill/>
          <a:ln w="9525" algn="ctr">
            <a:noFill/>
            <a:miter lim="800000"/>
            <a:headEnd/>
            <a:tailEnd type="none" w="med" len="lg"/>
          </a:ln>
          <a:effectLst/>
        </p:spPr>
        <p:txBody>
          <a:bodyPr anchor="ctr" anchorCtr="1">
            <a:spAutoFit/>
          </a:bodyPr>
          <a:lstStyle/>
          <a:p>
            <a:pPr marL="1588" indent="-1588" algn="ctr">
              <a:defRPr/>
            </a:pPr>
            <a:r>
              <a:rPr lang="en-US" sz="5400" b="1">
                <a:solidFill>
                  <a:srgbClr val="4D4D4D"/>
                </a:solidFill>
                <a:latin typeface="Tahoma" pitchFamily="34" charset="0"/>
              </a:rPr>
              <a:t>3</a:t>
            </a:r>
          </a:p>
        </p:txBody>
      </p:sp>
      <p:sp>
        <p:nvSpPr>
          <p:cNvPr id="12" name="Text Box 33"/>
          <p:cNvSpPr txBox="1">
            <a:spLocks noChangeArrowheads="1"/>
          </p:cNvSpPr>
          <p:nvPr/>
        </p:nvSpPr>
        <p:spPr bwMode="auto">
          <a:xfrm>
            <a:off x="1981200" y="3962400"/>
            <a:ext cx="5181600" cy="1682750"/>
          </a:xfrm>
          <a:prstGeom prst="rect">
            <a:avLst/>
          </a:prstGeom>
          <a:solidFill>
            <a:srgbClr val="808080"/>
          </a:solidFill>
          <a:ln w="28575" algn="ctr">
            <a:solidFill>
              <a:srgbClr val="993366"/>
            </a:solidFill>
            <a:miter lim="800000"/>
            <a:headEnd/>
            <a:tailEnd type="none" w="med" len="lg"/>
          </a:ln>
          <a:effectLst/>
        </p:spPr>
        <p:txBody>
          <a:bodyPr>
            <a:spAutoFit/>
          </a:bodyPr>
          <a:lstStyle/>
          <a:p>
            <a:pPr marL="1588" indent="-1588" algn="ctr">
              <a:spcBef>
                <a:spcPct val="0"/>
              </a:spcBef>
              <a:defRPr/>
            </a:pPr>
            <a:endParaRPr lang="en-US" sz="3200" b="1">
              <a:solidFill>
                <a:schemeClr val="folHlink"/>
              </a:solidFill>
              <a:latin typeface="Bookman Old Style" pitchFamily="18" charset="0"/>
            </a:endParaRPr>
          </a:p>
          <a:p>
            <a:pPr marL="1588" indent="-1588" algn="ctr">
              <a:spcBef>
                <a:spcPct val="0"/>
              </a:spcBef>
              <a:defRPr/>
            </a:pPr>
            <a:r>
              <a:rPr lang="en-US" sz="3200" b="1">
                <a:solidFill>
                  <a:schemeClr val="folHlink"/>
                </a:solidFill>
                <a:latin typeface="Bookman Old Style" pitchFamily="18" charset="0"/>
              </a:rPr>
              <a:t>Krugman/Wells</a:t>
            </a:r>
          </a:p>
          <a:p>
            <a:pPr marL="1588" indent="-1588" algn="ctr">
              <a:spcBef>
                <a:spcPct val="0"/>
              </a:spcBef>
              <a:defRPr/>
            </a:pPr>
            <a:r>
              <a:rPr lang="en-US" sz="3200" b="1">
                <a:solidFill>
                  <a:schemeClr val="folHlink"/>
                </a:solidFill>
                <a:latin typeface="Bookman Old Style" pitchFamily="18" charset="0"/>
              </a:rPr>
              <a:t>Economics</a:t>
            </a:r>
          </a:p>
          <a:p>
            <a:pPr marL="1588" indent="-1588" algn="ctr">
              <a:spcBef>
                <a:spcPct val="0"/>
              </a:spcBef>
              <a:defRPr/>
            </a:pPr>
            <a:endParaRPr lang="en-US" sz="3200" b="1">
              <a:solidFill>
                <a:schemeClr val="folHlink"/>
              </a:solidFill>
              <a:latin typeface="Bookman Old Style" pitchFamily="18" charset="0"/>
            </a:endParaRPr>
          </a:p>
        </p:txBody>
      </p:sp>
      <p:sp>
        <p:nvSpPr>
          <p:cNvPr id="13" name="Text Box 34"/>
          <p:cNvSpPr txBox="1">
            <a:spLocks noChangeArrowheads="1"/>
          </p:cNvSpPr>
          <p:nvPr/>
        </p:nvSpPr>
        <p:spPr bwMode="auto">
          <a:xfrm>
            <a:off x="0" y="6596063"/>
            <a:ext cx="9144000" cy="261937"/>
          </a:xfrm>
          <a:prstGeom prst="rect">
            <a:avLst/>
          </a:prstGeom>
          <a:noFill/>
          <a:ln w="9525" algn="ctr">
            <a:noFill/>
            <a:miter lim="800000"/>
            <a:headEnd/>
            <a:tailEnd type="none" w="med" len="lg"/>
          </a:ln>
          <a:effectLst/>
        </p:spPr>
        <p:txBody>
          <a:bodyPr anchor="ctr" anchorCtr="1">
            <a:spAutoFit/>
          </a:bodyPr>
          <a:lstStyle/>
          <a:p>
            <a:pPr marL="1588" indent="-1588" algn="ctr">
              <a:defRPr/>
            </a:pPr>
            <a:r>
              <a:rPr lang="en-US" sz="1400">
                <a:solidFill>
                  <a:srgbClr val="4D4D4D"/>
                </a:solidFill>
                <a:latin typeface="Tahoma" pitchFamily="34" charset="0"/>
                <a:cs typeface="Tahoma" pitchFamily="34" charset="0"/>
              </a:rPr>
              <a:t>©2009 </a:t>
            </a:r>
            <a:r>
              <a:rPr lang="en-US" sz="1400">
                <a:solidFill>
                  <a:srgbClr val="4D4D4D"/>
                </a:solidFill>
                <a:latin typeface="Tahoma" pitchFamily="34" charset="0"/>
                <a:cs typeface="Tahoma" pitchFamily="34" charset="0"/>
                <a:sym typeface="Wingdings" pitchFamily="2" charset="2"/>
              </a:rPr>
              <a:t> </a:t>
            </a:r>
            <a:r>
              <a:rPr lang="en-US" sz="1400">
                <a:solidFill>
                  <a:srgbClr val="4D4D4D"/>
                </a:solidFill>
                <a:latin typeface="Tahoma" pitchFamily="34" charset="0"/>
                <a:cs typeface="Tahoma" pitchFamily="34" charset="0"/>
              </a:rPr>
              <a:t>Worth Publishers</a:t>
            </a:r>
          </a:p>
        </p:txBody>
      </p:sp>
    </p:spTree>
    <p:extLst>
      <p:ext uri="{BB962C8B-B14F-4D97-AF65-F5344CB8AC3E}">
        <p14:creationId xmlns:p14="http://schemas.microsoft.com/office/powerpoint/2010/main" val="15426490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left)">
                                      <p:cBhvr>
                                        <p:cTn id="1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Lst>
  </p:timing>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439019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0361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278455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973423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74047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4638"/>
            <a:ext cx="2171700" cy="604996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74638"/>
            <a:ext cx="6362700" cy="6049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572912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9407266"/>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2556326"/>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3919029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55855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2626613"/>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7327211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839788"/>
            <a:ext cx="4267200" cy="5640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839788"/>
            <a:ext cx="4267200" cy="5640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607612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943019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1011823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95223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665629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554241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8365273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4638"/>
            <a:ext cx="2171700" cy="6205537"/>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74638"/>
            <a:ext cx="6362700" cy="62055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49930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6075" y="0"/>
            <a:ext cx="8763000" cy="731838"/>
          </a:xfrm>
        </p:spPr>
        <p:txBody>
          <a:bodyPr/>
          <a:lstStyle/>
          <a:p>
            <a:r>
              <a:rPr lang="en-US" smtClean="0"/>
              <a:t>Click to edit Master title style</a:t>
            </a:r>
            <a:endParaRPr lang="en-US"/>
          </a:p>
        </p:txBody>
      </p:sp>
      <p:sp>
        <p:nvSpPr>
          <p:cNvPr id="3" name="Content Placeholder 2"/>
          <p:cNvSpPr>
            <a:spLocks noGrp="1"/>
          </p:cNvSpPr>
          <p:nvPr>
            <p:ph idx="1"/>
          </p:nvPr>
        </p:nvSpPr>
        <p:spPr>
          <a:xfrm>
            <a:off x="228600" y="914400"/>
            <a:ext cx="8686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9796713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9651168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21632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25909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724911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609600"/>
            <a:ext cx="4267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609600"/>
            <a:ext cx="4267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9165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523592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6.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7.xml"/></Relationships>
</file>

<file path=ppt/slideMasters/_rels/slideMaster6.xml.rels><?xml version="1.0" encoding="UTF-8" standalone="yes"?>
<Relationships xmlns="http://schemas.openxmlformats.org/package/2006/relationships"><Relationship Id="rId1"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7.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CC"/>
        </a:solidFill>
        <a:effectLst/>
      </p:bgPr>
    </p:bg>
    <p:spTree>
      <p:nvGrpSpPr>
        <p:cNvPr id="1" name=""/>
        <p:cNvGrpSpPr/>
        <p:nvPr/>
      </p:nvGrpSpPr>
      <p:grpSpPr>
        <a:xfrm>
          <a:off x="0" y="0"/>
          <a:ext cx="0" cy="0"/>
          <a:chOff x="0" y="0"/>
          <a:chExt cx="0" cy="0"/>
        </a:xfrm>
      </p:grpSpPr>
      <p:sp>
        <p:nvSpPr>
          <p:cNvPr id="2050" name="Rectangle 13"/>
          <p:cNvSpPr>
            <a:spLocks noGrp="1" noRot="1" noChangeArrowheads="1"/>
          </p:cNvSpPr>
          <p:nvPr>
            <p:ph type="title"/>
          </p:nvPr>
        </p:nvSpPr>
        <p:spPr bwMode="auto">
          <a:xfrm>
            <a:off x="346075" y="0"/>
            <a:ext cx="8763000" cy="731838"/>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pt-PT" smtClean="0"/>
              <a:t>Click to edit Master title style</a:t>
            </a:r>
          </a:p>
        </p:txBody>
      </p:sp>
      <p:sp>
        <p:nvSpPr>
          <p:cNvPr id="44047" name="Rectangle 15"/>
          <p:cNvSpPr>
            <a:spLocks noGrp="1" noChangeArrowheads="1"/>
          </p:cNvSpPr>
          <p:nvPr>
            <p:ph type="body" idx="1"/>
          </p:nvPr>
        </p:nvSpPr>
        <p:spPr bwMode="auto">
          <a:xfrm>
            <a:off x="228600" y="914400"/>
            <a:ext cx="86868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pt-PT" smtClean="0"/>
              <a:t>Click to edit Master text styles</a:t>
            </a:r>
          </a:p>
          <a:p>
            <a:pPr lvl="1"/>
            <a:r>
              <a:rPr lang="en-US" altLang="pt-PT" smtClean="0"/>
              <a:t>Second level</a:t>
            </a:r>
          </a:p>
          <a:p>
            <a:pPr lvl="2"/>
            <a:r>
              <a:rPr lang="en-US" altLang="pt-PT" smtClean="0"/>
              <a:t>Third level</a:t>
            </a:r>
          </a:p>
          <a:p>
            <a:pPr lvl="3"/>
            <a:r>
              <a:rPr lang="en-US" altLang="pt-PT" smtClean="0"/>
              <a:t>Fourth level</a:t>
            </a:r>
          </a:p>
          <a:p>
            <a:pPr lvl="4"/>
            <a:r>
              <a:rPr lang="en-US" altLang="pt-PT" smtClean="0"/>
              <a:t>Fifth level</a:t>
            </a:r>
          </a:p>
        </p:txBody>
      </p:sp>
      <p:sp>
        <p:nvSpPr>
          <p:cNvPr id="44051" name="Rectangle 19"/>
          <p:cNvSpPr>
            <a:spLocks noChangeArrowheads="1"/>
          </p:cNvSpPr>
          <p:nvPr/>
        </p:nvSpPr>
        <p:spPr bwMode="auto">
          <a:xfrm>
            <a:off x="7772400" y="6553200"/>
            <a:ext cx="1371600" cy="304800"/>
          </a:xfrm>
          <a:prstGeom prst="rect">
            <a:avLst/>
          </a:prstGeom>
          <a:noFill/>
          <a:ln w="9525">
            <a:noFill/>
            <a:miter lim="800000"/>
            <a:headEnd/>
            <a:tailEnd/>
          </a:ln>
          <a:effectLst/>
        </p:spPr>
        <p:txBody>
          <a:bodyPr anchor="ctr" anchorCtr="1"/>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r" eaLnBrk="1" hangingPunct="1">
              <a:lnSpc>
                <a:spcPct val="100000"/>
              </a:lnSpc>
              <a:spcBef>
                <a:spcPct val="0"/>
              </a:spcBef>
              <a:buClrTx/>
              <a:buSzTx/>
              <a:buFontTx/>
              <a:buNone/>
            </a:pPr>
            <a:fld id="{648B5E78-A52F-4A95-855A-3F327F14AC62}" type="slidenum">
              <a:rPr lang="zh-CN" altLang="en-US" sz="1400">
                <a:solidFill>
                  <a:srgbClr val="5F5F5F"/>
                </a:solidFill>
                <a:ea typeface="宋体" panose="02010600030101010101" pitchFamily="2" charset="-122"/>
              </a:rPr>
              <a:pPr algn="r" eaLnBrk="1" hangingPunct="1">
                <a:lnSpc>
                  <a:spcPct val="100000"/>
                </a:lnSpc>
                <a:spcBef>
                  <a:spcPct val="0"/>
                </a:spcBef>
                <a:buClrTx/>
                <a:buSzTx/>
                <a:buFontTx/>
                <a:buNone/>
              </a:pPr>
              <a:t>‹#›</a:t>
            </a:fld>
            <a:r>
              <a:rPr lang="en-US" altLang="zh-CN" sz="1400">
                <a:solidFill>
                  <a:srgbClr val="5F5F5F"/>
                </a:solidFill>
                <a:ea typeface="宋体" panose="02010600030101010101" pitchFamily="2" charset="-122"/>
              </a:rPr>
              <a:t> of 47</a:t>
            </a:r>
          </a:p>
        </p:txBody>
      </p:sp>
      <p:sp>
        <p:nvSpPr>
          <p:cNvPr id="44062" name="Line 30"/>
          <p:cNvSpPr>
            <a:spLocks noChangeShapeType="1"/>
          </p:cNvSpPr>
          <p:nvPr/>
        </p:nvSpPr>
        <p:spPr bwMode="auto">
          <a:xfrm rot="-5400000" flipH="1" flipV="1">
            <a:off x="4572000" y="1981200"/>
            <a:ext cx="0" cy="9144000"/>
          </a:xfrm>
          <a:prstGeom prst="line">
            <a:avLst/>
          </a:prstGeom>
          <a:noFill/>
          <a:ln w="19050">
            <a:solidFill>
              <a:srgbClr val="808080"/>
            </a:solidFill>
            <a:prstDash val="lgDash"/>
            <a:round/>
            <a:headEnd/>
            <a:tailEnd type="none" w="med" len="lg"/>
          </a:ln>
          <a:effectLst/>
        </p:spPr>
        <p:txBody>
          <a:bodyPr/>
          <a:lstStyle/>
          <a:p>
            <a:pPr>
              <a:defRPr/>
            </a:pPr>
            <a:endParaRPr lang="en-US">
              <a:latin typeface="Tahoma" pitchFamily="34" charset="0"/>
            </a:endParaRPr>
          </a:p>
        </p:txBody>
      </p:sp>
      <p:sp>
        <p:nvSpPr>
          <p:cNvPr id="44075" name="Line 43"/>
          <p:cNvSpPr>
            <a:spLocks noChangeShapeType="1"/>
          </p:cNvSpPr>
          <p:nvPr/>
        </p:nvSpPr>
        <p:spPr bwMode="auto">
          <a:xfrm rot="-5400000" flipH="1" flipV="1">
            <a:off x="4572000" y="-3829050"/>
            <a:ext cx="0" cy="9144000"/>
          </a:xfrm>
          <a:prstGeom prst="line">
            <a:avLst/>
          </a:prstGeom>
          <a:noFill/>
          <a:ln w="25400">
            <a:solidFill>
              <a:srgbClr val="808080"/>
            </a:solidFill>
            <a:round/>
            <a:headEnd/>
            <a:tailEnd type="none" w="med" len="lg"/>
          </a:ln>
          <a:effectLst/>
        </p:spPr>
        <p:txBody>
          <a:bodyPr/>
          <a:lstStyle/>
          <a:p>
            <a:pPr>
              <a:defRPr/>
            </a:pPr>
            <a:endParaRPr lang="en-US">
              <a:latin typeface="Tahoma" pitchFamily="34" charset="0"/>
            </a:endParaRPr>
          </a:p>
        </p:txBody>
      </p:sp>
      <p:grpSp>
        <p:nvGrpSpPr>
          <p:cNvPr id="2055" name="Group 44"/>
          <p:cNvGrpSpPr>
            <a:grpSpLocks/>
          </p:cNvGrpSpPr>
          <p:nvPr/>
        </p:nvGrpSpPr>
        <p:grpSpPr bwMode="auto">
          <a:xfrm>
            <a:off x="0" y="0"/>
            <a:ext cx="304800" cy="731838"/>
            <a:chOff x="0" y="0"/>
            <a:chExt cx="192" cy="461"/>
          </a:xfrm>
        </p:grpSpPr>
        <p:sp>
          <p:nvSpPr>
            <p:cNvPr id="44068" name="Rectangle 36"/>
            <p:cNvSpPr>
              <a:spLocks noChangeArrowheads="1"/>
            </p:cNvSpPr>
            <p:nvPr/>
          </p:nvSpPr>
          <p:spPr bwMode="auto">
            <a:xfrm>
              <a:off x="0" y="0"/>
              <a:ext cx="192" cy="461"/>
            </a:xfrm>
            <a:prstGeom prst="rect">
              <a:avLst/>
            </a:prstGeom>
            <a:solidFill>
              <a:srgbClr val="993366"/>
            </a:solidFill>
            <a:ln w="9525" algn="ctr">
              <a:solidFill>
                <a:srgbClr val="990033"/>
              </a:solidFill>
              <a:miter lim="800000"/>
              <a:headEnd/>
              <a:tailEnd type="none" w="med" len="lg"/>
            </a:ln>
            <a:effectLst/>
          </p:spPr>
          <p:txBody>
            <a:bodyPr wrap="none" anchor="ctr"/>
            <a:lstStyle/>
            <a:p>
              <a:pPr>
                <a:defRPr/>
              </a:pPr>
              <a:endParaRPr lang="en-US">
                <a:latin typeface="Tahoma" pitchFamily="34" charset="0"/>
              </a:endParaRPr>
            </a:p>
          </p:txBody>
        </p:sp>
        <p:sp>
          <p:nvSpPr>
            <p:cNvPr id="44073" name="Line 41"/>
            <p:cNvSpPr>
              <a:spLocks noChangeShapeType="1"/>
            </p:cNvSpPr>
            <p:nvPr/>
          </p:nvSpPr>
          <p:spPr bwMode="auto">
            <a:xfrm>
              <a:off x="144" y="0"/>
              <a:ext cx="0" cy="461"/>
            </a:xfrm>
            <a:prstGeom prst="line">
              <a:avLst/>
            </a:prstGeom>
            <a:noFill/>
            <a:ln w="9525">
              <a:solidFill>
                <a:schemeClr val="folHlink"/>
              </a:solidFill>
              <a:round/>
              <a:headEnd/>
              <a:tailEnd type="none" w="med" len="lg"/>
            </a:ln>
            <a:effectLst/>
          </p:spPr>
          <p:txBody>
            <a:bodyPr/>
            <a:lstStyle/>
            <a:p>
              <a:pPr>
                <a:defRPr/>
              </a:pPr>
              <a:endParaRPr lang="en-US">
                <a:latin typeface="Tahoma" pitchFamily="34" charset="0"/>
              </a:endParaRPr>
            </a:p>
          </p:txBody>
        </p:sp>
      </p:grpSp>
    </p:spTree>
  </p:cSld>
  <p:clrMap bg1="lt1" tx1="dk1" bg2="lt2" tx2="dk2" accent1="accent1" accent2="accent2" accent3="accent3" accent4="accent4" accent5="accent5" accent6="accent6" hlink="hlink" folHlink="folHlink"/>
  <p:sldLayoutIdLst>
    <p:sldLayoutId id="2147484037" r:id="rId1"/>
    <p:sldLayoutId id="2147484038" r:id="rId2"/>
    <p:sldLayoutId id="2147484039" r:id="rId3"/>
  </p:sldLayoutIdLs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4047">
                                            <p:txEl>
                                              <p:pRg st="0" end="0"/>
                                            </p:txEl>
                                          </p:spTgt>
                                        </p:tgtEl>
                                        <p:attrNameLst>
                                          <p:attrName>style.visibility</p:attrName>
                                        </p:attrNameLst>
                                      </p:cBhvr>
                                      <p:to>
                                        <p:strVal val="visible"/>
                                      </p:to>
                                    </p:set>
                                    <p:animEffect transition="in" filter="wipe(left)">
                                      <p:cBhvr>
                                        <p:cTn id="7" dur="500"/>
                                        <p:tgtEl>
                                          <p:spTgt spid="44047">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4047">
                                            <p:txEl>
                                              <p:pRg st="1" end="1"/>
                                            </p:txEl>
                                          </p:spTgt>
                                        </p:tgtEl>
                                        <p:attrNameLst>
                                          <p:attrName>style.visibility</p:attrName>
                                        </p:attrNameLst>
                                      </p:cBhvr>
                                      <p:to>
                                        <p:strVal val="visible"/>
                                      </p:to>
                                    </p:set>
                                    <p:animEffect transition="in" filter="wipe(left)">
                                      <p:cBhvr>
                                        <p:cTn id="11" dur="500"/>
                                        <p:tgtEl>
                                          <p:spTgt spid="44047">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4047">
                                            <p:txEl>
                                              <p:pRg st="2" end="2"/>
                                            </p:txEl>
                                          </p:spTgt>
                                        </p:tgtEl>
                                        <p:attrNameLst>
                                          <p:attrName>style.visibility</p:attrName>
                                        </p:attrNameLst>
                                      </p:cBhvr>
                                      <p:to>
                                        <p:strVal val="visible"/>
                                      </p:to>
                                    </p:set>
                                    <p:animEffect transition="in" filter="wipe(left)">
                                      <p:cBhvr>
                                        <p:cTn id="15" dur="500"/>
                                        <p:tgtEl>
                                          <p:spTgt spid="44047">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44047">
                                            <p:txEl>
                                              <p:pRg st="3" end="3"/>
                                            </p:txEl>
                                          </p:spTgt>
                                        </p:tgtEl>
                                        <p:attrNameLst>
                                          <p:attrName>style.visibility</p:attrName>
                                        </p:attrNameLst>
                                      </p:cBhvr>
                                      <p:to>
                                        <p:strVal val="visible"/>
                                      </p:to>
                                    </p:set>
                                    <p:animEffect transition="in" filter="wipe(left)">
                                      <p:cBhvr>
                                        <p:cTn id="19" dur="500"/>
                                        <p:tgtEl>
                                          <p:spTgt spid="44047">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44047">
                                            <p:txEl>
                                              <p:pRg st="4" end="4"/>
                                            </p:txEl>
                                          </p:spTgt>
                                        </p:tgtEl>
                                        <p:attrNameLst>
                                          <p:attrName>style.visibility</p:attrName>
                                        </p:attrNameLst>
                                      </p:cBhvr>
                                      <p:to>
                                        <p:strVal val="visible"/>
                                      </p:to>
                                    </p:set>
                                    <p:animEffect transition="in" filter="wipe(left)">
                                      <p:cBhvr>
                                        <p:cTn id="23" dur="500"/>
                                        <p:tgtEl>
                                          <p:spTgt spid="440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47" grpId="0" build="p">
        <p:tmplLst>
          <p:tmpl lvl="1">
            <p:tnLst>
              <p:par>
                <p:cTn presetID="22" presetClass="entr" presetSubtype="8" fill="hold" nodeType="clickEffect">
                  <p:stCondLst>
                    <p:cond delay="0"/>
                  </p:stCondLst>
                  <p:childTnLst>
                    <p:set>
                      <p:cBhvr>
                        <p:cTn dur="1" fill="hold">
                          <p:stCondLst>
                            <p:cond delay="0"/>
                          </p:stCondLst>
                        </p:cTn>
                        <p:tgtEl>
                          <p:spTgt spid="44047"/>
                        </p:tgtEl>
                        <p:attrNameLst>
                          <p:attrName>style.visibility</p:attrName>
                        </p:attrNameLst>
                      </p:cBhvr>
                      <p:to>
                        <p:strVal val="visible"/>
                      </p:to>
                    </p:set>
                    <p:animEffect transition="in" filter="wipe(left)">
                      <p:cBhvr>
                        <p:cTn dur="500"/>
                        <p:tgtEl>
                          <p:spTgt spid="44047"/>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44047"/>
                        </p:tgtEl>
                        <p:attrNameLst>
                          <p:attrName>style.visibility</p:attrName>
                        </p:attrNameLst>
                      </p:cBhvr>
                      <p:to>
                        <p:strVal val="visible"/>
                      </p:to>
                    </p:set>
                    <p:animEffect transition="in" filter="wipe(left)">
                      <p:cBhvr>
                        <p:cTn dur="500"/>
                        <p:tgtEl>
                          <p:spTgt spid="44047"/>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44047"/>
                        </p:tgtEl>
                        <p:attrNameLst>
                          <p:attrName>style.visibility</p:attrName>
                        </p:attrNameLst>
                      </p:cBhvr>
                      <p:to>
                        <p:strVal val="visible"/>
                      </p:to>
                    </p:set>
                    <p:animEffect transition="in" filter="wipe(left)">
                      <p:cBhvr>
                        <p:cTn dur="500"/>
                        <p:tgtEl>
                          <p:spTgt spid="44047"/>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44047"/>
                        </p:tgtEl>
                        <p:attrNameLst>
                          <p:attrName>style.visibility</p:attrName>
                        </p:attrNameLst>
                      </p:cBhvr>
                      <p:to>
                        <p:strVal val="visible"/>
                      </p:to>
                    </p:set>
                    <p:animEffect transition="in" filter="wipe(left)">
                      <p:cBhvr>
                        <p:cTn dur="500"/>
                        <p:tgtEl>
                          <p:spTgt spid="44047"/>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44047"/>
                        </p:tgtEl>
                        <p:attrNameLst>
                          <p:attrName>style.visibility</p:attrName>
                        </p:attrNameLst>
                      </p:cBhvr>
                      <p:to>
                        <p:strVal val="visible"/>
                      </p:to>
                    </p:set>
                    <p:animEffect transition="in" filter="wipe(left)">
                      <p:cBhvr>
                        <p:cTn dur="500"/>
                        <p:tgtEl>
                          <p:spTgt spid="44047"/>
                        </p:tgtEl>
                      </p:cBhvr>
                    </p:animEffect>
                  </p:childTnLst>
                </p:cTn>
              </p:par>
            </p:tnLst>
          </p:tmpl>
        </p:tmplLst>
      </p:bldP>
    </p:bldLst>
  </p:timing>
  <p:hf hdr="0" ftr="0" dt="0"/>
  <p:txStyles>
    <p:titleStyle>
      <a:lvl1pPr algn="ctr" rtl="0" eaLnBrk="0" fontAlgn="base" hangingPunct="0">
        <a:lnSpc>
          <a:spcPct val="85000"/>
        </a:lnSpc>
        <a:spcBef>
          <a:spcPct val="0"/>
        </a:spcBef>
        <a:spcAft>
          <a:spcPct val="0"/>
        </a:spcAft>
        <a:defRPr sz="3600" b="1">
          <a:solidFill>
            <a:srgbClr val="993366"/>
          </a:solidFill>
          <a:latin typeface="+mj-lt"/>
          <a:ea typeface="+mj-ea"/>
          <a:cs typeface="+mj-cs"/>
        </a:defRPr>
      </a:lvl1pPr>
      <a:lvl2pPr algn="ctr" rtl="0" eaLnBrk="0" fontAlgn="base" hangingPunct="0">
        <a:lnSpc>
          <a:spcPct val="85000"/>
        </a:lnSpc>
        <a:spcBef>
          <a:spcPct val="0"/>
        </a:spcBef>
        <a:spcAft>
          <a:spcPct val="0"/>
        </a:spcAft>
        <a:defRPr sz="3600" b="1">
          <a:solidFill>
            <a:srgbClr val="993366"/>
          </a:solidFill>
          <a:latin typeface="Arial" pitchFamily="34" charset="0"/>
        </a:defRPr>
      </a:lvl2pPr>
      <a:lvl3pPr algn="ctr" rtl="0" eaLnBrk="0" fontAlgn="base" hangingPunct="0">
        <a:lnSpc>
          <a:spcPct val="85000"/>
        </a:lnSpc>
        <a:spcBef>
          <a:spcPct val="0"/>
        </a:spcBef>
        <a:spcAft>
          <a:spcPct val="0"/>
        </a:spcAft>
        <a:defRPr sz="3600" b="1">
          <a:solidFill>
            <a:srgbClr val="993366"/>
          </a:solidFill>
          <a:latin typeface="Arial" pitchFamily="34" charset="0"/>
        </a:defRPr>
      </a:lvl3pPr>
      <a:lvl4pPr algn="ctr" rtl="0" eaLnBrk="0" fontAlgn="base" hangingPunct="0">
        <a:lnSpc>
          <a:spcPct val="85000"/>
        </a:lnSpc>
        <a:spcBef>
          <a:spcPct val="0"/>
        </a:spcBef>
        <a:spcAft>
          <a:spcPct val="0"/>
        </a:spcAft>
        <a:defRPr sz="3600" b="1">
          <a:solidFill>
            <a:srgbClr val="993366"/>
          </a:solidFill>
          <a:latin typeface="Arial" pitchFamily="34" charset="0"/>
        </a:defRPr>
      </a:lvl4pPr>
      <a:lvl5pPr algn="ctr" rtl="0" eaLnBrk="0" fontAlgn="base" hangingPunct="0">
        <a:lnSpc>
          <a:spcPct val="85000"/>
        </a:lnSpc>
        <a:spcBef>
          <a:spcPct val="0"/>
        </a:spcBef>
        <a:spcAft>
          <a:spcPct val="0"/>
        </a:spcAft>
        <a:defRPr sz="3600" b="1">
          <a:solidFill>
            <a:srgbClr val="993366"/>
          </a:solidFill>
          <a:latin typeface="Arial" pitchFamily="34" charset="0"/>
        </a:defRPr>
      </a:lvl5pPr>
      <a:lvl6pPr marL="457200" algn="ctr" rtl="0" eaLnBrk="1" fontAlgn="base" hangingPunct="1">
        <a:lnSpc>
          <a:spcPct val="85000"/>
        </a:lnSpc>
        <a:spcBef>
          <a:spcPct val="0"/>
        </a:spcBef>
        <a:spcAft>
          <a:spcPct val="0"/>
        </a:spcAft>
        <a:defRPr sz="3600" b="1">
          <a:solidFill>
            <a:srgbClr val="993366"/>
          </a:solidFill>
          <a:latin typeface="Arial" pitchFamily="34" charset="0"/>
        </a:defRPr>
      </a:lvl6pPr>
      <a:lvl7pPr marL="914400" algn="ctr" rtl="0" eaLnBrk="1" fontAlgn="base" hangingPunct="1">
        <a:lnSpc>
          <a:spcPct val="85000"/>
        </a:lnSpc>
        <a:spcBef>
          <a:spcPct val="0"/>
        </a:spcBef>
        <a:spcAft>
          <a:spcPct val="0"/>
        </a:spcAft>
        <a:defRPr sz="3600" b="1">
          <a:solidFill>
            <a:srgbClr val="993366"/>
          </a:solidFill>
          <a:latin typeface="Arial" pitchFamily="34" charset="0"/>
        </a:defRPr>
      </a:lvl7pPr>
      <a:lvl8pPr marL="1371600" algn="ctr" rtl="0" eaLnBrk="1" fontAlgn="base" hangingPunct="1">
        <a:lnSpc>
          <a:spcPct val="85000"/>
        </a:lnSpc>
        <a:spcBef>
          <a:spcPct val="0"/>
        </a:spcBef>
        <a:spcAft>
          <a:spcPct val="0"/>
        </a:spcAft>
        <a:defRPr sz="3600" b="1">
          <a:solidFill>
            <a:srgbClr val="993366"/>
          </a:solidFill>
          <a:latin typeface="Arial" pitchFamily="34" charset="0"/>
        </a:defRPr>
      </a:lvl8pPr>
      <a:lvl9pPr marL="1828800" algn="ctr" rtl="0" eaLnBrk="1" fontAlgn="base" hangingPunct="1">
        <a:lnSpc>
          <a:spcPct val="85000"/>
        </a:lnSpc>
        <a:spcBef>
          <a:spcPct val="0"/>
        </a:spcBef>
        <a:spcAft>
          <a:spcPct val="0"/>
        </a:spcAft>
        <a:defRPr sz="3600" b="1">
          <a:solidFill>
            <a:srgbClr val="993366"/>
          </a:solidFill>
          <a:latin typeface="Arial" pitchFamily="34" charset="0"/>
        </a:defRPr>
      </a:lvl9pPr>
    </p:titleStyle>
    <p:bodyStyle>
      <a:lvl1pPr marL="342900" indent="-342900" algn="l" rtl="0" eaLnBrk="0" fontAlgn="base" hangingPunct="0">
        <a:spcBef>
          <a:spcPct val="20000"/>
        </a:spcBef>
        <a:spcAft>
          <a:spcPct val="0"/>
        </a:spcAft>
        <a:buClr>
          <a:srgbClr val="000000"/>
        </a:buClr>
        <a:buSzPct val="70000"/>
        <a:buFont typeface="Wingdings" panose="05000000000000000000"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0000"/>
        <a:buFont typeface="Wingdings" panose="05000000000000000000" pitchFamily="2" charset="2"/>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0000"/>
        <a:buFont typeface="Wingdings" panose="05000000000000000000" pitchFamily="2" charset="2"/>
        <a:buChar char="§"/>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7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70000"/>
        <a:buChar char="•"/>
        <a:defRPr sz="1600">
          <a:solidFill>
            <a:schemeClr val="tx1"/>
          </a:solidFill>
          <a:latin typeface="+mn-lt"/>
        </a:defRPr>
      </a:lvl5pPr>
      <a:lvl6pPr marL="2514600" indent="-228600" algn="l" rtl="0" eaLnBrk="1" fontAlgn="base" hangingPunct="1">
        <a:spcBef>
          <a:spcPct val="20000"/>
        </a:spcBef>
        <a:spcAft>
          <a:spcPct val="0"/>
        </a:spcAft>
        <a:buClr>
          <a:schemeClr val="tx1"/>
        </a:buClr>
        <a:buSzPct val="70000"/>
        <a:buChar char="•"/>
        <a:defRPr sz="1600">
          <a:solidFill>
            <a:schemeClr val="tx1"/>
          </a:solidFill>
          <a:latin typeface="+mn-lt"/>
        </a:defRPr>
      </a:lvl6pPr>
      <a:lvl7pPr marL="2971800" indent="-228600" algn="l" rtl="0" eaLnBrk="1" fontAlgn="base" hangingPunct="1">
        <a:spcBef>
          <a:spcPct val="20000"/>
        </a:spcBef>
        <a:spcAft>
          <a:spcPct val="0"/>
        </a:spcAft>
        <a:buClr>
          <a:schemeClr val="tx1"/>
        </a:buClr>
        <a:buSzPct val="70000"/>
        <a:buChar char="•"/>
        <a:defRPr sz="1600">
          <a:solidFill>
            <a:schemeClr val="tx1"/>
          </a:solidFill>
          <a:latin typeface="+mn-lt"/>
        </a:defRPr>
      </a:lvl7pPr>
      <a:lvl8pPr marL="3429000" indent="-228600" algn="l" rtl="0" eaLnBrk="1" fontAlgn="base" hangingPunct="1">
        <a:spcBef>
          <a:spcPct val="20000"/>
        </a:spcBef>
        <a:spcAft>
          <a:spcPct val="0"/>
        </a:spcAft>
        <a:buClr>
          <a:schemeClr val="tx1"/>
        </a:buClr>
        <a:buSzPct val="70000"/>
        <a:buChar char="•"/>
        <a:defRPr sz="1600">
          <a:solidFill>
            <a:schemeClr val="tx1"/>
          </a:solidFill>
          <a:latin typeface="+mn-lt"/>
        </a:defRPr>
      </a:lvl8pPr>
      <a:lvl9pPr marL="3886200" indent="-228600" algn="l" rtl="0" eaLnBrk="1" fontAlgn="base" hangingPunct="1">
        <a:spcBef>
          <a:spcPct val="20000"/>
        </a:spcBef>
        <a:spcAft>
          <a:spcPct val="0"/>
        </a:spcAft>
        <a:buClr>
          <a:schemeClr val="tx1"/>
        </a:buClr>
        <a:buSzPct val="7000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CC"/>
        </a:solidFill>
        <a:effectLst/>
      </p:bgPr>
    </p:bg>
    <p:spTree>
      <p:nvGrpSpPr>
        <p:cNvPr id="1" name=""/>
        <p:cNvGrpSpPr/>
        <p:nvPr/>
      </p:nvGrpSpPr>
      <p:grpSpPr>
        <a:xfrm>
          <a:off x="0" y="0"/>
          <a:ext cx="0" cy="0"/>
          <a:chOff x="0" y="0"/>
          <a:chExt cx="0" cy="0"/>
        </a:xfrm>
      </p:grpSpPr>
      <p:sp>
        <p:nvSpPr>
          <p:cNvPr id="405507" name="Rectangle 3"/>
          <p:cNvSpPr>
            <a:spLocks noGrp="1" noChangeArrowheads="1"/>
          </p:cNvSpPr>
          <p:nvPr>
            <p:ph type="body" idx="1"/>
          </p:nvPr>
        </p:nvSpPr>
        <p:spPr bwMode="auto">
          <a:xfrm>
            <a:off x="228600" y="990600"/>
            <a:ext cx="86868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pt-PT" smtClean="0"/>
              <a:t>Click to edit Master text styles</a:t>
            </a:r>
          </a:p>
          <a:p>
            <a:pPr lvl="1"/>
            <a:r>
              <a:rPr lang="en-US" altLang="pt-PT" smtClean="0"/>
              <a:t>Second level</a:t>
            </a:r>
          </a:p>
          <a:p>
            <a:pPr lvl="2"/>
            <a:r>
              <a:rPr lang="en-US" altLang="pt-PT" smtClean="0"/>
              <a:t>Third level</a:t>
            </a:r>
          </a:p>
          <a:p>
            <a:pPr lvl="3"/>
            <a:r>
              <a:rPr lang="en-US" altLang="pt-PT" smtClean="0"/>
              <a:t>Fourth level</a:t>
            </a:r>
          </a:p>
          <a:p>
            <a:pPr lvl="4"/>
            <a:r>
              <a:rPr lang="en-US" altLang="pt-PT" smtClean="0"/>
              <a:t>Fifth level</a:t>
            </a:r>
          </a:p>
        </p:txBody>
      </p:sp>
      <p:sp>
        <p:nvSpPr>
          <p:cNvPr id="405508" name="Rectangle 4"/>
          <p:cNvSpPr>
            <a:spLocks noChangeArrowheads="1"/>
          </p:cNvSpPr>
          <p:nvPr/>
        </p:nvSpPr>
        <p:spPr bwMode="auto">
          <a:xfrm>
            <a:off x="7772400" y="6553200"/>
            <a:ext cx="1371600" cy="304800"/>
          </a:xfrm>
          <a:prstGeom prst="rect">
            <a:avLst/>
          </a:prstGeom>
          <a:noFill/>
          <a:ln w="9525">
            <a:noFill/>
            <a:miter lim="800000"/>
            <a:headEnd/>
            <a:tailEnd/>
          </a:ln>
          <a:effectLst/>
        </p:spPr>
        <p:txBody>
          <a:bodyPr anchor="ctr" anchorCtr="1"/>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r" eaLnBrk="1" hangingPunct="1">
              <a:lnSpc>
                <a:spcPct val="100000"/>
              </a:lnSpc>
              <a:spcBef>
                <a:spcPct val="0"/>
              </a:spcBef>
              <a:buClrTx/>
              <a:buSzTx/>
              <a:buFontTx/>
              <a:buNone/>
            </a:pPr>
            <a:fld id="{80A08DC6-DE27-408E-B6F9-F6AFD24C7387}" type="slidenum">
              <a:rPr lang="zh-CN" altLang="en-US" sz="1400">
                <a:solidFill>
                  <a:srgbClr val="5F5F5F"/>
                </a:solidFill>
                <a:ea typeface="宋体" panose="02010600030101010101" pitchFamily="2" charset="-122"/>
              </a:rPr>
              <a:pPr algn="r" eaLnBrk="1" hangingPunct="1">
                <a:lnSpc>
                  <a:spcPct val="100000"/>
                </a:lnSpc>
                <a:spcBef>
                  <a:spcPct val="0"/>
                </a:spcBef>
                <a:buClrTx/>
                <a:buSzTx/>
                <a:buFontTx/>
                <a:buNone/>
              </a:pPr>
              <a:t>‹#›</a:t>
            </a:fld>
            <a:r>
              <a:rPr lang="en-US" altLang="zh-CN" sz="1400">
                <a:solidFill>
                  <a:srgbClr val="5F5F5F"/>
                </a:solidFill>
                <a:ea typeface="宋体" panose="02010600030101010101" pitchFamily="2" charset="-122"/>
              </a:rPr>
              <a:t> of 47</a:t>
            </a:r>
          </a:p>
        </p:txBody>
      </p:sp>
      <p:sp>
        <p:nvSpPr>
          <p:cNvPr id="405509" name="Line 5"/>
          <p:cNvSpPr>
            <a:spLocks noChangeShapeType="1"/>
          </p:cNvSpPr>
          <p:nvPr/>
        </p:nvSpPr>
        <p:spPr bwMode="auto">
          <a:xfrm rot="-5400000" flipH="1" flipV="1">
            <a:off x="4572000" y="1981200"/>
            <a:ext cx="0" cy="9144000"/>
          </a:xfrm>
          <a:prstGeom prst="line">
            <a:avLst/>
          </a:prstGeom>
          <a:noFill/>
          <a:ln w="19050">
            <a:solidFill>
              <a:srgbClr val="808080"/>
            </a:solidFill>
            <a:prstDash val="lgDash"/>
            <a:round/>
            <a:headEnd/>
            <a:tailEnd type="none" w="med" len="lg"/>
          </a:ln>
          <a:effectLst/>
        </p:spPr>
        <p:txBody>
          <a:bodyPr/>
          <a:lstStyle/>
          <a:p>
            <a:pPr>
              <a:defRPr/>
            </a:pPr>
            <a:endParaRPr lang="en-US">
              <a:latin typeface="Tahoma" pitchFamily="34" charset="0"/>
            </a:endParaRPr>
          </a:p>
        </p:txBody>
      </p:sp>
      <p:sp>
        <p:nvSpPr>
          <p:cNvPr id="405510" name="Line 6"/>
          <p:cNvSpPr>
            <a:spLocks noChangeShapeType="1"/>
          </p:cNvSpPr>
          <p:nvPr/>
        </p:nvSpPr>
        <p:spPr bwMode="auto">
          <a:xfrm rot="-5400000" flipH="1" flipV="1">
            <a:off x="4572000" y="-3657600"/>
            <a:ext cx="0" cy="9144000"/>
          </a:xfrm>
          <a:prstGeom prst="line">
            <a:avLst/>
          </a:prstGeom>
          <a:noFill/>
          <a:ln w="28575">
            <a:solidFill>
              <a:srgbClr val="990033"/>
            </a:solidFill>
            <a:round/>
            <a:headEnd/>
            <a:tailEnd type="none" w="med" len="lg"/>
          </a:ln>
          <a:effectLst/>
        </p:spPr>
        <p:txBody>
          <a:bodyPr/>
          <a:lstStyle/>
          <a:p>
            <a:pPr>
              <a:defRPr/>
            </a:pPr>
            <a:endParaRPr lang="en-US">
              <a:latin typeface="Tahoma" pitchFamily="34" charset="0"/>
            </a:endParaRPr>
          </a:p>
        </p:txBody>
      </p:sp>
      <p:sp>
        <p:nvSpPr>
          <p:cNvPr id="405513" name="Rectangle 9"/>
          <p:cNvSpPr>
            <a:spLocks noChangeArrowheads="1"/>
          </p:cNvSpPr>
          <p:nvPr/>
        </p:nvSpPr>
        <p:spPr bwMode="auto">
          <a:xfrm>
            <a:off x="0" y="0"/>
            <a:ext cx="9144000" cy="914400"/>
          </a:xfrm>
          <a:prstGeom prst="rect">
            <a:avLst/>
          </a:prstGeom>
          <a:solidFill>
            <a:srgbClr val="4D4D4D"/>
          </a:solidFill>
          <a:ln w="9525" algn="ctr">
            <a:solidFill>
              <a:schemeClr val="tx1"/>
            </a:solidFill>
            <a:miter lim="800000"/>
            <a:headEnd/>
            <a:tailEnd type="none" w="med" len="lg"/>
          </a:ln>
          <a:effectLst/>
        </p:spPr>
        <p:txBody>
          <a:bodyPr wrap="none" anchor="ctr"/>
          <a:lstStyle/>
          <a:p>
            <a:pPr>
              <a:defRPr/>
            </a:pPr>
            <a:endParaRPr lang="en-US">
              <a:latin typeface="Tahoma" pitchFamily="34" charset="0"/>
            </a:endParaRPr>
          </a:p>
        </p:txBody>
      </p:sp>
      <p:sp>
        <p:nvSpPr>
          <p:cNvPr id="405511" name="Rectangle 7"/>
          <p:cNvSpPr>
            <a:spLocks noChangeArrowheads="1"/>
          </p:cNvSpPr>
          <p:nvPr/>
        </p:nvSpPr>
        <p:spPr bwMode="auto">
          <a:xfrm>
            <a:off x="0" y="0"/>
            <a:ext cx="228600" cy="914400"/>
          </a:xfrm>
          <a:prstGeom prst="rect">
            <a:avLst/>
          </a:prstGeom>
          <a:solidFill>
            <a:srgbClr val="993366"/>
          </a:solidFill>
          <a:ln w="9525" algn="ctr">
            <a:solidFill>
              <a:srgbClr val="993366"/>
            </a:solidFill>
            <a:miter lim="800000"/>
            <a:headEnd/>
            <a:tailEnd type="none" w="med" len="lg"/>
          </a:ln>
          <a:effectLst/>
        </p:spPr>
        <p:txBody>
          <a:bodyPr wrap="none" anchor="ctr"/>
          <a:lstStyle/>
          <a:p>
            <a:pPr>
              <a:defRPr/>
            </a:pPr>
            <a:endParaRPr lang="en-US">
              <a:latin typeface="Tahoma" pitchFamily="34" charset="0"/>
            </a:endParaRPr>
          </a:p>
        </p:txBody>
      </p:sp>
      <p:sp>
        <p:nvSpPr>
          <p:cNvPr id="405512" name="Text Box 8"/>
          <p:cNvSpPr txBox="1">
            <a:spLocks noChangeArrowheads="1"/>
          </p:cNvSpPr>
          <p:nvPr/>
        </p:nvSpPr>
        <p:spPr bwMode="auto">
          <a:xfrm>
            <a:off x="228600" y="228600"/>
            <a:ext cx="8915400" cy="482600"/>
          </a:xfrm>
          <a:prstGeom prst="rect">
            <a:avLst/>
          </a:prstGeom>
          <a:solidFill>
            <a:srgbClr val="4D4D4D"/>
          </a:solidFill>
          <a:ln w="9525" algn="ctr">
            <a:noFill/>
            <a:miter lim="800000"/>
            <a:headEnd/>
            <a:tailEnd type="none" w="med" len="lg"/>
          </a:ln>
          <a:effectLst/>
        </p:spPr>
        <p:txBody>
          <a:bodyPr>
            <a:spAutoFit/>
          </a:bodyPr>
          <a:lstStyle/>
          <a:p>
            <a:pPr marL="1588" indent="-1588" algn="ctr">
              <a:defRPr/>
            </a:pPr>
            <a:r>
              <a:rPr lang="en-US" sz="3200" b="1">
                <a:solidFill>
                  <a:schemeClr val="folHlink"/>
                </a:solidFill>
              </a:rPr>
              <a:t>WHAT YOU WILL LEARN IN THIS CHAPTER</a:t>
            </a:r>
          </a:p>
        </p:txBody>
      </p:sp>
    </p:spTree>
  </p:cSld>
  <p:clrMap bg1="lt1" tx1="dk1" bg2="lt2" tx2="dk2" accent1="accent1" accent2="accent2" accent3="accent3" accent4="accent4" accent5="accent5" accent6="accent6" hlink="hlink" folHlink="folHlink"/>
  <p:sldLayoutIdLst>
    <p:sldLayoutId id="2147484040" r:id="rId1"/>
  </p:sldLayoutIdLs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5507">
                                            <p:txEl>
                                              <p:pRg st="0" end="0"/>
                                            </p:txEl>
                                          </p:spTgt>
                                        </p:tgtEl>
                                        <p:attrNameLst>
                                          <p:attrName>style.visibility</p:attrName>
                                        </p:attrNameLst>
                                      </p:cBhvr>
                                      <p:to>
                                        <p:strVal val="visible"/>
                                      </p:to>
                                    </p:set>
                                    <p:animEffect transition="in" filter="wipe(left)">
                                      <p:cBhvr>
                                        <p:cTn id="7" dur="500"/>
                                        <p:tgtEl>
                                          <p:spTgt spid="405507">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05507">
                                            <p:txEl>
                                              <p:pRg st="1" end="1"/>
                                            </p:txEl>
                                          </p:spTgt>
                                        </p:tgtEl>
                                        <p:attrNameLst>
                                          <p:attrName>style.visibility</p:attrName>
                                        </p:attrNameLst>
                                      </p:cBhvr>
                                      <p:to>
                                        <p:strVal val="visible"/>
                                      </p:to>
                                    </p:set>
                                    <p:animEffect transition="in" filter="wipe(left)">
                                      <p:cBhvr>
                                        <p:cTn id="11" dur="500"/>
                                        <p:tgtEl>
                                          <p:spTgt spid="405507">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05507">
                                            <p:txEl>
                                              <p:pRg st="2" end="2"/>
                                            </p:txEl>
                                          </p:spTgt>
                                        </p:tgtEl>
                                        <p:attrNameLst>
                                          <p:attrName>style.visibility</p:attrName>
                                        </p:attrNameLst>
                                      </p:cBhvr>
                                      <p:to>
                                        <p:strVal val="visible"/>
                                      </p:to>
                                    </p:set>
                                    <p:animEffect transition="in" filter="wipe(left)">
                                      <p:cBhvr>
                                        <p:cTn id="15" dur="500"/>
                                        <p:tgtEl>
                                          <p:spTgt spid="405507">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405507">
                                            <p:txEl>
                                              <p:pRg st="3" end="3"/>
                                            </p:txEl>
                                          </p:spTgt>
                                        </p:tgtEl>
                                        <p:attrNameLst>
                                          <p:attrName>style.visibility</p:attrName>
                                        </p:attrNameLst>
                                      </p:cBhvr>
                                      <p:to>
                                        <p:strVal val="visible"/>
                                      </p:to>
                                    </p:set>
                                    <p:animEffect transition="in" filter="wipe(left)">
                                      <p:cBhvr>
                                        <p:cTn id="19" dur="500"/>
                                        <p:tgtEl>
                                          <p:spTgt spid="405507">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405507">
                                            <p:txEl>
                                              <p:pRg st="4" end="4"/>
                                            </p:txEl>
                                          </p:spTgt>
                                        </p:tgtEl>
                                        <p:attrNameLst>
                                          <p:attrName>style.visibility</p:attrName>
                                        </p:attrNameLst>
                                      </p:cBhvr>
                                      <p:to>
                                        <p:strVal val="visible"/>
                                      </p:to>
                                    </p:set>
                                    <p:animEffect transition="in" filter="wipe(left)">
                                      <p:cBhvr>
                                        <p:cTn id="23" dur="500"/>
                                        <p:tgtEl>
                                          <p:spTgt spid="4055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5507" grpId="0" build="p">
        <p:tmplLst>
          <p:tmpl lvl="1">
            <p:tnLst>
              <p:par>
                <p:cTn presetID="22" presetClass="entr" presetSubtype="8" fill="hold" nodeType="clickEffect">
                  <p:stCondLst>
                    <p:cond delay="0"/>
                  </p:stCondLst>
                  <p:childTnLst>
                    <p:set>
                      <p:cBhvr>
                        <p:cTn dur="1" fill="hold">
                          <p:stCondLst>
                            <p:cond delay="0"/>
                          </p:stCondLst>
                        </p:cTn>
                        <p:tgtEl>
                          <p:spTgt spid="405507"/>
                        </p:tgtEl>
                        <p:attrNameLst>
                          <p:attrName>style.visibility</p:attrName>
                        </p:attrNameLst>
                      </p:cBhvr>
                      <p:to>
                        <p:strVal val="visible"/>
                      </p:to>
                    </p:set>
                    <p:animEffect transition="in" filter="wipe(left)">
                      <p:cBhvr>
                        <p:cTn dur="500"/>
                        <p:tgtEl>
                          <p:spTgt spid="405507"/>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405507"/>
                        </p:tgtEl>
                        <p:attrNameLst>
                          <p:attrName>style.visibility</p:attrName>
                        </p:attrNameLst>
                      </p:cBhvr>
                      <p:to>
                        <p:strVal val="visible"/>
                      </p:to>
                    </p:set>
                    <p:animEffect transition="in" filter="wipe(left)">
                      <p:cBhvr>
                        <p:cTn dur="500"/>
                        <p:tgtEl>
                          <p:spTgt spid="405507"/>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405507"/>
                        </p:tgtEl>
                        <p:attrNameLst>
                          <p:attrName>style.visibility</p:attrName>
                        </p:attrNameLst>
                      </p:cBhvr>
                      <p:to>
                        <p:strVal val="visible"/>
                      </p:to>
                    </p:set>
                    <p:animEffect transition="in" filter="wipe(left)">
                      <p:cBhvr>
                        <p:cTn dur="500"/>
                        <p:tgtEl>
                          <p:spTgt spid="405507"/>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405507"/>
                        </p:tgtEl>
                        <p:attrNameLst>
                          <p:attrName>style.visibility</p:attrName>
                        </p:attrNameLst>
                      </p:cBhvr>
                      <p:to>
                        <p:strVal val="visible"/>
                      </p:to>
                    </p:set>
                    <p:animEffect transition="in" filter="wipe(left)">
                      <p:cBhvr>
                        <p:cTn dur="500"/>
                        <p:tgtEl>
                          <p:spTgt spid="405507"/>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405507"/>
                        </p:tgtEl>
                        <p:attrNameLst>
                          <p:attrName>style.visibility</p:attrName>
                        </p:attrNameLst>
                      </p:cBhvr>
                      <p:to>
                        <p:strVal val="visible"/>
                      </p:to>
                    </p:set>
                    <p:animEffect transition="in" filter="wipe(left)">
                      <p:cBhvr>
                        <p:cTn dur="500"/>
                        <p:tgtEl>
                          <p:spTgt spid="405507"/>
                        </p:tgtEl>
                      </p:cBhvr>
                    </p:animEffect>
                  </p:childTnLst>
                </p:cTn>
              </p:par>
            </p:tnLst>
          </p:tmpl>
        </p:tmplLst>
      </p:bldP>
    </p:bldLst>
  </p:timing>
  <p:txStyles>
    <p:titleStyle>
      <a:lvl1pPr algn="ctr" rtl="0" eaLnBrk="0" fontAlgn="base" hangingPunct="0">
        <a:lnSpc>
          <a:spcPct val="85000"/>
        </a:lnSpc>
        <a:spcBef>
          <a:spcPct val="0"/>
        </a:spcBef>
        <a:spcAft>
          <a:spcPct val="0"/>
        </a:spcAft>
        <a:defRPr sz="3200" b="1">
          <a:solidFill>
            <a:schemeClr val="folHlink"/>
          </a:solidFill>
          <a:latin typeface="+mj-lt"/>
          <a:ea typeface="+mj-ea"/>
          <a:cs typeface="+mj-cs"/>
        </a:defRPr>
      </a:lvl1pPr>
      <a:lvl2pPr algn="ctr" rtl="0" eaLnBrk="0" fontAlgn="base" hangingPunct="0">
        <a:lnSpc>
          <a:spcPct val="85000"/>
        </a:lnSpc>
        <a:spcBef>
          <a:spcPct val="0"/>
        </a:spcBef>
        <a:spcAft>
          <a:spcPct val="0"/>
        </a:spcAft>
        <a:defRPr sz="3200" b="1">
          <a:solidFill>
            <a:schemeClr val="folHlink"/>
          </a:solidFill>
          <a:latin typeface="Arial" pitchFamily="34" charset="0"/>
        </a:defRPr>
      </a:lvl2pPr>
      <a:lvl3pPr algn="ctr" rtl="0" eaLnBrk="0" fontAlgn="base" hangingPunct="0">
        <a:lnSpc>
          <a:spcPct val="85000"/>
        </a:lnSpc>
        <a:spcBef>
          <a:spcPct val="0"/>
        </a:spcBef>
        <a:spcAft>
          <a:spcPct val="0"/>
        </a:spcAft>
        <a:defRPr sz="3200" b="1">
          <a:solidFill>
            <a:schemeClr val="folHlink"/>
          </a:solidFill>
          <a:latin typeface="Arial" pitchFamily="34" charset="0"/>
        </a:defRPr>
      </a:lvl3pPr>
      <a:lvl4pPr algn="ctr" rtl="0" eaLnBrk="0" fontAlgn="base" hangingPunct="0">
        <a:lnSpc>
          <a:spcPct val="85000"/>
        </a:lnSpc>
        <a:spcBef>
          <a:spcPct val="0"/>
        </a:spcBef>
        <a:spcAft>
          <a:spcPct val="0"/>
        </a:spcAft>
        <a:defRPr sz="3200" b="1">
          <a:solidFill>
            <a:schemeClr val="folHlink"/>
          </a:solidFill>
          <a:latin typeface="Arial" pitchFamily="34" charset="0"/>
        </a:defRPr>
      </a:lvl4pPr>
      <a:lvl5pPr algn="ctr" rtl="0" eaLnBrk="0" fontAlgn="base" hangingPunct="0">
        <a:lnSpc>
          <a:spcPct val="85000"/>
        </a:lnSpc>
        <a:spcBef>
          <a:spcPct val="0"/>
        </a:spcBef>
        <a:spcAft>
          <a:spcPct val="0"/>
        </a:spcAft>
        <a:defRPr sz="3200" b="1">
          <a:solidFill>
            <a:schemeClr val="folHlink"/>
          </a:solidFill>
          <a:latin typeface="Arial" pitchFamily="34" charset="0"/>
        </a:defRPr>
      </a:lvl5pPr>
      <a:lvl6pPr marL="457200" algn="ctr" rtl="0" eaLnBrk="1" fontAlgn="base" hangingPunct="1">
        <a:lnSpc>
          <a:spcPct val="85000"/>
        </a:lnSpc>
        <a:spcBef>
          <a:spcPct val="0"/>
        </a:spcBef>
        <a:spcAft>
          <a:spcPct val="0"/>
        </a:spcAft>
        <a:defRPr sz="3200" b="1">
          <a:solidFill>
            <a:schemeClr val="folHlink"/>
          </a:solidFill>
          <a:latin typeface="Arial" pitchFamily="34" charset="0"/>
        </a:defRPr>
      </a:lvl6pPr>
      <a:lvl7pPr marL="914400" algn="ctr" rtl="0" eaLnBrk="1" fontAlgn="base" hangingPunct="1">
        <a:lnSpc>
          <a:spcPct val="85000"/>
        </a:lnSpc>
        <a:spcBef>
          <a:spcPct val="0"/>
        </a:spcBef>
        <a:spcAft>
          <a:spcPct val="0"/>
        </a:spcAft>
        <a:defRPr sz="3200" b="1">
          <a:solidFill>
            <a:schemeClr val="folHlink"/>
          </a:solidFill>
          <a:latin typeface="Arial" pitchFamily="34" charset="0"/>
        </a:defRPr>
      </a:lvl7pPr>
      <a:lvl8pPr marL="1371600" algn="ctr" rtl="0" eaLnBrk="1" fontAlgn="base" hangingPunct="1">
        <a:lnSpc>
          <a:spcPct val="85000"/>
        </a:lnSpc>
        <a:spcBef>
          <a:spcPct val="0"/>
        </a:spcBef>
        <a:spcAft>
          <a:spcPct val="0"/>
        </a:spcAft>
        <a:defRPr sz="3200" b="1">
          <a:solidFill>
            <a:schemeClr val="folHlink"/>
          </a:solidFill>
          <a:latin typeface="Arial" pitchFamily="34" charset="0"/>
        </a:defRPr>
      </a:lvl8pPr>
      <a:lvl9pPr marL="1828800" algn="ctr" rtl="0" eaLnBrk="1" fontAlgn="base" hangingPunct="1">
        <a:lnSpc>
          <a:spcPct val="85000"/>
        </a:lnSpc>
        <a:spcBef>
          <a:spcPct val="0"/>
        </a:spcBef>
        <a:spcAft>
          <a:spcPct val="0"/>
        </a:spcAft>
        <a:defRPr sz="3200" b="1">
          <a:solidFill>
            <a:schemeClr val="folHlink"/>
          </a:solidFill>
          <a:latin typeface="Arial" pitchFamily="34" charset="0"/>
        </a:defRPr>
      </a:lvl9pPr>
    </p:titleStyle>
    <p:bodyStyle>
      <a:lvl1pPr marL="342900" indent="-342900" algn="l" rtl="0" eaLnBrk="0" fontAlgn="base" hangingPunct="0">
        <a:spcBef>
          <a:spcPct val="20000"/>
        </a:spcBef>
        <a:spcAft>
          <a:spcPct val="0"/>
        </a:spcAft>
        <a:buClr>
          <a:srgbClr val="993366"/>
        </a:buClr>
        <a:buSzPct val="70000"/>
        <a:buFont typeface="Wingdings" panose="05000000000000000000"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0000"/>
        <a:buFont typeface="Wingdings" panose="05000000000000000000" pitchFamily="2" charset="2"/>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0000"/>
        <a:buFont typeface="Wingdings" panose="05000000000000000000" pitchFamily="2" charset="2"/>
        <a:buChar char="§"/>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7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70000"/>
        <a:buChar char="•"/>
        <a:defRPr sz="1600">
          <a:solidFill>
            <a:schemeClr val="tx1"/>
          </a:solidFill>
          <a:latin typeface="+mn-lt"/>
        </a:defRPr>
      </a:lvl5pPr>
      <a:lvl6pPr marL="2514600" indent="-228600" algn="l" rtl="0" eaLnBrk="1" fontAlgn="base" hangingPunct="1">
        <a:spcBef>
          <a:spcPct val="20000"/>
        </a:spcBef>
        <a:spcAft>
          <a:spcPct val="0"/>
        </a:spcAft>
        <a:buClr>
          <a:schemeClr val="tx1"/>
        </a:buClr>
        <a:buSzPct val="70000"/>
        <a:buChar char="•"/>
        <a:defRPr sz="1600">
          <a:solidFill>
            <a:schemeClr val="tx1"/>
          </a:solidFill>
          <a:latin typeface="+mn-lt"/>
        </a:defRPr>
      </a:lvl6pPr>
      <a:lvl7pPr marL="2971800" indent="-228600" algn="l" rtl="0" eaLnBrk="1" fontAlgn="base" hangingPunct="1">
        <a:spcBef>
          <a:spcPct val="20000"/>
        </a:spcBef>
        <a:spcAft>
          <a:spcPct val="0"/>
        </a:spcAft>
        <a:buClr>
          <a:schemeClr val="tx1"/>
        </a:buClr>
        <a:buSzPct val="70000"/>
        <a:buChar char="•"/>
        <a:defRPr sz="1600">
          <a:solidFill>
            <a:schemeClr val="tx1"/>
          </a:solidFill>
          <a:latin typeface="+mn-lt"/>
        </a:defRPr>
      </a:lvl7pPr>
      <a:lvl8pPr marL="3429000" indent="-228600" algn="l" rtl="0" eaLnBrk="1" fontAlgn="base" hangingPunct="1">
        <a:spcBef>
          <a:spcPct val="20000"/>
        </a:spcBef>
        <a:spcAft>
          <a:spcPct val="0"/>
        </a:spcAft>
        <a:buClr>
          <a:schemeClr val="tx1"/>
        </a:buClr>
        <a:buSzPct val="70000"/>
        <a:buChar char="•"/>
        <a:defRPr sz="1600">
          <a:solidFill>
            <a:schemeClr val="tx1"/>
          </a:solidFill>
          <a:latin typeface="+mn-lt"/>
        </a:defRPr>
      </a:lvl8pPr>
      <a:lvl9pPr marL="3886200" indent="-228600" algn="l" rtl="0" eaLnBrk="1" fontAlgn="base" hangingPunct="1">
        <a:spcBef>
          <a:spcPct val="20000"/>
        </a:spcBef>
        <a:spcAft>
          <a:spcPct val="0"/>
        </a:spcAft>
        <a:buClr>
          <a:schemeClr val="tx1"/>
        </a:buClr>
        <a:buSzPct val="7000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CC"/>
        </a:solidFill>
        <a:effectLst/>
      </p:bgPr>
    </p:bg>
    <p:spTree>
      <p:nvGrpSpPr>
        <p:cNvPr id="1" name=""/>
        <p:cNvGrpSpPr/>
        <p:nvPr/>
      </p:nvGrpSpPr>
      <p:grpSpPr>
        <a:xfrm>
          <a:off x="0" y="0"/>
          <a:ext cx="0" cy="0"/>
          <a:chOff x="0" y="0"/>
          <a:chExt cx="0" cy="0"/>
        </a:xfrm>
      </p:grpSpPr>
      <p:sp>
        <p:nvSpPr>
          <p:cNvPr id="240649" name="Rectangle 9"/>
          <p:cNvSpPr>
            <a:spLocks noChangeArrowheads="1"/>
          </p:cNvSpPr>
          <p:nvPr/>
        </p:nvSpPr>
        <p:spPr bwMode="auto">
          <a:xfrm>
            <a:off x="7772400" y="6553200"/>
            <a:ext cx="1371600" cy="304800"/>
          </a:xfrm>
          <a:prstGeom prst="rect">
            <a:avLst/>
          </a:prstGeom>
          <a:noFill/>
          <a:ln w="9525">
            <a:noFill/>
            <a:miter lim="800000"/>
            <a:headEnd/>
            <a:tailEnd/>
          </a:ln>
          <a:effectLst/>
        </p:spPr>
        <p:txBody>
          <a:bodyPr anchor="ctr" anchorCtr="1"/>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r" eaLnBrk="1" hangingPunct="1">
              <a:lnSpc>
                <a:spcPct val="100000"/>
              </a:lnSpc>
              <a:spcBef>
                <a:spcPct val="0"/>
              </a:spcBef>
              <a:buClrTx/>
              <a:buSzTx/>
              <a:buFontTx/>
              <a:buNone/>
            </a:pPr>
            <a:fld id="{3505C9A1-0DEF-4323-9FCC-EFBBE87D5263}" type="slidenum">
              <a:rPr lang="zh-CN" altLang="en-US" sz="1400">
                <a:solidFill>
                  <a:srgbClr val="5F5F5F"/>
                </a:solidFill>
                <a:ea typeface="宋体" panose="02010600030101010101" pitchFamily="2" charset="-122"/>
              </a:rPr>
              <a:pPr algn="r" eaLnBrk="1" hangingPunct="1">
                <a:lnSpc>
                  <a:spcPct val="100000"/>
                </a:lnSpc>
                <a:spcBef>
                  <a:spcPct val="0"/>
                </a:spcBef>
                <a:buClrTx/>
                <a:buSzTx/>
                <a:buFontTx/>
                <a:buNone/>
              </a:pPr>
              <a:t>‹#›</a:t>
            </a:fld>
            <a:r>
              <a:rPr lang="en-US" altLang="zh-CN" sz="1400">
                <a:solidFill>
                  <a:srgbClr val="5F5F5F"/>
                </a:solidFill>
                <a:ea typeface="宋体" panose="02010600030101010101" pitchFamily="2" charset="-122"/>
              </a:rPr>
              <a:t> of 47</a:t>
            </a:r>
          </a:p>
        </p:txBody>
      </p:sp>
      <p:sp>
        <p:nvSpPr>
          <p:cNvPr id="240650" name="Line 10"/>
          <p:cNvSpPr>
            <a:spLocks noChangeShapeType="1"/>
          </p:cNvSpPr>
          <p:nvPr/>
        </p:nvSpPr>
        <p:spPr bwMode="auto">
          <a:xfrm rot="-5400000" flipH="1" flipV="1">
            <a:off x="4572000" y="1981200"/>
            <a:ext cx="0" cy="9144000"/>
          </a:xfrm>
          <a:prstGeom prst="line">
            <a:avLst/>
          </a:prstGeom>
          <a:noFill/>
          <a:ln w="19050">
            <a:solidFill>
              <a:srgbClr val="808080"/>
            </a:solidFill>
            <a:prstDash val="lgDash"/>
            <a:round/>
            <a:headEnd/>
            <a:tailEnd type="none" w="med" len="lg"/>
          </a:ln>
          <a:effectLst/>
        </p:spPr>
        <p:txBody>
          <a:bodyPr/>
          <a:lstStyle/>
          <a:p>
            <a:pPr>
              <a:defRPr/>
            </a:pPr>
            <a:endParaRPr lang="en-US">
              <a:latin typeface="Tahoma" pitchFamily="34" charset="0"/>
            </a:endParaRPr>
          </a:p>
        </p:txBody>
      </p:sp>
      <p:sp>
        <p:nvSpPr>
          <p:cNvPr id="240651" name="Line 11"/>
          <p:cNvSpPr>
            <a:spLocks noChangeShapeType="1"/>
          </p:cNvSpPr>
          <p:nvPr/>
        </p:nvSpPr>
        <p:spPr bwMode="auto">
          <a:xfrm rot="-5400000" flipH="1" flipV="1">
            <a:off x="4572000" y="-4038600"/>
            <a:ext cx="0" cy="9144000"/>
          </a:xfrm>
          <a:prstGeom prst="line">
            <a:avLst/>
          </a:prstGeom>
          <a:noFill/>
          <a:ln w="28575">
            <a:solidFill>
              <a:srgbClr val="0066FF"/>
            </a:solidFill>
            <a:prstDash val="sysDot"/>
            <a:round/>
            <a:headEnd/>
            <a:tailEnd type="none" w="med" len="lg"/>
          </a:ln>
          <a:effectLst/>
        </p:spPr>
        <p:txBody>
          <a:bodyPr/>
          <a:lstStyle/>
          <a:p>
            <a:pPr>
              <a:defRPr/>
            </a:pPr>
            <a:endParaRPr lang="en-US">
              <a:latin typeface="Tahoma" pitchFamily="34" charset="0"/>
            </a:endParaRPr>
          </a:p>
        </p:txBody>
      </p:sp>
      <p:sp>
        <p:nvSpPr>
          <p:cNvPr id="240654" name="Rectangle 14"/>
          <p:cNvSpPr>
            <a:spLocks noGrp="1" noChangeArrowheads="1"/>
          </p:cNvSpPr>
          <p:nvPr>
            <p:ph type="body" idx="1"/>
          </p:nvPr>
        </p:nvSpPr>
        <p:spPr bwMode="auto">
          <a:xfrm>
            <a:off x="228600" y="609600"/>
            <a:ext cx="86868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pt-PT" smtClean="0"/>
              <a:t>Click to edit Master text styles</a:t>
            </a:r>
          </a:p>
          <a:p>
            <a:pPr lvl="1"/>
            <a:r>
              <a:rPr lang="en-US" altLang="pt-PT" smtClean="0"/>
              <a:t>Second level</a:t>
            </a:r>
          </a:p>
          <a:p>
            <a:pPr lvl="2"/>
            <a:r>
              <a:rPr lang="en-US" altLang="pt-PT" smtClean="0"/>
              <a:t>Third level</a:t>
            </a:r>
          </a:p>
          <a:p>
            <a:pPr lvl="3"/>
            <a:r>
              <a:rPr lang="en-US" altLang="pt-PT" smtClean="0"/>
              <a:t>Fourth level</a:t>
            </a:r>
          </a:p>
          <a:p>
            <a:pPr lvl="4"/>
            <a:r>
              <a:rPr lang="en-US" altLang="pt-PT" smtClean="0"/>
              <a:t>Fifth level</a:t>
            </a:r>
          </a:p>
        </p:txBody>
      </p:sp>
      <p:sp>
        <p:nvSpPr>
          <p:cNvPr id="240657" name="Text Box 17"/>
          <p:cNvSpPr txBox="1">
            <a:spLocks noChangeArrowheads="1"/>
          </p:cNvSpPr>
          <p:nvPr/>
        </p:nvSpPr>
        <p:spPr bwMode="auto">
          <a:xfrm>
            <a:off x="0" y="0"/>
            <a:ext cx="9144000" cy="482600"/>
          </a:xfrm>
          <a:prstGeom prst="rect">
            <a:avLst/>
          </a:prstGeom>
          <a:noFill/>
          <a:ln w="9525" algn="ctr">
            <a:noFill/>
            <a:miter lim="800000"/>
            <a:headEnd/>
            <a:tailEnd type="none" w="med" len="lg"/>
          </a:ln>
          <a:effectLst/>
        </p:spPr>
        <p:txBody>
          <a:bodyPr>
            <a:spAutoFit/>
          </a:bodyPr>
          <a:lstStyle/>
          <a:p>
            <a:pPr marL="1588" indent="-1588">
              <a:defRPr/>
            </a:pPr>
            <a:r>
              <a:rPr lang="en-US" sz="3200" b="1" i="1">
                <a:solidFill>
                  <a:srgbClr val="0070BC"/>
                </a:solidFill>
                <a:cs typeface="Arial" pitchFamily="34" charset="0"/>
              </a:rPr>
              <a:t>►</a:t>
            </a:r>
            <a:r>
              <a:rPr lang="en-US" sz="3200" b="1" i="1">
                <a:solidFill>
                  <a:srgbClr val="0070BC"/>
                </a:solidFill>
              </a:rPr>
              <a:t>ECONOMICS IN ACTION</a:t>
            </a:r>
          </a:p>
        </p:txBody>
      </p:sp>
    </p:spTree>
  </p:cSld>
  <p:clrMap bg1="lt1" tx1="dk1" bg2="lt2" tx2="dk2" accent1="accent1" accent2="accent2" accent3="accent3" accent4="accent4" accent5="accent5" accent6="accent6" hlink="hlink" folHlink="folHlink"/>
  <p:sldLayoutIdLst>
    <p:sldLayoutId id="2147484015" r:id="rId1"/>
    <p:sldLayoutId id="2147484016" r:id="rId2"/>
    <p:sldLayoutId id="2147484017" r:id="rId3"/>
    <p:sldLayoutId id="2147484018" r:id="rId4"/>
    <p:sldLayoutId id="2147484019" r:id="rId5"/>
    <p:sldLayoutId id="2147484020" r:id="rId6"/>
    <p:sldLayoutId id="2147484021" r:id="rId7"/>
    <p:sldLayoutId id="2147484022" r:id="rId8"/>
    <p:sldLayoutId id="2147484023" r:id="rId9"/>
    <p:sldLayoutId id="2147484024" r:id="rId10"/>
    <p:sldLayoutId id="2147484025"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0654">
                                            <p:txEl>
                                              <p:pRg st="0" end="0"/>
                                            </p:txEl>
                                          </p:spTgt>
                                        </p:tgtEl>
                                        <p:attrNameLst>
                                          <p:attrName>style.visibility</p:attrName>
                                        </p:attrNameLst>
                                      </p:cBhvr>
                                      <p:to>
                                        <p:strVal val="visible"/>
                                      </p:to>
                                    </p:set>
                                    <p:animEffect transition="in" filter="wipe(left)">
                                      <p:cBhvr>
                                        <p:cTn id="7" dur="500"/>
                                        <p:tgtEl>
                                          <p:spTgt spid="240654">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40654">
                                            <p:txEl>
                                              <p:pRg st="1" end="1"/>
                                            </p:txEl>
                                          </p:spTgt>
                                        </p:tgtEl>
                                        <p:attrNameLst>
                                          <p:attrName>style.visibility</p:attrName>
                                        </p:attrNameLst>
                                      </p:cBhvr>
                                      <p:to>
                                        <p:strVal val="visible"/>
                                      </p:to>
                                    </p:set>
                                    <p:animEffect transition="in" filter="wipe(left)">
                                      <p:cBhvr>
                                        <p:cTn id="11" dur="500"/>
                                        <p:tgtEl>
                                          <p:spTgt spid="240654">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40654">
                                            <p:txEl>
                                              <p:pRg st="2" end="2"/>
                                            </p:txEl>
                                          </p:spTgt>
                                        </p:tgtEl>
                                        <p:attrNameLst>
                                          <p:attrName>style.visibility</p:attrName>
                                        </p:attrNameLst>
                                      </p:cBhvr>
                                      <p:to>
                                        <p:strVal val="visible"/>
                                      </p:to>
                                    </p:set>
                                    <p:animEffect transition="in" filter="wipe(left)">
                                      <p:cBhvr>
                                        <p:cTn id="15" dur="500"/>
                                        <p:tgtEl>
                                          <p:spTgt spid="240654">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40654">
                                            <p:txEl>
                                              <p:pRg st="3" end="3"/>
                                            </p:txEl>
                                          </p:spTgt>
                                        </p:tgtEl>
                                        <p:attrNameLst>
                                          <p:attrName>style.visibility</p:attrName>
                                        </p:attrNameLst>
                                      </p:cBhvr>
                                      <p:to>
                                        <p:strVal val="visible"/>
                                      </p:to>
                                    </p:set>
                                    <p:animEffect transition="in" filter="wipe(left)">
                                      <p:cBhvr>
                                        <p:cTn id="19" dur="500"/>
                                        <p:tgtEl>
                                          <p:spTgt spid="240654">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40654">
                                            <p:txEl>
                                              <p:pRg st="4" end="4"/>
                                            </p:txEl>
                                          </p:spTgt>
                                        </p:tgtEl>
                                        <p:attrNameLst>
                                          <p:attrName>style.visibility</p:attrName>
                                        </p:attrNameLst>
                                      </p:cBhvr>
                                      <p:to>
                                        <p:strVal val="visible"/>
                                      </p:to>
                                    </p:set>
                                    <p:animEffect transition="in" filter="wipe(left)">
                                      <p:cBhvr>
                                        <p:cTn id="23" dur="500"/>
                                        <p:tgtEl>
                                          <p:spTgt spid="24065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54" grpId="0" build="p">
        <p:tmplLst>
          <p:tmpl lvl="1">
            <p:tnLst>
              <p:par>
                <p:cTn presetID="22" presetClass="entr" presetSubtype="8" fill="hold" nodeType="clickEffect">
                  <p:stCondLst>
                    <p:cond delay="0"/>
                  </p:stCondLst>
                  <p:childTnLst>
                    <p:set>
                      <p:cBhvr>
                        <p:cTn dur="1" fill="hold">
                          <p:stCondLst>
                            <p:cond delay="0"/>
                          </p:stCondLst>
                        </p:cTn>
                        <p:tgtEl>
                          <p:spTgt spid="240654"/>
                        </p:tgtEl>
                        <p:attrNameLst>
                          <p:attrName>style.visibility</p:attrName>
                        </p:attrNameLst>
                      </p:cBhvr>
                      <p:to>
                        <p:strVal val="visible"/>
                      </p:to>
                    </p:set>
                    <p:animEffect transition="in" filter="wipe(left)">
                      <p:cBhvr>
                        <p:cTn dur="500"/>
                        <p:tgtEl>
                          <p:spTgt spid="240654"/>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240654"/>
                        </p:tgtEl>
                        <p:attrNameLst>
                          <p:attrName>style.visibility</p:attrName>
                        </p:attrNameLst>
                      </p:cBhvr>
                      <p:to>
                        <p:strVal val="visible"/>
                      </p:to>
                    </p:set>
                    <p:animEffect transition="in" filter="wipe(left)">
                      <p:cBhvr>
                        <p:cTn dur="500"/>
                        <p:tgtEl>
                          <p:spTgt spid="240654"/>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240654"/>
                        </p:tgtEl>
                        <p:attrNameLst>
                          <p:attrName>style.visibility</p:attrName>
                        </p:attrNameLst>
                      </p:cBhvr>
                      <p:to>
                        <p:strVal val="visible"/>
                      </p:to>
                    </p:set>
                    <p:animEffect transition="in" filter="wipe(left)">
                      <p:cBhvr>
                        <p:cTn dur="500"/>
                        <p:tgtEl>
                          <p:spTgt spid="240654"/>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240654"/>
                        </p:tgtEl>
                        <p:attrNameLst>
                          <p:attrName>style.visibility</p:attrName>
                        </p:attrNameLst>
                      </p:cBhvr>
                      <p:to>
                        <p:strVal val="visible"/>
                      </p:to>
                    </p:set>
                    <p:animEffect transition="in" filter="wipe(left)">
                      <p:cBhvr>
                        <p:cTn dur="500"/>
                        <p:tgtEl>
                          <p:spTgt spid="240654"/>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240654"/>
                        </p:tgtEl>
                        <p:attrNameLst>
                          <p:attrName>style.visibility</p:attrName>
                        </p:attrNameLst>
                      </p:cBhvr>
                      <p:to>
                        <p:strVal val="visible"/>
                      </p:to>
                    </p:set>
                    <p:animEffect transition="in" filter="wipe(left)">
                      <p:cBhvr>
                        <p:cTn dur="500"/>
                        <p:tgtEl>
                          <p:spTgt spid="240654"/>
                        </p:tgtEl>
                      </p:cBhvr>
                    </p:animEffect>
                  </p:childTnLst>
                </p:cTn>
              </p:par>
            </p:tnLst>
          </p:tmpl>
        </p:tmplLst>
      </p:bldP>
    </p:bldLst>
  </p:timing>
  <p:txStyles>
    <p:titleStyle>
      <a:lvl1pPr algn="ctr" rtl="0" eaLnBrk="0" fontAlgn="base" hangingPunct="0">
        <a:spcBef>
          <a:spcPct val="0"/>
        </a:spcBef>
        <a:spcAft>
          <a:spcPct val="0"/>
        </a:spcAft>
        <a:defRPr sz="3600" b="1" i="1">
          <a:solidFill>
            <a:srgbClr val="0070BC"/>
          </a:solidFill>
          <a:latin typeface="+mj-lt"/>
          <a:ea typeface="+mj-ea"/>
          <a:cs typeface="+mj-cs"/>
        </a:defRPr>
      </a:lvl1pPr>
      <a:lvl2pPr algn="ctr" rtl="0" eaLnBrk="0" fontAlgn="base" hangingPunct="0">
        <a:spcBef>
          <a:spcPct val="0"/>
        </a:spcBef>
        <a:spcAft>
          <a:spcPct val="0"/>
        </a:spcAft>
        <a:defRPr sz="3600" b="1" i="1">
          <a:solidFill>
            <a:srgbClr val="0070BC"/>
          </a:solidFill>
          <a:latin typeface="Arial" pitchFamily="34" charset="0"/>
        </a:defRPr>
      </a:lvl2pPr>
      <a:lvl3pPr algn="ctr" rtl="0" eaLnBrk="0" fontAlgn="base" hangingPunct="0">
        <a:spcBef>
          <a:spcPct val="0"/>
        </a:spcBef>
        <a:spcAft>
          <a:spcPct val="0"/>
        </a:spcAft>
        <a:defRPr sz="3600" b="1" i="1">
          <a:solidFill>
            <a:srgbClr val="0070BC"/>
          </a:solidFill>
          <a:latin typeface="Arial" pitchFamily="34" charset="0"/>
        </a:defRPr>
      </a:lvl3pPr>
      <a:lvl4pPr algn="ctr" rtl="0" eaLnBrk="0" fontAlgn="base" hangingPunct="0">
        <a:spcBef>
          <a:spcPct val="0"/>
        </a:spcBef>
        <a:spcAft>
          <a:spcPct val="0"/>
        </a:spcAft>
        <a:defRPr sz="3600" b="1" i="1">
          <a:solidFill>
            <a:srgbClr val="0070BC"/>
          </a:solidFill>
          <a:latin typeface="Arial" pitchFamily="34" charset="0"/>
        </a:defRPr>
      </a:lvl4pPr>
      <a:lvl5pPr algn="ctr" rtl="0" eaLnBrk="0" fontAlgn="base" hangingPunct="0">
        <a:spcBef>
          <a:spcPct val="0"/>
        </a:spcBef>
        <a:spcAft>
          <a:spcPct val="0"/>
        </a:spcAft>
        <a:defRPr sz="3600" b="1" i="1">
          <a:solidFill>
            <a:srgbClr val="0070BC"/>
          </a:solidFill>
          <a:latin typeface="Arial" pitchFamily="34" charset="0"/>
        </a:defRPr>
      </a:lvl5pPr>
      <a:lvl6pPr marL="457200" algn="ctr" rtl="0" eaLnBrk="1" fontAlgn="base" hangingPunct="1">
        <a:spcBef>
          <a:spcPct val="0"/>
        </a:spcBef>
        <a:spcAft>
          <a:spcPct val="0"/>
        </a:spcAft>
        <a:defRPr sz="3600" b="1" i="1">
          <a:solidFill>
            <a:srgbClr val="0070BC"/>
          </a:solidFill>
          <a:latin typeface="Arial" pitchFamily="34" charset="0"/>
        </a:defRPr>
      </a:lvl6pPr>
      <a:lvl7pPr marL="914400" algn="ctr" rtl="0" eaLnBrk="1" fontAlgn="base" hangingPunct="1">
        <a:spcBef>
          <a:spcPct val="0"/>
        </a:spcBef>
        <a:spcAft>
          <a:spcPct val="0"/>
        </a:spcAft>
        <a:defRPr sz="3600" b="1" i="1">
          <a:solidFill>
            <a:srgbClr val="0070BC"/>
          </a:solidFill>
          <a:latin typeface="Arial" pitchFamily="34" charset="0"/>
        </a:defRPr>
      </a:lvl7pPr>
      <a:lvl8pPr marL="1371600" algn="ctr" rtl="0" eaLnBrk="1" fontAlgn="base" hangingPunct="1">
        <a:spcBef>
          <a:spcPct val="0"/>
        </a:spcBef>
        <a:spcAft>
          <a:spcPct val="0"/>
        </a:spcAft>
        <a:defRPr sz="3600" b="1" i="1">
          <a:solidFill>
            <a:srgbClr val="0070BC"/>
          </a:solidFill>
          <a:latin typeface="Arial" pitchFamily="34" charset="0"/>
        </a:defRPr>
      </a:lvl8pPr>
      <a:lvl9pPr marL="1828800" algn="ctr" rtl="0" eaLnBrk="1" fontAlgn="base" hangingPunct="1">
        <a:spcBef>
          <a:spcPct val="0"/>
        </a:spcBef>
        <a:spcAft>
          <a:spcPct val="0"/>
        </a:spcAft>
        <a:defRPr sz="3600" b="1" i="1">
          <a:solidFill>
            <a:srgbClr val="0070BC"/>
          </a:solidFill>
          <a:latin typeface="Arial"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CC"/>
        </a:solidFill>
        <a:effectLst/>
      </p:bgPr>
    </p:bg>
    <p:spTree>
      <p:nvGrpSpPr>
        <p:cNvPr id="1" name=""/>
        <p:cNvGrpSpPr/>
        <p:nvPr/>
      </p:nvGrpSpPr>
      <p:grpSpPr>
        <a:xfrm>
          <a:off x="0" y="0"/>
          <a:ext cx="0" cy="0"/>
          <a:chOff x="0" y="0"/>
          <a:chExt cx="0" cy="0"/>
        </a:xfrm>
      </p:grpSpPr>
      <p:sp>
        <p:nvSpPr>
          <p:cNvPr id="339971" name="Rectangle 3"/>
          <p:cNvSpPr>
            <a:spLocks noGrp="1" noChangeArrowheads="1"/>
          </p:cNvSpPr>
          <p:nvPr>
            <p:ph type="body" idx="1"/>
          </p:nvPr>
        </p:nvSpPr>
        <p:spPr bwMode="auto">
          <a:xfrm>
            <a:off x="228600" y="838200"/>
            <a:ext cx="868680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pt-PT" smtClean="0"/>
              <a:t>Click to edit Master text styles</a:t>
            </a:r>
          </a:p>
          <a:p>
            <a:pPr lvl="1"/>
            <a:r>
              <a:rPr lang="en-US" altLang="pt-PT" smtClean="0"/>
              <a:t>Second level</a:t>
            </a:r>
          </a:p>
          <a:p>
            <a:pPr lvl="2"/>
            <a:r>
              <a:rPr lang="en-US" altLang="pt-PT" smtClean="0"/>
              <a:t>Third level</a:t>
            </a:r>
          </a:p>
          <a:p>
            <a:pPr lvl="3"/>
            <a:r>
              <a:rPr lang="en-US" altLang="pt-PT" smtClean="0"/>
              <a:t>Fourth level</a:t>
            </a:r>
          </a:p>
          <a:p>
            <a:pPr lvl="4"/>
            <a:r>
              <a:rPr lang="en-US" altLang="pt-PT" smtClean="0"/>
              <a:t>Fifth level</a:t>
            </a:r>
          </a:p>
        </p:txBody>
      </p:sp>
      <p:sp>
        <p:nvSpPr>
          <p:cNvPr id="339972" name="Rectangle 4"/>
          <p:cNvSpPr>
            <a:spLocks noChangeArrowheads="1"/>
          </p:cNvSpPr>
          <p:nvPr/>
        </p:nvSpPr>
        <p:spPr bwMode="auto">
          <a:xfrm>
            <a:off x="7772400" y="6553200"/>
            <a:ext cx="1371600" cy="304800"/>
          </a:xfrm>
          <a:prstGeom prst="rect">
            <a:avLst/>
          </a:prstGeom>
          <a:noFill/>
          <a:ln w="9525">
            <a:noFill/>
            <a:miter lim="800000"/>
            <a:headEnd/>
            <a:tailEnd/>
          </a:ln>
          <a:effectLst/>
        </p:spPr>
        <p:txBody>
          <a:bodyPr anchor="ctr" anchorCtr="1"/>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r" eaLnBrk="1" hangingPunct="1">
              <a:lnSpc>
                <a:spcPct val="100000"/>
              </a:lnSpc>
              <a:spcBef>
                <a:spcPct val="0"/>
              </a:spcBef>
              <a:buClrTx/>
              <a:buSzTx/>
              <a:buFontTx/>
              <a:buNone/>
            </a:pPr>
            <a:fld id="{5BB6BF69-D5C0-4FEE-93AD-C1D88B1CF006}" type="slidenum">
              <a:rPr lang="zh-CN" altLang="en-US" sz="1400">
                <a:solidFill>
                  <a:srgbClr val="5F5F5F"/>
                </a:solidFill>
                <a:ea typeface="宋体" panose="02010600030101010101" pitchFamily="2" charset="-122"/>
              </a:rPr>
              <a:pPr algn="r" eaLnBrk="1" hangingPunct="1">
                <a:lnSpc>
                  <a:spcPct val="100000"/>
                </a:lnSpc>
                <a:spcBef>
                  <a:spcPct val="0"/>
                </a:spcBef>
                <a:buClrTx/>
                <a:buSzTx/>
                <a:buFontTx/>
                <a:buNone/>
              </a:pPr>
              <a:t>‹#›</a:t>
            </a:fld>
            <a:r>
              <a:rPr lang="en-US" altLang="zh-CN" sz="1400">
                <a:solidFill>
                  <a:srgbClr val="5F5F5F"/>
                </a:solidFill>
                <a:ea typeface="宋体" panose="02010600030101010101" pitchFamily="2" charset="-122"/>
              </a:rPr>
              <a:t> of 47</a:t>
            </a:r>
          </a:p>
        </p:txBody>
      </p:sp>
      <p:sp>
        <p:nvSpPr>
          <p:cNvPr id="339974" name="Line 6"/>
          <p:cNvSpPr>
            <a:spLocks noChangeShapeType="1"/>
          </p:cNvSpPr>
          <p:nvPr/>
        </p:nvSpPr>
        <p:spPr bwMode="auto">
          <a:xfrm rot="5400000" flipV="1">
            <a:off x="4495800" y="-3886200"/>
            <a:ext cx="0" cy="8991600"/>
          </a:xfrm>
          <a:prstGeom prst="line">
            <a:avLst/>
          </a:prstGeom>
          <a:noFill/>
          <a:ln w="28575">
            <a:solidFill>
              <a:srgbClr val="3366CC"/>
            </a:solidFill>
            <a:prstDash val="dash"/>
            <a:round/>
            <a:headEnd/>
            <a:tailEnd type="none" w="med" len="lg"/>
          </a:ln>
          <a:effectLst/>
        </p:spPr>
        <p:txBody>
          <a:bodyPr/>
          <a:lstStyle/>
          <a:p>
            <a:pPr>
              <a:defRPr/>
            </a:pPr>
            <a:endParaRPr lang="en-US">
              <a:latin typeface="Tahoma" pitchFamily="34" charset="0"/>
            </a:endParaRPr>
          </a:p>
        </p:txBody>
      </p:sp>
      <p:sp>
        <p:nvSpPr>
          <p:cNvPr id="339975" name="Line 7"/>
          <p:cNvSpPr>
            <a:spLocks noChangeShapeType="1"/>
          </p:cNvSpPr>
          <p:nvPr/>
        </p:nvSpPr>
        <p:spPr bwMode="auto">
          <a:xfrm rot="10800000" flipV="1">
            <a:off x="228600" y="609600"/>
            <a:ext cx="0" cy="5943600"/>
          </a:xfrm>
          <a:prstGeom prst="line">
            <a:avLst/>
          </a:prstGeom>
          <a:noFill/>
          <a:ln w="28575">
            <a:solidFill>
              <a:srgbClr val="3366CC"/>
            </a:solidFill>
            <a:prstDash val="dash"/>
            <a:round/>
            <a:headEnd/>
            <a:tailEnd type="none" w="med" len="lg"/>
          </a:ln>
          <a:effectLst/>
        </p:spPr>
        <p:txBody>
          <a:bodyPr/>
          <a:lstStyle/>
          <a:p>
            <a:pPr>
              <a:defRPr/>
            </a:pPr>
            <a:endParaRPr lang="en-US">
              <a:latin typeface="Tahoma" pitchFamily="34" charset="0"/>
            </a:endParaRPr>
          </a:p>
        </p:txBody>
      </p:sp>
      <p:sp>
        <p:nvSpPr>
          <p:cNvPr id="339977" name="Oval 9"/>
          <p:cNvSpPr>
            <a:spLocks noChangeArrowheads="1"/>
          </p:cNvSpPr>
          <p:nvPr/>
        </p:nvSpPr>
        <p:spPr bwMode="auto">
          <a:xfrm>
            <a:off x="8763000" y="533400"/>
            <a:ext cx="152400" cy="152400"/>
          </a:xfrm>
          <a:prstGeom prst="ellipse">
            <a:avLst/>
          </a:prstGeom>
          <a:solidFill>
            <a:srgbClr val="FFFFFF"/>
          </a:solidFill>
          <a:ln w="9525" algn="ctr">
            <a:solidFill>
              <a:srgbClr val="3366CC"/>
            </a:solidFill>
            <a:round/>
            <a:headEnd/>
            <a:tailEnd type="none" w="med" len="lg"/>
          </a:ln>
          <a:effectLst/>
        </p:spPr>
        <p:txBody>
          <a:bodyPr wrap="none" anchor="ctr"/>
          <a:lstStyle/>
          <a:p>
            <a:pPr>
              <a:defRPr/>
            </a:pPr>
            <a:endParaRPr lang="en-US">
              <a:latin typeface="Tahoma" pitchFamily="34" charset="0"/>
            </a:endParaRPr>
          </a:p>
        </p:txBody>
      </p:sp>
      <p:sp>
        <p:nvSpPr>
          <p:cNvPr id="339978" name="Oval 10"/>
          <p:cNvSpPr>
            <a:spLocks noChangeArrowheads="1"/>
          </p:cNvSpPr>
          <p:nvPr/>
        </p:nvSpPr>
        <p:spPr bwMode="auto">
          <a:xfrm>
            <a:off x="153988" y="6477000"/>
            <a:ext cx="152400" cy="152400"/>
          </a:xfrm>
          <a:prstGeom prst="ellipse">
            <a:avLst/>
          </a:prstGeom>
          <a:solidFill>
            <a:srgbClr val="FFFFFF"/>
          </a:solidFill>
          <a:ln w="9525" algn="ctr">
            <a:solidFill>
              <a:srgbClr val="3366CC"/>
            </a:solidFill>
            <a:round/>
            <a:headEnd/>
            <a:tailEnd type="none" w="med" len="lg"/>
          </a:ln>
          <a:effectLst/>
        </p:spPr>
        <p:txBody>
          <a:bodyPr wrap="none" anchor="ctr"/>
          <a:lstStyle/>
          <a:p>
            <a:pPr>
              <a:defRPr/>
            </a:pPr>
            <a:endParaRPr lang="en-US">
              <a:latin typeface="Tahoma" pitchFamily="34" charset="0"/>
            </a:endParaRPr>
          </a:p>
        </p:txBody>
      </p:sp>
      <p:sp>
        <p:nvSpPr>
          <p:cNvPr id="339976" name="Text Box 8"/>
          <p:cNvSpPr txBox="1">
            <a:spLocks noChangeArrowheads="1"/>
          </p:cNvSpPr>
          <p:nvPr/>
        </p:nvSpPr>
        <p:spPr bwMode="auto">
          <a:xfrm>
            <a:off x="228600" y="152400"/>
            <a:ext cx="3505200" cy="503238"/>
          </a:xfrm>
          <a:prstGeom prst="rect">
            <a:avLst/>
          </a:prstGeom>
          <a:solidFill>
            <a:srgbClr val="3366CC"/>
          </a:solidFill>
          <a:ln w="9525" algn="ctr">
            <a:noFill/>
            <a:miter lim="800000"/>
            <a:headEnd/>
            <a:tailEnd type="none" w="med" len="lg"/>
          </a:ln>
          <a:effectLst/>
        </p:spPr>
        <p:txBody>
          <a:bodyPr anchor="ctr"/>
          <a:lstStyle/>
          <a:p>
            <a:pPr marL="1588" indent="-1588">
              <a:spcBef>
                <a:spcPct val="55000"/>
              </a:spcBef>
              <a:defRPr/>
            </a:pPr>
            <a:r>
              <a:rPr lang="en-US" sz="2400">
                <a:solidFill>
                  <a:srgbClr val="FFFFFF"/>
                </a:solidFill>
              </a:rPr>
              <a:t>PITFALLS</a:t>
            </a:r>
          </a:p>
        </p:txBody>
      </p:sp>
      <p:sp>
        <p:nvSpPr>
          <p:cNvPr id="339980" name="Rectangle 12"/>
          <p:cNvSpPr>
            <a:spLocks noChangeArrowheads="1"/>
          </p:cNvSpPr>
          <p:nvPr/>
        </p:nvSpPr>
        <p:spPr bwMode="auto">
          <a:xfrm>
            <a:off x="0" y="152400"/>
            <a:ext cx="228600" cy="503238"/>
          </a:xfrm>
          <a:prstGeom prst="rect">
            <a:avLst/>
          </a:prstGeom>
          <a:solidFill>
            <a:srgbClr val="6600CC"/>
          </a:solidFill>
          <a:ln w="9525" algn="ctr">
            <a:noFill/>
            <a:miter lim="800000"/>
            <a:headEnd/>
            <a:tailEnd type="none" w="med" len="lg"/>
          </a:ln>
          <a:effectLst/>
        </p:spPr>
        <p:txBody>
          <a:bodyPr wrap="none" anchor="ctr"/>
          <a:lstStyle/>
          <a:p>
            <a:pPr>
              <a:defRPr/>
            </a:pPr>
            <a:endParaRPr lang="en-US">
              <a:latin typeface="Tahoma" pitchFamily="34" charset="0"/>
            </a:endParaRPr>
          </a:p>
        </p:txBody>
      </p:sp>
    </p:spTree>
  </p:cSld>
  <p:clrMap bg1="lt1" tx1="dk1" bg2="lt2" tx2="dk2" accent1="accent1" accent2="accent2" accent3="accent3" accent4="accent4" accent5="accent5" accent6="accent6" hlink="hlink" folHlink="folHlink"/>
  <p:sldLayoutIdLst>
    <p:sldLayoutId id="2147484041" r:id="rId1"/>
  </p:sldLayoutIdLs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9971">
                                            <p:txEl>
                                              <p:pRg st="0" end="0"/>
                                            </p:txEl>
                                          </p:spTgt>
                                        </p:tgtEl>
                                        <p:attrNameLst>
                                          <p:attrName>style.visibility</p:attrName>
                                        </p:attrNameLst>
                                      </p:cBhvr>
                                      <p:to>
                                        <p:strVal val="visible"/>
                                      </p:to>
                                    </p:set>
                                    <p:animEffect transition="in" filter="wipe(left)">
                                      <p:cBhvr>
                                        <p:cTn id="7" dur="500"/>
                                        <p:tgtEl>
                                          <p:spTgt spid="3399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9971">
                                            <p:txEl>
                                              <p:pRg st="1" end="1"/>
                                            </p:txEl>
                                          </p:spTgt>
                                        </p:tgtEl>
                                        <p:attrNameLst>
                                          <p:attrName>style.visibility</p:attrName>
                                        </p:attrNameLst>
                                      </p:cBhvr>
                                      <p:to>
                                        <p:strVal val="visible"/>
                                      </p:to>
                                    </p:set>
                                    <p:animEffect transition="in" filter="wipe(left)">
                                      <p:cBhvr>
                                        <p:cTn id="12" dur="500"/>
                                        <p:tgtEl>
                                          <p:spTgt spid="339971">
                                            <p:txEl>
                                              <p:pRg st="1" end="1"/>
                                            </p:txEl>
                                          </p:spTgt>
                                        </p:tgtEl>
                                      </p:cBhvr>
                                    </p:animEffect>
                                  </p:childTnLst>
                                </p:cTn>
                              </p:par>
                            </p:childTnLst>
                          </p:cTn>
                        </p:par>
                        <p:par>
                          <p:cTn id="13" fill="hold" nodeType="afterGroup">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339971">
                                            <p:txEl>
                                              <p:pRg st="2" end="2"/>
                                            </p:txEl>
                                          </p:spTgt>
                                        </p:tgtEl>
                                        <p:attrNameLst>
                                          <p:attrName>style.visibility</p:attrName>
                                        </p:attrNameLst>
                                      </p:cBhvr>
                                      <p:to>
                                        <p:strVal val="visible"/>
                                      </p:to>
                                    </p:set>
                                    <p:animEffect transition="in" filter="wipe(left)">
                                      <p:cBhvr>
                                        <p:cTn id="16" dur="500"/>
                                        <p:tgtEl>
                                          <p:spTgt spid="339971">
                                            <p:txEl>
                                              <p:pRg st="2" end="2"/>
                                            </p:txEl>
                                          </p:spTgt>
                                        </p:tgtEl>
                                      </p:cBhvr>
                                    </p:animEffect>
                                  </p:childTnLst>
                                </p:cTn>
                              </p:par>
                            </p:childTnLst>
                          </p:cTn>
                        </p:par>
                        <p:par>
                          <p:cTn id="17" fill="hold" nodeType="afterGroup">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339971">
                                            <p:txEl>
                                              <p:pRg st="3" end="3"/>
                                            </p:txEl>
                                          </p:spTgt>
                                        </p:tgtEl>
                                        <p:attrNameLst>
                                          <p:attrName>style.visibility</p:attrName>
                                        </p:attrNameLst>
                                      </p:cBhvr>
                                      <p:to>
                                        <p:strVal val="visible"/>
                                      </p:to>
                                    </p:set>
                                    <p:animEffect transition="in" filter="wipe(left)">
                                      <p:cBhvr>
                                        <p:cTn id="20" dur="500"/>
                                        <p:tgtEl>
                                          <p:spTgt spid="339971">
                                            <p:txEl>
                                              <p:pRg st="3" end="3"/>
                                            </p:txEl>
                                          </p:spTgt>
                                        </p:tgtEl>
                                      </p:cBhvr>
                                    </p:animEffect>
                                  </p:childTnLst>
                                </p:cTn>
                              </p:par>
                            </p:childTnLst>
                          </p:cTn>
                        </p:par>
                        <p:par>
                          <p:cTn id="21" fill="hold" nodeType="afterGroup">
                            <p:stCondLst>
                              <p:cond delay="1500"/>
                            </p:stCondLst>
                            <p:childTnLst>
                              <p:par>
                                <p:cTn id="22" presetID="22" presetClass="entr" presetSubtype="8" fill="hold" grpId="0" nodeType="afterEffect">
                                  <p:stCondLst>
                                    <p:cond delay="0"/>
                                  </p:stCondLst>
                                  <p:childTnLst>
                                    <p:set>
                                      <p:cBhvr>
                                        <p:cTn id="23" dur="1" fill="hold">
                                          <p:stCondLst>
                                            <p:cond delay="0"/>
                                          </p:stCondLst>
                                        </p:cTn>
                                        <p:tgtEl>
                                          <p:spTgt spid="339971">
                                            <p:txEl>
                                              <p:pRg st="4" end="4"/>
                                            </p:txEl>
                                          </p:spTgt>
                                        </p:tgtEl>
                                        <p:attrNameLst>
                                          <p:attrName>style.visibility</p:attrName>
                                        </p:attrNameLst>
                                      </p:cBhvr>
                                      <p:to>
                                        <p:strVal val="visible"/>
                                      </p:to>
                                    </p:set>
                                    <p:animEffect transition="in" filter="wipe(left)">
                                      <p:cBhvr>
                                        <p:cTn id="24" dur="500"/>
                                        <p:tgtEl>
                                          <p:spTgt spid="3399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971" grpId="0" build="p">
        <p:tmplLst>
          <p:tmpl lvl="1">
            <p:tnLst>
              <p:par>
                <p:cTn presetID="22" presetClass="entr" presetSubtype="8" fill="hold" nodeType="clickEffect">
                  <p:stCondLst>
                    <p:cond delay="0"/>
                  </p:stCondLst>
                  <p:childTnLst>
                    <p:set>
                      <p:cBhvr>
                        <p:cTn dur="1" fill="hold">
                          <p:stCondLst>
                            <p:cond delay="0"/>
                          </p:stCondLst>
                        </p:cTn>
                        <p:tgtEl>
                          <p:spTgt spid="339971"/>
                        </p:tgtEl>
                        <p:attrNameLst>
                          <p:attrName>style.visibility</p:attrName>
                        </p:attrNameLst>
                      </p:cBhvr>
                      <p:to>
                        <p:strVal val="visible"/>
                      </p:to>
                    </p:set>
                    <p:animEffect transition="in" filter="wipe(left)">
                      <p:cBhvr>
                        <p:cTn dur="500"/>
                        <p:tgtEl>
                          <p:spTgt spid="339971"/>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339971"/>
                        </p:tgtEl>
                        <p:attrNameLst>
                          <p:attrName>style.visibility</p:attrName>
                        </p:attrNameLst>
                      </p:cBhvr>
                      <p:to>
                        <p:strVal val="visible"/>
                      </p:to>
                    </p:set>
                    <p:animEffect transition="in" filter="wipe(left)">
                      <p:cBhvr>
                        <p:cTn dur="500"/>
                        <p:tgtEl>
                          <p:spTgt spid="339971"/>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339971"/>
                        </p:tgtEl>
                        <p:attrNameLst>
                          <p:attrName>style.visibility</p:attrName>
                        </p:attrNameLst>
                      </p:cBhvr>
                      <p:to>
                        <p:strVal val="visible"/>
                      </p:to>
                    </p:set>
                    <p:animEffect transition="in" filter="wipe(left)">
                      <p:cBhvr>
                        <p:cTn dur="500"/>
                        <p:tgtEl>
                          <p:spTgt spid="339971"/>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339971"/>
                        </p:tgtEl>
                        <p:attrNameLst>
                          <p:attrName>style.visibility</p:attrName>
                        </p:attrNameLst>
                      </p:cBhvr>
                      <p:to>
                        <p:strVal val="visible"/>
                      </p:to>
                    </p:set>
                    <p:animEffect transition="in" filter="wipe(left)">
                      <p:cBhvr>
                        <p:cTn dur="500"/>
                        <p:tgtEl>
                          <p:spTgt spid="339971"/>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339971"/>
                        </p:tgtEl>
                        <p:attrNameLst>
                          <p:attrName>style.visibility</p:attrName>
                        </p:attrNameLst>
                      </p:cBhvr>
                      <p:to>
                        <p:strVal val="visible"/>
                      </p:to>
                    </p:set>
                    <p:animEffect transition="in" filter="wipe(left)">
                      <p:cBhvr>
                        <p:cTn dur="500"/>
                        <p:tgtEl>
                          <p:spTgt spid="339971"/>
                        </p:tgtEl>
                      </p:cBhvr>
                    </p:animEffect>
                  </p:childTnLst>
                </p:cTn>
              </p:par>
            </p:tnLst>
          </p:tmpl>
        </p:tmplLst>
      </p:bldP>
    </p:bldLst>
  </p:timing>
  <p:txStyles>
    <p:titleStyle>
      <a:lvl1pPr algn="ctr" rtl="0" eaLnBrk="0" fontAlgn="base" hangingPunct="0">
        <a:lnSpc>
          <a:spcPct val="85000"/>
        </a:lnSpc>
        <a:spcBef>
          <a:spcPct val="0"/>
        </a:spcBef>
        <a:spcAft>
          <a:spcPct val="0"/>
        </a:spcAft>
        <a:defRPr sz="3600" b="1">
          <a:solidFill>
            <a:srgbClr val="9E2F60"/>
          </a:solidFill>
          <a:latin typeface="+mj-lt"/>
          <a:ea typeface="+mj-ea"/>
          <a:cs typeface="+mj-cs"/>
        </a:defRPr>
      </a:lvl1pPr>
      <a:lvl2pPr algn="ctr" rtl="0" eaLnBrk="0" fontAlgn="base" hangingPunct="0">
        <a:lnSpc>
          <a:spcPct val="85000"/>
        </a:lnSpc>
        <a:spcBef>
          <a:spcPct val="0"/>
        </a:spcBef>
        <a:spcAft>
          <a:spcPct val="0"/>
        </a:spcAft>
        <a:defRPr sz="3600" b="1">
          <a:solidFill>
            <a:srgbClr val="9E2F60"/>
          </a:solidFill>
          <a:latin typeface="Arial" pitchFamily="34" charset="0"/>
        </a:defRPr>
      </a:lvl2pPr>
      <a:lvl3pPr algn="ctr" rtl="0" eaLnBrk="0" fontAlgn="base" hangingPunct="0">
        <a:lnSpc>
          <a:spcPct val="85000"/>
        </a:lnSpc>
        <a:spcBef>
          <a:spcPct val="0"/>
        </a:spcBef>
        <a:spcAft>
          <a:spcPct val="0"/>
        </a:spcAft>
        <a:defRPr sz="3600" b="1">
          <a:solidFill>
            <a:srgbClr val="9E2F60"/>
          </a:solidFill>
          <a:latin typeface="Arial" pitchFamily="34" charset="0"/>
        </a:defRPr>
      </a:lvl3pPr>
      <a:lvl4pPr algn="ctr" rtl="0" eaLnBrk="0" fontAlgn="base" hangingPunct="0">
        <a:lnSpc>
          <a:spcPct val="85000"/>
        </a:lnSpc>
        <a:spcBef>
          <a:spcPct val="0"/>
        </a:spcBef>
        <a:spcAft>
          <a:spcPct val="0"/>
        </a:spcAft>
        <a:defRPr sz="3600" b="1">
          <a:solidFill>
            <a:srgbClr val="9E2F60"/>
          </a:solidFill>
          <a:latin typeface="Arial" pitchFamily="34" charset="0"/>
        </a:defRPr>
      </a:lvl4pPr>
      <a:lvl5pPr algn="ctr" rtl="0" eaLnBrk="0" fontAlgn="base" hangingPunct="0">
        <a:lnSpc>
          <a:spcPct val="85000"/>
        </a:lnSpc>
        <a:spcBef>
          <a:spcPct val="0"/>
        </a:spcBef>
        <a:spcAft>
          <a:spcPct val="0"/>
        </a:spcAft>
        <a:defRPr sz="3600" b="1">
          <a:solidFill>
            <a:srgbClr val="9E2F60"/>
          </a:solidFill>
          <a:latin typeface="Arial" pitchFamily="34" charset="0"/>
        </a:defRPr>
      </a:lvl5pPr>
      <a:lvl6pPr marL="457200" algn="ctr" rtl="0" eaLnBrk="1" fontAlgn="base" hangingPunct="1">
        <a:lnSpc>
          <a:spcPct val="85000"/>
        </a:lnSpc>
        <a:spcBef>
          <a:spcPct val="0"/>
        </a:spcBef>
        <a:spcAft>
          <a:spcPct val="0"/>
        </a:spcAft>
        <a:defRPr sz="3600" b="1">
          <a:solidFill>
            <a:srgbClr val="9E2F60"/>
          </a:solidFill>
          <a:latin typeface="Arial" pitchFamily="34" charset="0"/>
        </a:defRPr>
      </a:lvl6pPr>
      <a:lvl7pPr marL="914400" algn="ctr" rtl="0" eaLnBrk="1" fontAlgn="base" hangingPunct="1">
        <a:lnSpc>
          <a:spcPct val="85000"/>
        </a:lnSpc>
        <a:spcBef>
          <a:spcPct val="0"/>
        </a:spcBef>
        <a:spcAft>
          <a:spcPct val="0"/>
        </a:spcAft>
        <a:defRPr sz="3600" b="1">
          <a:solidFill>
            <a:srgbClr val="9E2F60"/>
          </a:solidFill>
          <a:latin typeface="Arial" pitchFamily="34" charset="0"/>
        </a:defRPr>
      </a:lvl7pPr>
      <a:lvl8pPr marL="1371600" algn="ctr" rtl="0" eaLnBrk="1" fontAlgn="base" hangingPunct="1">
        <a:lnSpc>
          <a:spcPct val="85000"/>
        </a:lnSpc>
        <a:spcBef>
          <a:spcPct val="0"/>
        </a:spcBef>
        <a:spcAft>
          <a:spcPct val="0"/>
        </a:spcAft>
        <a:defRPr sz="3600" b="1">
          <a:solidFill>
            <a:srgbClr val="9E2F60"/>
          </a:solidFill>
          <a:latin typeface="Arial" pitchFamily="34" charset="0"/>
        </a:defRPr>
      </a:lvl8pPr>
      <a:lvl9pPr marL="1828800" algn="ctr" rtl="0" eaLnBrk="1" fontAlgn="base" hangingPunct="1">
        <a:lnSpc>
          <a:spcPct val="85000"/>
        </a:lnSpc>
        <a:spcBef>
          <a:spcPct val="0"/>
        </a:spcBef>
        <a:spcAft>
          <a:spcPct val="0"/>
        </a:spcAft>
        <a:defRPr sz="3600" b="1">
          <a:solidFill>
            <a:srgbClr val="9E2F60"/>
          </a:solidFill>
          <a:latin typeface="Arial" pitchFamily="34" charset="0"/>
        </a:defRPr>
      </a:lvl9pPr>
    </p:titleStyle>
    <p:bodyStyle>
      <a:lvl1pPr marL="342900" indent="-342900" algn="l" rtl="0" eaLnBrk="0" fontAlgn="base" hangingPunct="0">
        <a:spcBef>
          <a:spcPct val="20000"/>
        </a:spcBef>
        <a:spcAft>
          <a:spcPct val="0"/>
        </a:spcAft>
        <a:buClr>
          <a:srgbClr val="000000"/>
        </a:buClr>
        <a:buSzPct val="70000"/>
        <a:buFont typeface="Wingdings" panose="05000000000000000000"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0000"/>
        <a:buFont typeface="Wingdings" panose="05000000000000000000" pitchFamily="2" charset="2"/>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0000"/>
        <a:buFont typeface="Wingdings" panose="05000000000000000000" pitchFamily="2" charset="2"/>
        <a:buChar char="§"/>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7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70000"/>
        <a:buChar char="•"/>
        <a:defRPr sz="1600">
          <a:solidFill>
            <a:schemeClr val="tx1"/>
          </a:solidFill>
          <a:latin typeface="+mn-lt"/>
        </a:defRPr>
      </a:lvl5pPr>
      <a:lvl6pPr marL="2514600" indent="-228600" algn="l" rtl="0" eaLnBrk="1" fontAlgn="base" hangingPunct="1">
        <a:spcBef>
          <a:spcPct val="20000"/>
        </a:spcBef>
        <a:spcAft>
          <a:spcPct val="0"/>
        </a:spcAft>
        <a:buClr>
          <a:schemeClr val="tx1"/>
        </a:buClr>
        <a:buSzPct val="70000"/>
        <a:buChar char="•"/>
        <a:defRPr sz="1600">
          <a:solidFill>
            <a:schemeClr val="tx1"/>
          </a:solidFill>
          <a:latin typeface="+mn-lt"/>
        </a:defRPr>
      </a:lvl6pPr>
      <a:lvl7pPr marL="2971800" indent="-228600" algn="l" rtl="0" eaLnBrk="1" fontAlgn="base" hangingPunct="1">
        <a:spcBef>
          <a:spcPct val="20000"/>
        </a:spcBef>
        <a:spcAft>
          <a:spcPct val="0"/>
        </a:spcAft>
        <a:buClr>
          <a:schemeClr val="tx1"/>
        </a:buClr>
        <a:buSzPct val="70000"/>
        <a:buChar char="•"/>
        <a:defRPr sz="1600">
          <a:solidFill>
            <a:schemeClr val="tx1"/>
          </a:solidFill>
          <a:latin typeface="+mn-lt"/>
        </a:defRPr>
      </a:lvl7pPr>
      <a:lvl8pPr marL="3429000" indent="-228600" algn="l" rtl="0" eaLnBrk="1" fontAlgn="base" hangingPunct="1">
        <a:spcBef>
          <a:spcPct val="20000"/>
        </a:spcBef>
        <a:spcAft>
          <a:spcPct val="0"/>
        </a:spcAft>
        <a:buClr>
          <a:schemeClr val="tx1"/>
        </a:buClr>
        <a:buSzPct val="70000"/>
        <a:buChar char="•"/>
        <a:defRPr sz="1600">
          <a:solidFill>
            <a:schemeClr val="tx1"/>
          </a:solidFill>
          <a:latin typeface="+mn-lt"/>
        </a:defRPr>
      </a:lvl8pPr>
      <a:lvl9pPr marL="3886200" indent="-228600" algn="l" rtl="0" eaLnBrk="1" fontAlgn="base" hangingPunct="1">
        <a:spcBef>
          <a:spcPct val="20000"/>
        </a:spcBef>
        <a:spcAft>
          <a:spcPct val="0"/>
        </a:spcAft>
        <a:buClr>
          <a:schemeClr val="tx1"/>
        </a:buClr>
        <a:buSzPct val="7000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CC"/>
        </a:solidFill>
        <a:effectLst/>
      </p:bgPr>
    </p:bg>
    <p:spTree>
      <p:nvGrpSpPr>
        <p:cNvPr id="1" name=""/>
        <p:cNvGrpSpPr/>
        <p:nvPr/>
      </p:nvGrpSpPr>
      <p:grpSpPr>
        <a:xfrm>
          <a:off x="0" y="0"/>
          <a:ext cx="0" cy="0"/>
          <a:chOff x="0" y="0"/>
          <a:chExt cx="0" cy="0"/>
        </a:xfrm>
      </p:grpSpPr>
      <p:sp>
        <p:nvSpPr>
          <p:cNvPr id="345090" name="Rectangle 2"/>
          <p:cNvSpPr>
            <a:spLocks noGrp="1" noChangeArrowheads="1"/>
          </p:cNvSpPr>
          <p:nvPr>
            <p:ph type="body" idx="1"/>
          </p:nvPr>
        </p:nvSpPr>
        <p:spPr bwMode="auto">
          <a:xfrm>
            <a:off x="228600" y="839788"/>
            <a:ext cx="8686800" cy="564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pt-PT" smtClean="0"/>
              <a:t>Click to edit Master text styles</a:t>
            </a:r>
          </a:p>
          <a:p>
            <a:pPr lvl="1"/>
            <a:r>
              <a:rPr lang="en-US" altLang="pt-PT" smtClean="0"/>
              <a:t>Second level</a:t>
            </a:r>
          </a:p>
          <a:p>
            <a:pPr lvl="2"/>
            <a:r>
              <a:rPr lang="en-US" altLang="pt-PT" smtClean="0"/>
              <a:t>Third level</a:t>
            </a:r>
          </a:p>
          <a:p>
            <a:pPr lvl="3"/>
            <a:r>
              <a:rPr lang="en-US" altLang="pt-PT" smtClean="0"/>
              <a:t>Fourth level</a:t>
            </a:r>
          </a:p>
          <a:p>
            <a:pPr lvl="4"/>
            <a:r>
              <a:rPr lang="en-US" altLang="pt-PT" smtClean="0"/>
              <a:t>Fifth level</a:t>
            </a:r>
          </a:p>
        </p:txBody>
      </p:sp>
      <p:sp>
        <p:nvSpPr>
          <p:cNvPr id="345091" name="Rectangle 3"/>
          <p:cNvSpPr>
            <a:spLocks noChangeArrowheads="1"/>
          </p:cNvSpPr>
          <p:nvPr/>
        </p:nvSpPr>
        <p:spPr bwMode="auto">
          <a:xfrm>
            <a:off x="7772400" y="6553200"/>
            <a:ext cx="1371600" cy="304800"/>
          </a:xfrm>
          <a:prstGeom prst="rect">
            <a:avLst/>
          </a:prstGeom>
          <a:noFill/>
          <a:ln w="9525">
            <a:noFill/>
            <a:miter lim="800000"/>
            <a:headEnd/>
            <a:tailEnd/>
          </a:ln>
          <a:effectLst/>
        </p:spPr>
        <p:txBody>
          <a:bodyPr anchor="ctr" anchorCtr="1"/>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r" eaLnBrk="1" hangingPunct="1">
              <a:lnSpc>
                <a:spcPct val="100000"/>
              </a:lnSpc>
              <a:spcBef>
                <a:spcPct val="0"/>
              </a:spcBef>
              <a:buClrTx/>
              <a:buSzTx/>
              <a:buFontTx/>
              <a:buNone/>
            </a:pPr>
            <a:fld id="{3E8B4813-1AB9-48EE-AB2C-D7963EC52569}" type="slidenum">
              <a:rPr lang="zh-CN" altLang="en-US" sz="1400">
                <a:solidFill>
                  <a:srgbClr val="5F5F5F"/>
                </a:solidFill>
                <a:ea typeface="宋体" panose="02010600030101010101" pitchFamily="2" charset="-122"/>
              </a:rPr>
              <a:pPr algn="r" eaLnBrk="1" hangingPunct="1">
                <a:lnSpc>
                  <a:spcPct val="100000"/>
                </a:lnSpc>
                <a:spcBef>
                  <a:spcPct val="0"/>
                </a:spcBef>
                <a:buClrTx/>
                <a:buSzTx/>
                <a:buFontTx/>
                <a:buNone/>
              </a:pPr>
              <a:t>‹#›</a:t>
            </a:fld>
            <a:r>
              <a:rPr lang="en-US" altLang="zh-CN" sz="1400">
                <a:solidFill>
                  <a:srgbClr val="5F5F5F"/>
                </a:solidFill>
                <a:ea typeface="宋体" panose="02010600030101010101" pitchFamily="2" charset="-122"/>
              </a:rPr>
              <a:t> of 47</a:t>
            </a:r>
          </a:p>
        </p:txBody>
      </p:sp>
      <p:sp>
        <p:nvSpPr>
          <p:cNvPr id="345093" name="Line 5"/>
          <p:cNvSpPr>
            <a:spLocks noChangeShapeType="1"/>
          </p:cNvSpPr>
          <p:nvPr/>
        </p:nvSpPr>
        <p:spPr bwMode="auto">
          <a:xfrm rot="5400000" flipV="1">
            <a:off x="4495800" y="-3886200"/>
            <a:ext cx="0" cy="8991600"/>
          </a:xfrm>
          <a:prstGeom prst="line">
            <a:avLst/>
          </a:prstGeom>
          <a:noFill/>
          <a:ln w="28575">
            <a:solidFill>
              <a:srgbClr val="9900CC"/>
            </a:solidFill>
            <a:prstDash val="dash"/>
            <a:round/>
            <a:headEnd/>
            <a:tailEnd type="none" w="med" len="lg"/>
          </a:ln>
          <a:effectLst/>
        </p:spPr>
        <p:txBody>
          <a:bodyPr/>
          <a:lstStyle/>
          <a:p>
            <a:pPr>
              <a:defRPr/>
            </a:pPr>
            <a:endParaRPr lang="en-US">
              <a:latin typeface="Tahoma" pitchFamily="34" charset="0"/>
            </a:endParaRPr>
          </a:p>
        </p:txBody>
      </p:sp>
      <p:sp>
        <p:nvSpPr>
          <p:cNvPr id="345094" name="Line 6"/>
          <p:cNvSpPr>
            <a:spLocks noChangeShapeType="1"/>
          </p:cNvSpPr>
          <p:nvPr/>
        </p:nvSpPr>
        <p:spPr bwMode="auto">
          <a:xfrm rot="10800000" flipV="1">
            <a:off x="228600" y="609600"/>
            <a:ext cx="0" cy="5943600"/>
          </a:xfrm>
          <a:prstGeom prst="line">
            <a:avLst/>
          </a:prstGeom>
          <a:noFill/>
          <a:ln w="28575">
            <a:solidFill>
              <a:srgbClr val="9900CC"/>
            </a:solidFill>
            <a:prstDash val="dash"/>
            <a:round/>
            <a:headEnd/>
            <a:tailEnd type="none" w="med" len="lg"/>
          </a:ln>
          <a:effectLst/>
        </p:spPr>
        <p:txBody>
          <a:bodyPr/>
          <a:lstStyle/>
          <a:p>
            <a:pPr>
              <a:defRPr/>
            </a:pPr>
            <a:endParaRPr lang="en-US">
              <a:latin typeface="Tahoma" pitchFamily="34" charset="0"/>
            </a:endParaRPr>
          </a:p>
        </p:txBody>
      </p:sp>
      <p:sp>
        <p:nvSpPr>
          <p:cNvPr id="345095" name="Text Box 7"/>
          <p:cNvSpPr txBox="1">
            <a:spLocks noChangeArrowheads="1"/>
          </p:cNvSpPr>
          <p:nvPr/>
        </p:nvSpPr>
        <p:spPr bwMode="auto">
          <a:xfrm>
            <a:off x="228600" y="153988"/>
            <a:ext cx="3733800" cy="503237"/>
          </a:xfrm>
          <a:prstGeom prst="rect">
            <a:avLst/>
          </a:prstGeom>
          <a:solidFill>
            <a:srgbClr val="9900FF"/>
          </a:solidFill>
          <a:ln w="9525" algn="ctr">
            <a:noFill/>
            <a:miter lim="800000"/>
            <a:headEnd/>
            <a:tailEnd type="none" w="med" len="lg"/>
          </a:ln>
          <a:effectLst/>
        </p:spPr>
        <p:txBody>
          <a:bodyPr anchor="ctr"/>
          <a:lstStyle/>
          <a:p>
            <a:pPr marL="1588" indent="-1588">
              <a:defRPr/>
            </a:pPr>
            <a:r>
              <a:rPr lang="en-US" sz="2400">
                <a:solidFill>
                  <a:srgbClr val="FFFFFF"/>
                </a:solidFill>
              </a:rPr>
              <a:t>FOR INQUIRING MINDS</a:t>
            </a:r>
          </a:p>
        </p:txBody>
      </p:sp>
      <p:sp>
        <p:nvSpPr>
          <p:cNvPr id="345096" name="Rectangle 8"/>
          <p:cNvSpPr>
            <a:spLocks noChangeAspect="1" noChangeArrowheads="1"/>
          </p:cNvSpPr>
          <p:nvPr/>
        </p:nvSpPr>
        <p:spPr bwMode="auto">
          <a:xfrm>
            <a:off x="8839200" y="533400"/>
            <a:ext cx="136525" cy="136525"/>
          </a:xfrm>
          <a:prstGeom prst="rect">
            <a:avLst/>
          </a:prstGeom>
          <a:solidFill>
            <a:srgbClr val="9900CC"/>
          </a:solidFill>
          <a:ln w="9525" algn="ctr">
            <a:solidFill>
              <a:srgbClr val="9900CC"/>
            </a:solidFill>
            <a:miter lim="800000"/>
            <a:headEnd/>
            <a:tailEnd type="none" w="med" len="lg"/>
          </a:ln>
          <a:effectLst/>
        </p:spPr>
        <p:txBody>
          <a:bodyPr wrap="none" anchor="ctr"/>
          <a:lstStyle/>
          <a:p>
            <a:pPr>
              <a:defRPr/>
            </a:pPr>
            <a:endParaRPr lang="en-US">
              <a:latin typeface="Tahoma" pitchFamily="34" charset="0"/>
            </a:endParaRPr>
          </a:p>
        </p:txBody>
      </p:sp>
      <p:sp>
        <p:nvSpPr>
          <p:cNvPr id="345098" name="Rectangle 10"/>
          <p:cNvSpPr>
            <a:spLocks noChangeArrowheads="1"/>
          </p:cNvSpPr>
          <p:nvPr/>
        </p:nvSpPr>
        <p:spPr bwMode="auto">
          <a:xfrm>
            <a:off x="0" y="152400"/>
            <a:ext cx="228600" cy="503238"/>
          </a:xfrm>
          <a:prstGeom prst="rect">
            <a:avLst/>
          </a:prstGeom>
          <a:solidFill>
            <a:srgbClr val="6066FF"/>
          </a:solidFill>
          <a:ln w="9525" algn="ctr">
            <a:noFill/>
            <a:miter lim="800000"/>
            <a:headEnd/>
            <a:tailEnd type="none" w="med" len="lg"/>
          </a:ln>
          <a:effectLst/>
        </p:spPr>
        <p:txBody>
          <a:bodyPr wrap="none" anchor="ctr"/>
          <a:lstStyle/>
          <a:p>
            <a:pPr>
              <a:defRPr/>
            </a:pPr>
            <a:endParaRPr lang="en-US">
              <a:latin typeface="Tahoma" pitchFamily="34" charset="0"/>
            </a:endParaRPr>
          </a:p>
        </p:txBody>
      </p:sp>
    </p:spTree>
  </p:cSld>
  <p:clrMap bg1="lt1" tx1="dk1" bg2="lt2" tx2="dk2" accent1="accent1" accent2="accent2" accent3="accent3" accent4="accent4" accent5="accent5" accent6="accent6" hlink="hlink" folHlink="folHlink"/>
  <p:sldLayoutIdLst>
    <p:sldLayoutId id="2147484042" r:id="rId1"/>
  </p:sldLayoutIdLs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5090">
                                            <p:txEl>
                                              <p:pRg st="0" end="0"/>
                                            </p:txEl>
                                          </p:spTgt>
                                        </p:tgtEl>
                                        <p:attrNameLst>
                                          <p:attrName>style.visibility</p:attrName>
                                        </p:attrNameLst>
                                      </p:cBhvr>
                                      <p:to>
                                        <p:strVal val="visible"/>
                                      </p:to>
                                    </p:set>
                                    <p:animEffect transition="in" filter="wipe(left)">
                                      <p:cBhvr>
                                        <p:cTn id="7" dur="500"/>
                                        <p:tgtEl>
                                          <p:spTgt spid="345090">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45090">
                                            <p:txEl>
                                              <p:pRg st="1" end="1"/>
                                            </p:txEl>
                                          </p:spTgt>
                                        </p:tgtEl>
                                        <p:attrNameLst>
                                          <p:attrName>style.visibility</p:attrName>
                                        </p:attrNameLst>
                                      </p:cBhvr>
                                      <p:to>
                                        <p:strVal val="visible"/>
                                      </p:to>
                                    </p:set>
                                    <p:animEffect transition="in" filter="wipe(left)">
                                      <p:cBhvr>
                                        <p:cTn id="11" dur="500"/>
                                        <p:tgtEl>
                                          <p:spTgt spid="345090">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45090">
                                            <p:txEl>
                                              <p:pRg st="2" end="2"/>
                                            </p:txEl>
                                          </p:spTgt>
                                        </p:tgtEl>
                                        <p:attrNameLst>
                                          <p:attrName>style.visibility</p:attrName>
                                        </p:attrNameLst>
                                      </p:cBhvr>
                                      <p:to>
                                        <p:strVal val="visible"/>
                                      </p:to>
                                    </p:set>
                                    <p:animEffect transition="in" filter="wipe(left)">
                                      <p:cBhvr>
                                        <p:cTn id="15" dur="500"/>
                                        <p:tgtEl>
                                          <p:spTgt spid="345090">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45090">
                                            <p:txEl>
                                              <p:pRg st="3" end="3"/>
                                            </p:txEl>
                                          </p:spTgt>
                                        </p:tgtEl>
                                        <p:attrNameLst>
                                          <p:attrName>style.visibility</p:attrName>
                                        </p:attrNameLst>
                                      </p:cBhvr>
                                      <p:to>
                                        <p:strVal val="visible"/>
                                      </p:to>
                                    </p:set>
                                    <p:animEffect transition="in" filter="wipe(left)">
                                      <p:cBhvr>
                                        <p:cTn id="19" dur="500"/>
                                        <p:tgtEl>
                                          <p:spTgt spid="345090">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45090">
                                            <p:txEl>
                                              <p:pRg st="4" end="4"/>
                                            </p:txEl>
                                          </p:spTgt>
                                        </p:tgtEl>
                                        <p:attrNameLst>
                                          <p:attrName>style.visibility</p:attrName>
                                        </p:attrNameLst>
                                      </p:cBhvr>
                                      <p:to>
                                        <p:strVal val="visible"/>
                                      </p:to>
                                    </p:set>
                                    <p:animEffect transition="in" filter="wipe(left)">
                                      <p:cBhvr>
                                        <p:cTn id="23" dur="500"/>
                                        <p:tgtEl>
                                          <p:spTgt spid="34509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5090" grpId="0" build="p">
        <p:tmplLst>
          <p:tmpl lvl="1">
            <p:tnLst>
              <p:par>
                <p:cTn presetID="22" presetClass="entr" presetSubtype="8" fill="hold" nodeType="clickEffect">
                  <p:stCondLst>
                    <p:cond delay="0"/>
                  </p:stCondLst>
                  <p:childTnLst>
                    <p:set>
                      <p:cBhvr>
                        <p:cTn dur="1" fill="hold">
                          <p:stCondLst>
                            <p:cond delay="0"/>
                          </p:stCondLst>
                        </p:cTn>
                        <p:tgtEl>
                          <p:spTgt spid="345090"/>
                        </p:tgtEl>
                        <p:attrNameLst>
                          <p:attrName>style.visibility</p:attrName>
                        </p:attrNameLst>
                      </p:cBhvr>
                      <p:to>
                        <p:strVal val="visible"/>
                      </p:to>
                    </p:set>
                    <p:animEffect transition="in" filter="wipe(left)">
                      <p:cBhvr>
                        <p:cTn dur="500"/>
                        <p:tgtEl>
                          <p:spTgt spid="345090"/>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345090"/>
                        </p:tgtEl>
                        <p:attrNameLst>
                          <p:attrName>style.visibility</p:attrName>
                        </p:attrNameLst>
                      </p:cBhvr>
                      <p:to>
                        <p:strVal val="visible"/>
                      </p:to>
                    </p:set>
                    <p:animEffect transition="in" filter="wipe(left)">
                      <p:cBhvr>
                        <p:cTn dur="500"/>
                        <p:tgtEl>
                          <p:spTgt spid="345090"/>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345090"/>
                        </p:tgtEl>
                        <p:attrNameLst>
                          <p:attrName>style.visibility</p:attrName>
                        </p:attrNameLst>
                      </p:cBhvr>
                      <p:to>
                        <p:strVal val="visible"/>
                      </p:to>
                    </p:set>
                    <p:animEffect transition="in" filter="wipe(left)">
                      <p:cBhvr>
                        <p:cTn dur="500"/>
                        <p:tgtEl>
                          <p:spTgt spid="345090"/>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345090"/>
                        </p:tgtEl>
                        <p:attrNameLst>
                          <p:attrName>style.visibility</p:attrName>
                        </p:attrNameLst>
                      </p:cBhvr>
                      <p:to>
                        <p:strVal val="visible"/>
                      </p:to>
                    </p:set>
                    <p:animEffect transition="in" filter="wipe(left)">
                      <p:cBhvr>
                        <p:cTn dur="500"/>
                        <p:tgtEl>
                          <p:spTgt spid="345090"/>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345090"/>
                        </p:tgtEl>
                        <p:attrNameLst>
                          <p:attrName>style.visibility</p:attrName>
                        </p:attrNameLst>
                      </p:cBhvr>
                      <p:to>
                        <p:strVal val="visible"/>
                      </p:to>
                    </p:set>
                    <p:animEffect transition="in" filter="wipe(left)">
                      <p:cBhvr>
                        <p:cTn dur="500"/>
                        <p:tgtEl>
                          <p:spTgt spid="345090"/>
                        </p:tgtEl>
                      </p:cBhvr>
                    </p:animEffect>
                  </p:childTnLst>
                </p:cTn>
              </p:par>
            </p:tnLst>
          </p:tmpl>
        </p:tmplLst>
      </p:bldP>
    </p:bldLst>
  </p:timing>
  <p:txStyles>
    <p:titleStyle>
      <a:lvl1pPr algn="ctr" rtl="0" eaLnBrk="0" fontAlgn="base" hangingPunct="0">
        <a:lnSpc>
          <a:spcPct val="85000"/>
        </a:lnSpc>
        <a:spcBef>
          <a:spcPct val="0"/>
        </a:spcBef>
        <a:spcAft>
          <a:spcPct val="0"/>
        </a:spcAft>
        <a:defRPr sz="3600" b="1">
          <a:solidFill>
            <a:srgbClr val="9E2F60"/>
          </a:solidFill>
          <a:latin typeface="+mj-lt"/>
          <a:ea typeface="+mj-ea"/>
          <a:cs typeface="+mj-cs"/>
        </a:defRPr>
      </a:lvl1pPr>
      <a:lvl2pPr algn="ctr" rtl="0" eaLnBrk="0" fontAlgn="base" hangingPunct="0">
        <a:lnSpc>
          <a:spcPct val="85000"/>
        </a:lnSpc>
        <a:spcBef>
          <a:spcPct val="0"/>
        </a:spcBef>
        <a:spcAft>
          <a:spcPct val="0"/>
        </a:spcAft>
        <a:defRPr sz="3600" b="1">
          <a:solidFill>
            <a:srgbClr val="9E2F60"/>
          </a:solidFill>
          <a:latin typeface="Arial" pitchFamily="34" charset="0"/>
        </a:defRPr>
      </a:lvl2pPr>
      <a:lvl3pPr algn="ctr" rtl="0" eaLnBrk="0" fontAlgn="base" hangingPunct="0">
        <a:lnSpc>
          <a:spcPct val="85000"/>
        </a:lnSpc>
        <a:spcBef>
          <a:spcPct val="0"/>
        </a:spcBef>
        <a:spcAft>
          <a:spcPct val="0"/>
        </a:spcAft>
        <a:defRPr sz="3600" b="1">
          <a:solidFill>
            <a:srgbClr val="9E2F60"/>
          </a:solidFill>
          <a:latin typeface="Arial" pitchFamily="34" charset="0"/>
        </a:defRPr>
      </a:lvl3pPr>
      <a:lvl4pPr algn="ctr" rtl="0" eaLnBrk="0" fontAlgn="base" hangingPunct="0">
        <a:lnSpc>
          <a:spcPct val="85000"/>
        </a:lnSpc>
        <a:spcBef>
          <a:spcPct val="0"/>
        </a:spcBef>
        <a:spcAft>
          <a:spcPct val="0"/>
        </a:spcAft>
        <a:defRPr sz="3600" b="1">
          <a:solidFill>
            <a:srgbClr val="9E2F60"/>
          </a:solidFill>
          <a:latin typeface="Arial" pitchFamily="34" charset="0"/>
        </a:defRPr>
      </a:lvl4pPr>
      <a:lvl5pPr algn="ctr" rtl="0" eaLnBrk="0" fontAlgn="base" hangingPunct="0">
        <a:lnSpc>
          <a:spcPct val="85000"/>
        </a:lnSpc>
        <a:spcBef>
          <a:spcPct val="0"/>
        </a:spcBef>
        <a:spcAft>
          <a:spcPct val="0"/>
        </a:spcAft>
        <a:defRPr sz="3600" b="1">
          <a:solidFill>
            <a:srgbClr val="9E2F60"/>
          </a:solidFill>
          <a:latin typeface="Arial" pitchFamily="34" charset="0"/>
        </a:defRPr>
      </a:lvl5pPr>
      <a:lvl6pPr marL="457200" algn="ctr" rtl="0" eaLnBrk="1" fontAlgn="base" hangingPunct="1">
        <a:lnSpc>
          <a:spcPct val="85000"/>
        </a:lnSpc>
        <a:spcBef>
          <a:spcPct val="0"/>
        </a:spcBef>
        <a:spcAft>
          <a:spcPct val="0"/>
        </a:spcAft>
        <a:defRPr sz="3600" b="1">
          <a:solidFill>
            <a:srgbClr val="9E2F60"/>
          </a:solidFill>
          <a:latin typeface="Arial" pitchFamily="34" charset="0"/>
        </a:defRPr>
      </a:lvl6pPr>
      <a:lvl7pPr marL="914400" algn="ctr" rtl="0" eaLnBrk="1" fontAlgn="base" hangingPunct="1">
        <a:lnSpc>
          <a:spcPct val="85000"/>
        </a:lnSpc>
        <a:spcBef>
          <a:spcPct val="0"/>
        </a:spcBef>
        <a:spcAft>
          <a:spcPct val="0"/>
        </a:spcAft>
        <a:defRPr sz="3600" b="1">
          <a:solidFill>
            <a:srgbClr val="9E2F60"/>
          </a:solidFill>
          <a:latin typeface="Arial" pitchFamily="34" charset="0"/>
        </a:defRPr>
      </a:lvl7pPr>
      <a:lvl8pPr marL="1371600" algn="ctr" rtl="0" eaLnBrk="1" fontAlgn="base" hangingPunct="1">
        <a:lnSpc>
          <a:spcPct val="85000"/>
        </a:lnSpc>
        <a:spcBef>
          <a:spcPct val="0"/>
        </a:spcBef>
        <a:spcAft>
          <a:spcPct val="0"/>
        </a:spcAft>
        <a:defRPr sz="3600" b="1">
          <a:solidFill>
            <a:srgbClr val="9E2F60"/>
          </a:solidFill>
          <a:latin typeface="Arial" pitchFamily="34" charset="0"/>
        </a:defRPr>
      </a:lvl8pPr>
      <a:lvl9pPr marL="1828800" algn="ctr" rtl="0" eaLnBrk="1" fontAlgn="base" hangingPunct="1">
        <a:lnSpc>
          <a:spcPct val="85000"/>
        </a:lnSpc>
        <a:spcBef>
          <a:spcPct val="0"/>
        </a:spcBef>
        <a:spcAft>
          <a:spcPct val="0"/>
        </a:spcAft>
        <a:defRPr sz="3600" b="1">
          <a:solidFill>
            <a:srgbClr val="9E2F60"/>
          </a:solidFill>
          <a:latin typeface="Arial" pitchFamily="34" charset="0"/>
        </a:defRPr>
      </a:lvl9pPr>
    </p:titleStyle>
    <p:bodyStyle>
      <a:lvl1pPr marL="342900" indent="-342900" algn="l" rtl="0" eaLnBrk="0" fontAlgn="base" hangingPunct="0">
        <a:spcBef>
          <a:spcPct val="20000"/>
        </a:spcBef>
        <a:spcAft>
          <a:spcPct val="0"/>
        </a:spcAft>
        <a:buClr>
          <a:srgbClr val="000000"/>
        </a:buClr>
        <a:buSzPct val="70000"/>
        <a:buFont typeface="Wingdings" panose="05000000000000000000"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0000"/>
        <a:buFont typeface="Wingdings" panose="05000000000000000000" pitchFamily="2" charset="2"/>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0000"/>
        <a:buFont typeface="Wingdings" panose="05000000000000000000" pitchFamily="2" charset="2"/>
        <a:buChar char="§"/>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7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70000"/>
        <a:buChar char="•"/>
        <a:defRPr sz="1600">
          <a:solidFill>
            <a:schemeClr val="tx1"/>
          </a:solidFill>
          <a:latin typeface="+mn-lt"/>
        </a:defRPr>
      </a:lvl5pPr>
      <a:lvl6pPr marL="2514600" indent="-228600" algn="l" rtl="0" eaLnBrk="1" fontAlgn="base" hangingPunct="1">
        <a:spcBef>
          <a:spcPct val="20000"/>
        </a:spcBef>
        <a:spcAft>
          <a:spcPct val="0"/>
        </a:spcAft>
        <a:buClr>
          <a:schemeClr val="tx1"/>
        </a:buClr>
        <a:buSzPct val="70000"/>
        <a:buChar char="•"/>
        <a:defRPr sz="1600">
          <a:solidFill>
            <a:schemeClr val="tx1"/>
          </a:solidFill>
          <a:latin typeface="+mn-lt"/>
        </a:defRPr>
      </a:lvl6pPr>
      <a:lvl7pPr marL="2971800" indent="-228600" algn="l" rtl="0" eaLnBrk="1" fontAlgn="base" hangingPunct="1">
        <a:spcBef>
          <a:spcPct val="20000"/>
        </a:spcBef>
        <a:spcAft>
          <a:spcPct val="0"/>
        </a:spcAft>
        <a:buClr>
          <a:schemeClr val="tx1"/>
        </a:buClr>
        <a:buSzPct val="70000"/>
        <a:buChar char="•"/>
        <a:defRPr sz="1600">
          <a:solidFill>
            <a:schemeClr val="tx1"/>
          </a:solidFill>
          <a:latin typeface="+mn-lt"/>
        </a:defRPr>
      </a:lvl7pPr>
      <a:lvl8pPr marL="3429000" indent="-228600" algn="l" rtl="0" eaLnBrk="1" fontAlgn="base" hangingPunct="1">
        <a:spcBef>
          <a:spcPct val="20000"/>
        </a:spcBef>
        <a:spcAft>
          <a:spcPct val="0"/>
        </a:spcAft>
        <a:buClr>
          <a:schemeClr val="tx1"/>
        </a:buClr>
        <a:buSzPct val="70000"/>
        <a:buChar char="•"/>
        <a:defRPr sz="1600">
          <a:solidFill>
            <a:schemeClr val="tx1"/>
          </a:solidFill>
          <a:latin typeface="+mn-lt"/>
        </a:defRPr>
      </a:lvl8pPr>
      <a:lvl9pPr marL="3886200" indent="-228600" algn="l" rtl="0" eaLnBrk="1" fontAlgn="base" hangingPunct="1">
        <a:spcBef>
          <a:spcPct val="20000"/>
        </a:spcBef>
        <a:spcAft>
          <a:spcPct val="0"/>
        </a:spcAft>
        <a:buClr>
          <a:schemeClr val="tx1"/>
        </a:buClr>
        <a:buSzPct val="7000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AFDFFF"/>
        </a:solidFill>
        <a:effectLst/>
      </p:bgPr>
    </p:bg>
    <p:spTree>
      <p:nvGrpSpPr>
        <p:cNvPr id="1" name=""/>
        <p:cNvGrpSpPr/>
        <p:nvPr/>
      </p:nvGrpSpPr>
      <p:grpSpPr>
        <a:xfrm>
          <a:off x="0" y="0"/>
          <a:ext cx="0" cy="0"/>
          <a:chOff x="0" y="0"/>
          <a:chExt cx="0" cy="0"/>
        </a:xfrm>
      </p:grpSpPr>
      <p:sp>
        <p:nvSpPr>
          <p:cNvPr id="508930" name="Rectangle 2"/>
          <p:cNvSpPr>
            <a:spLocks noGrp="1" noChangeArrowheads="1"/>
          </p:cNvSpPr>
          <p:nvPr>
            <p:ph type="body" idx="1"/>
          </p:nvPr>
        </p:nvSpPr>
        <p:spPr bwMode="auto">
          <a:xfrm>
            <a:off x="228600" y="1219200"/>
            <a:ext cx="8686800" cy="5181600"/>
          </a:xfrm>
          <a:prstGeom prst="rect">
            <a:avLst/>
          </a:prstGeom>
          <a:solidFill>
            <a:schemeClr val="folHlink">
              <a:alpha val="47058"/>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pt-PT" smtClean="0"/>
              <a:t>Click to edit Master text styles </a:t>
            </a:r>
          </a:p>
          <a:p>
            <a:pPr lvl="1"/>
            <a:r>
              <a:rPr lang="en-US" altLang="pt-PT" smtClean="0"/>
              <a:t>Second level</a:t>
            </a:r>
          </a:p>
          <a:p>
            <a:pPr lvl="2"/>
            <a:r>
              <a:rPr lang="en-US" altLang="pt-PT" smtClean="0"/>
              <a:t>Third level</a:t>
            </a:r>
          </a:p>
          <a:p>
            <a:pPr lvl="3"/>
            <a:r>
              <a:rPr lang="en-US" altLang="pt-PT" smtClean="0"/>
              <a:t>Fourth level</a:t>
            </a:r>
          </a:p>
          <a:p>
            <a:pPr lvl="4"/>
            <a:r>
              <a:rPr lang="en-US" altLang="pt-PT" smtClean="0"/>
              <a:t>Fifth level</a:t>
            </a:r>
          </a:p>
        </p:txBody>
      </p:sp>
      <p:sp>
        <p:nvSpPr>
          <p:cNvPr id="508931" name="Rectangle 3"/>
          <p:cNvSpPr>
            <a:spLocks noChangeArrowheads="1"/>
          </p:cNvSpPr>
          <p:nvPr/>
        </p:nvSpPr>
        <p:spPr bwMode="auto">
          <a:xfrm>
            <a:off x="7772400" y="6553200"/>
            <a:ext cx="1371600" cy="304800"/>
          </a:xfrm>
          <a:prstGeom prst="rect">
            <a:avLst/>
          </a:prstGeom>
          <a:noFill/>
          <a:ln w="9525">
            <a:noFill/>
            <a:miter lim="800000"/>
            <a:headEnd/>
            <a:tailEnd/>
          </a:ln>
          <a:effectLst/>
        </p:spPr>
        <p:txBody>
          <a:bodyPr anchor="ctr" anchorCtr="1"/>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r" eaLnBrk="1" hangingPunct="1">
              <a:lnSpc>
                <a:spcPct val="100000"/>
              </a:lnSpc>
              <a:spcBef>
                <a:spcPct val="0"/>
              </a:spcBef>
              <a:buClrTx/>
              <a:buSzTx/>
              <a:buFontTx/>
              <a:buNone/>
            </a:pPr>
            <a:fld id="{37C14A30-BD66-410F-A323-1AAE3AC7022B}" type="slidenum">
              <a:rPr lang="zh-CN" altLang="en-US" sz="1400">
                <a:solidFill>
                  <a:srgbClr val="5F5F5F"/>
                </a:solidFill>
                <a:ea typeface="宋体" panose="02010600030101010101" pitchFamily="2" charset="-122"/>
              </a:rPr>
              <a:pPr algn="r" eaLnBrk="1" hangingPunct="1">
                <a:lnSpc>
                  <a:spcPct val="100000"/>
                </a:lnSpc>
                <a:spcBef>
                  <a:spcPct val="0"/>
                </a:spcBef>
                <a:buClrTx/>
                <a:buSzTx/>
                <a:buFontTx/>
                <a:buNone/>
              </a:pPr>
              <a:t>‹#›</a:t>
            </a:fld>
            <a:r>
              <a:rPr lang="en-US" altLang="zh-CN" sz="1400">
                <a:solidFill>
                  <a:srgbClr val="5F5F5F"/>
                </a:solidFill>
                <a:ea typeface="宋体" panose="02010600030101010101" pitchFamily="2" charset="-122"/>
              </a:rPr>
              <a:t> of 47</a:t>
            </a:r>
          </a:p>
        </p:txBody>
      </p:sp>
      <p:sp>
        <p:nvSpPr>
          <p:cNvPr id="508932" name="Line 4"/>
          <p:cNvSpPr>
            <a:spLocks noChangeShapeType="1"/>
          </p:cNvSpPr>
          <p:nvPr/>
        </p:nvSpPr>
        <p:spPr bwMode="auto">
          <a:xfrm rot="5400000" flipV="1">
            <a:off x="4572000" y="-3962400"/>
            <a:ext cx="0" cy="9144000"/>
          </a:xfrm>
          <a:prstGeom prst="line">
            <a:avLst/>
          </a:prstGeom>
          <a:noFill/>
          <a:ln w="28575">
            <a:solidFill>
              <a:srgbClr val="3333CC"/>
            </a:solidFill>
            <a:prstDash val="sysDot"/>
            <a:round/>
            <a:headEnd/>
            <a:tailEnd type="none" w="med" len="lg"/>
          </a:ln>
          <a:effectLst/>
        </p:spPr>
        <p:txBody>
          <a:bodyPr/>
          <a:lstStyle/>
          <a:p>
            <a:pPr>
              <a:defRPr/>
            </a:pPr>
            <a:endParaRPr lang="en-US">
              <a:latin typeface="Tahoma" pitchFamily="34" charset="0"/>
            </a:endParaRPr>
          </a:p>
        </p:txBody>
      </p:sp>
      <p:sp>
        <p:nvSpPr>
          <p:cNvPr id="508934" name="Text Box 6"/>
          <p:cNvSpPr txBox="1">
            <a:spLocks noChangeArrowheads="1"/>
          </p:cNvSpPr>
          <p:nvPr/>
        </p:nvSpPr>
        <p:spPr bwMode="auto">
          <a:xfrm>
            <a:off x="304800" y="228600"/>
            <a:ext cx="2438400" cy="762000"/>
          </a:xfrm>
          <a:prstGeom prst="rect">
            <a:avLst/>
          </a:prstGeom>
          <a:solidFill>
            <a:srgbClr val="C9E9FF"/>
          </a:solidFill>
          <a:ln w="31750" algn="ctr">
            <a:solidFill>
              <a:srgbClr val="3399FF"/>
            </a:solidFill>
            <a:miter lim="800000"/>
            <a:headEnd/>
            <a:tailEnd type="none" w="med" len="lg"/>
          </a:ln>
          <a:effectLst/>
        </p:spPr>
        <p:txBody>
          <a:bodyPr anchor="ctr"/>
          <a:lstStyle/>
          <a:p>
            <a:pPr marL="1588" indent="-1588" algn="ctr">
              <a:defRPr/>
            </a:pPr>
            <a:r>
              <a:rPr lang="en-US" sz="2400" b="1">
                <a:solidFill>
                  <a:srgbClr val="1DA4FF"/>
                </a:solidFill>
              </a:rPr>
              <a:t>GLOBAL </a:t>
            </a:r>
          </a:p>
          <a:p>
            <a:pPr marL="1588" indent="-1588" algn="ctr">
              <a:spcBef>
                <a:spcPct val="0"/>
              </a:spcBef>
              <a:defRPr/>
            </a:pPr>
            <a:r>
              <a:rPr lang="en-US" sz="2400" b="1">
                <a:solidFill>
                  <a:srgbClr val="1DA4FF"/>
                </a:solidFill>
              </a:rPr>
              <a:t>COMPARISON</a:t>
            </a:r>
          </a:p>
        </p:txBody>
      </p:sp>
      <p:sp>
        <p:nvSpPr>
          <p:cNvPr id="508939" name="Line 11"/>
          <p:cNvSpPr>
            <a:spLocks noChangeShapeType="1"/>
          </p:cNvSpPr>
          <p:nvPr/>
        </p:nvSpPr>
        <p:spPr bwMode="auto">
          <a:xfrm rot="5400000" flipV="1">
            <a:off x="4572000" y="2133600"/>
            <a:ext cx="0" cy="8686800"/>
          </a:xfrm>
          <a:prstGeom prst="line">
            <a:avLst/>
          </a:prstGeom>
          <a:noFill/>
          <a:ln w="28575">
            <a:solidFill>
              <a:srgbClr val="3333CC"/>
            </a:solidFill>
            <a:prstDash val="sysDot"/>
            <a:round/>
            <a:headEnd/>
            <a:tailEnd type="none" w="med" len="lg"/>
          </a:ln>
          <a:effectLst/>
        </p:spPr>
        <p:txBody>
          <a:bodyPr/>
          <a:lstStyle/>
          <a:p>
            <a:pPr>
              <a:defRPr/>
            </a:pPr>
            <a:endParaRPr lang="en-US">
              <a:latin typeface="Tahoma" pitchFamily="34" charset="0"/>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08930">
                                            <p:bg/>
                                          </p:spTgt>
                                        </p:tgtEl>
                                        <p:attrNameLst>
                                          <p:attrName>style.visibility</p:attrName>
                                        </p:attrNameLst>
                                      </p:cBhvr>
                                      <p:to>
                                        <p:strVal val="visible"/>
                                      </p:to>
                                    </p:set>
                                    <p:animEffect transition="in" filter="wipe(left)">
                                      <p:cBhvr>
                                        <p:cTn id="7" dur="500"/>
                                        <p:tgtEl>
                                          <p:spTgt spid="508930">
                                            <p:bg/>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08930">
                                            <p:txEl>
                                              <p:pRg st="0" end="0"/>
                                            </p:txEl>
                                          </p:spTgt>
                                        </p:tgtEl>
                                        <p:attrNameLst>
                                          <p:attrName>style.visibility</p:attrName>
                                        </p:attrNameLst>
                                      </p:cBhvr>
                                      <p:to>
                                        <p:strVal val="visible"/>
                                      </p:to>
                                    </p:set>
                                    <p:animEffect transition="in" filter="wipe(left)">
                                      <p:cBhvr>
                                        <p:cTn id="11" dur="500"/>
                                        <p:tgtEl>
                                          <p:spTgt spid="508930">
                                            <p:txEl>
                                              <p:pRg st="0" end="0"/>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508930">
                                            <p:txEl>
                                              <p:pRg st="1" end="1"/>
                                            </p:txEl>
                                          </p:spTgt>
                                        </p:tgtEl>
                                        <p:attrNameLst>
                                          <p:attrName>style.visibility</p:attrName>
                                        </p:attrNameLst>
                                      </p:cBhvr>
                                      <p:to>
                                        <p:strVal val="visible"/>
                                      </p:to>
                                    </p:set>
                                    <p:animEffect transition="in" filter="wipe(left)">
                                      <p:cBhvr>
                                        <p:cTn id="15" dur="500"/>
                                        <p:tgtEl>
                                          <p:spTgt spid="508930">
                                            <p:txEl>
                                              <p:pRg st="1" end="1"/>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508930">
                                            <p:txEl>
                                              <p:pRg st="2" end="2"/>
                                            </p:txEl>
                                          </p:spTgt>
                                        </p:tgtEl>
                                        <p:attrNameLst>
                                          <p:attrName>style.visibility</p:attrName>
                                        </p:attrNameLst>
                                      </p:cBhvr>
                                      <p:to>
                                        <p:strVal val="visible"/>
                                      </p:to>
                                    </p:set>
                                    <p:animEffect transition="in" filter="wipe(left)">
                                      <p:cBhvr>
                                        <p:cTn id="19" dur="500"/>
                                        <p:tgtEl>
                                          <p:spTgt spid="508930">
                                            <p:txEl>
                                              <p:pRg st="2" end="2"/>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508930">
                                            <p:txEl>
                                              <p:pRg st="3" end="3"/>
                                            </p:txEl>
                                          </p:spTgt>
                                        </p:tgtEl>
                                        <p:attrNameLst>
                                          <p:attrName>style.visibility</p:attrName>
                                        </p:attrNameLst>
                                      </p:cBhvr>
                                      <p:to>
                                        <p:strVal val="visible"/>
                                      </p:to>
                                    </p:set>
                                    <p:animEffect transition="in" filter="wipe(left)">
                                      <p:cBhvr>
                                        <p:cTn id="23" dur="500"/>
                                        <p:tgtEl>
                                          <p:spTgt spid="508930">
                                            <p:txEl>
                                              <p:pRg st="3" end="3"/>
                                            </p:txEl>
                                          </p:spTgt>
                                        </p:tgtEl>
                                      </p:cBhvr>
                                    </p:animEffect>
                                  </p:childTnLst>
                                </p:cTn>
                              </p:par>
                            </p:childTnLst>
                          </p:cTn>
                        </p:par>
                        <p:par>
                          <p:cTn id="24" fill="hold" nodeType="afterGroup">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508930">
                                            <p:txEl>
                                              <p:pRg st="4" end="4"/>
                                            </p:txEl>
                                          </p:spTgt>
                                        </p:tgtEl>
                                        <p:attrNameLst>
                                          <p:attrName>style.visibility</p:attrName>
                                        </p:attrNameLst>
                                      </p:cBhvr>
                                      <p:to>
                                        <p:strVal val="visible"/>
                                      </p:to>
                                    </p:set>
                                    <p:animEffect transition="in" filter="wipe(left)">
                                      <p:cBhvr>
                                        <p:cTn id="27" dur="500"/>
                                        <p:tgtEl>
                                          <p:spTgt spid="50893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8930" grpId="0" build="p" animBg="1">
        <p:tmplLst>
          <p:tmpl lvl="1">
            <p:tnLst>
              <p:par>
                <p:cTn presetID="22" presetClass="entr" presetSubtype="8" fill="hold" nodeType="afterEffect">
                  <p:stCondLst>
                    <p:cond delay="0"/>
                  </p:stCondLst>
                  <p:childTnLst>
                    <p:set>
                      <p:cBhvr>
                        <p:cTn dur="1" fill="hold">
                          <p:stCondLst>
                            <p:cond delay="0"/>
                          </p:stCondLst>
                        </p:cTn>
                        <p:tgtEl>
                          <p:spTgt spid="508930"/>
                        </p:tgtEl>
                        <p:attrNameLst>
                          <p:attrName>style.visibility</p:attrName>
                        </p:attrNameLst>
                      </p:cBhvr>
                      <p:to>
                        <p:strVal val="visible"/>
                      </p:to>
                    </p:set>
                    <p:animEffect transition="in" filter="wipe(left)">
                      <p:cBhvr>
                        <p:cTn dur="500"/>
                        <p:tgtEl>
                          <p:spTgt spid="508930"/>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508930"/>
                        </p:tgtEl>
                        <p:attrNameLst>
                          <p:attrName>style.visibility</p:attrName>
                        </p:attrNameLst>
                      </p:cBhvr>
                      <p:to>
                        <p:strVal val="visible"/>
                      </p:to>
                    </p:set>
                    <p:animEffect transition="in" filter="wipe(left)">
                      <p:cBhvr>
                        <p:cTn dur="500"/>
                        <p:tgtEl>
                          <p:spTgt spid="508930"/>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508930"/>
                        </p:tgtEl>
                        <p:attrNameLst>
                          <p:attrName>style.visibility</p:attrName>
                        </p:attrNameLst>
                      </p:cBhvr>
                      <p:to>
                        <p:strVal val="visible"/>
                      </p:to>
                    </p:set>
                    <p:animEffect transition="in" filter="wipe(left)">
                      <p:cBhvr>
                        <p:cTn dur="500"/>
                        <p:tgtEl>
                          <p:spTgt spid="508930"/>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508930"/>
                        </p:tgtEl>
                        <p:attrNameLst>
                          <p:attrName>style.visibility</p:attrName>
                        </p:attrNameLst>
                      </p:cBhvr>
                      <p:to>
                        <p:strVal val="visible"/>
                      </p:to>
                    </p:set>
                    <p:animEffect transition="in" filter="wipe(left)">
                      <p:cBhvr>
                        <p:cTn dur="500"/>
                        <p:tgtEl>
                          <p:spTgt spid="508930"/>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508930"/>
                        </p:tgtEl>
                        <p:attrNameLst>
                          <p:attrName>style.visibility</p:attrName>
                        </p:attrNameLst>
                      </p:cBhvr>
                      <p:to>
                        <p:strVal val="visible"/>
                      </p:to>
                    </p:set>
                    <p:animEffect transition="in" filter="wipe(left)">
                      <p:cBhvr>
                        <p:cTn dur="500"/>
                        <p:tgtEl>
                          <p:spTgt spid="508930"/>
                        </p:tgtEl>
                      </p:cBhvr>
                    </p:animEffect>
                  </p:childTnLst>
                </p:cTn>
              </p:par>
            </p:tnLst>
          </p:tmpl>
          <p:tmpl>
            <p:tnLst>
              <p:par>
                <p:cTn presetID="22" presetClass="entr" presetSubtype="8" fill="hold" nodeType="clickEffect">
                  <p:stCondLst>
                    <p:cond delay="0"/>
                  </p:stCondLst>
                  <p:childTnLst>
                    <p:set>
                      <p:cBhvr>
                        <p:cTn dur="1" fill="hold">
                          <p:stCondLst>
                            <p:cond delay="0"/>
                          </p:stCondLst>
                        </p:cTn>
                        <p:tgtEl>
                          <p:spTgt spid="508930"/>
                        </p:tgtEl>
                        <p:attrNameLst>
                          <p:attrName>style.visibility</p:attrName>
                        </p:attrNameLst>
                      </p:cBhvr>
                      <p:to>
                        <p:strVal val="visible"/>
                      </p:to>
                    </p:set>
                    <p:animEffect transition="in" filter="wipe(left)">
                      <p:cBhvr>
                        <p:cTn dur="500"/>
                        <p:tgtEl>
                          <p:spTgt spid="508930"/>
                        </p:tgtEl>
                      </p:cBhvr>
                    </p:animEffect>
                  </p:childTnLst>
                </p:cTn>
              </p:par>
            </p:tnLst>
          </p:tmpl>
        </p:tmplLst>
      </p:bldP>
    </p:bldLst>
  </p:timing>
  <p:txStyles>
    <p:titleStyle>
      <a:lvl1pPr algn="ctr" rtl="0" eaLnBrk="0" fontAlgn="base" hangingPunct="0">
        <a:lnSpc>
          <a:spcPct val="85000"/>
        </a:lnSpc>
        <a:spcBef>
          <a:spcPct val="0"/>
        </a:spcBef>
        <a:spcAft>
          <a:spcPct val="0"/>
        </a:spcAft>
        <a:defRPr sz="3600" b="1">
          <a:solidFill>
            <a:srgbClr val="9E2F60"/>
          </a:solidFill>
          <a:latin typeface="+mj-lt"/>
          <a:ea typeface="+mj-ea"/>
          <a:cs typeface="+mj-cs"/>
        </a:defRPr>
      </a:lvl1pPr>
      <a:lvl2pPr algn="ctr" rtl="0" eaLnBrk="0" fontAlgn="base" hangingPunct="0">
        <a:lnSpc>
          <a:spcPct val="85000"/>
        </a:lnSpc>
        <a:spcBef>
          <a:spcPct val="0"/>
        </a:spcBef>
        <a:spcAft>
          <a:spcPct val="0"/>
        </a:spcAft>
        <a:defRPr sz="3600" b="1">
          <a:solidFill>
            <a:srgbClr val="9E2F60"/>
          </a:solidFill>
          <a:latin typeface="Arial" pitchFamily="34" charset="0"/>
        </a:defRPr>
      </a:lvl2pPr>
      <a:lvl3pPr algn="ctr" rtl="0" eaLnBrk="0" fontAlgn="base" hangingPunct="0">
        <a:lnSpc>
          <a:spcPct val="85000"/>
        </a:lnSpc>
        <a:spcBef>
          <a:spcPct val="0"/>
        </a:spcBef>
        <a:spcAft>
          <a:spcPct val="0"/>
        </a:spcAft>
        <a:defRPr sz="3600" b="1">
          <a:solidFill>
            <a:srgbClr val="9E2F60"/>
          </a:solidFill>
          <a:latin typeface="Arial" pitchFamily="34" charset="0"/>
        </a:defRPr>
      </a:lvl3pPr>
      <a:lvl4pPr algn="ctr" rtl="0" eaLnBrk="0" fontAlgn="base" hangingPunct="0">
        <a:lnSpc>
          <a:spcPct val="85000"/>
        </a:lnSpc>
        <a:spcBef>
          <a:spcPct val="0"/>
        </a:spcBef>
        <a:spcAft>
          <a:spcPct val="0"/>
        </a:spcAft>
        <a:defRPr sz="3600" b="1">
          <a:solidFill>
            <a:srgbClr val="9E2F60"/>
          </a:solidFill>
          <a:latin typeface="Arial" pitchFamily="34" charset="0"/>
        </a:defRPr>
      </a:lvl4pPr>
      <a:lvl5pPr algn="ctr" rtl="0" eaLnBrk="0" fontAlgn="base" hangingPunct="0">
        <a:lnSpc>
          <a:spcPct val="85000"/>
        </a:lnSpc>
        <a:spcBef>
          <a:spcPct val="0"/>
        </a:spcBef>
        <a:spcAft>
          <a:spcPct val="0"/>
        </a:spcAft>
        <a:defRPr sz="3600" b="1">
          <a:solidFill>
            <a:srgbClr val="9E2F60"/>
          </a:solidFill>
          <a:latin typeface="Arial" pitchFamily="34" charset="0"/>
        </a:defRPr>
      </a:lvl5pPr>
      <a:lvl6pPr marL="457200" algn="ctr" rtl="0" eaLnBrk="1" fontAlgn="base" hangingPunct="1">
        <a:lnSpc>
          <a:spcPct val="85000"/>
        </a:lnSpc>
        <a:spcBef>
          <a:spcPct val="0"/>
        </a:spcBef>
        <a:spcAft>
          <a:spcPct val="0"/>
        </a:spcAft>
        <a:defRPr sz="3600" b="1">
          <a:solidFill>
            <a:srgbClr val="9E2F60"/>
          </a:solidFill>
          <a:latin typeface="Arial" pitchFamily="34" charset="0"/>
        </a:defRPr>
      </a:lvl6pPr>
      <a:lvl7pPr marL="914400" algn="ctr" rtl="0" eaLnBrk="1" fontAlgn="base" hangingPunct="1">
        <a:lnSpc>
          <a:spcPct val="85000"/>
        </a:lnSpc>
        <a:spcBef>
          <a:spcPct val="0"/>
        </a:spcBef>
        <a:spcAft>
          <a:spcPct val="0"/>
        </a:spcAft>
        <a:defRPr sz="3600" b="1">
          <a:solidFill>
            <a:srgbClr val="9E2F60"/>
          </a:solidFill>
          <a:latin typeface="Arial" pitchFamily="34" charset="0"/>
        </a:defRPr>
      </a:lvl7pPr>
      <a:lvl8pPr marL="1371600" algn="ctr" rtl="0" eaLnBrk="1" fontAlgn="base" hangingPunct="1">
        <a:lnSpc>
          <a:spcPct val="85000"/>
        </a:lnSpc>
        <a:spcBef>
          <a:spcPct val="0"/>
        </a:spcBef>
        <a:spcAft>
          <a:spcPct val="0"/>
        </a:spcAft>
        <a:defRPr sz="3600" b="1">
          <a:solidFill>
            <a:srgbClr val="9E2F60"/>
          </a:solidFill>
          <a:latin typeface="Arial" pitchFamily="34" charset="0"/>
        </a:defRPr>
      </a:lvl8pPr>
      <a:lvl9pPr marL="1828800" algn="ctr" rtl="0" eaLnBrk="1" fontAlgn="base" hangingPunct="1">
        <a:lnSpc>
          <a:spcPct val="85000"/>
        </a:lnSpc>
        <a:spcBef>
          <a:spcPct val="0"/>
        </a:spcBef>
        <a:spcAft>
          <a:spcPct val="0"/>
        </a:spcAft>
        <a:defRPr sz="3600" b="1">
          <a:solidFill>
            <a:srgbClr val="9E2F60"/>
          </a:solidFill>
          <a:latin typeface="Arial" pitchFamily="34" charset="0"/>
        </a:defRPr>
      </a:lvl9pPr>
    </p:titleStyle>
    <p:bodyStyle>
      <a:lvl1pPr marL="342900" indent="-342900" algn="l" rtl="0" eaLnBrk="0" fontAlgn="base" hangingPunct="0">
        <a:spcBef>
          <a:spcPct val="20000"/>
        </a:spcBef>
        <a:spcAft>
          <a:spcPct val="0"/>
        </a:spcAft>
        <a:buClr>
          <a:srgbClr val="000000"/>
        </a:buClr>
        <a:buSzPct val="70000"/>
        <a:buFont typeface="Wingdings" panose="05000000000000000000"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0000"/>
        <a:buFont typeface="Wingdings" panose="05000000000000000000" pitchFamily="2" charset="2"/>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0000"/>
        <a:buFont typeface="Wingdings" panose="05000000000000000000" pitchFamily="2" charset="2"/>
        <a:buChar char="§"/>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7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70000"/>
        <a:buChar char="•"/>
        <a:defRPr sz="1600">
          <a:solidFill>
            <a:schemeClr val="tx1"/>
          </a:solidFill>
          <a:latin typeface="+mn-lt"/>
        </a:defRPr>
      </a:lvl5pPr>
      <a:lvl6pPr marL="2514600" indent="-228600" algn="l" rtl="0" eaLnBrk="1" fontAlgn="base" hangingPunct="1">
        <a:spcBef>
          <a:spcPct val="20000"/>
        </a:spcBef>
        <a:spcAft>
          <a:spcPct val="0"/>
        </a:spcAft>
        <a:buClr>
          <a:schemeClr val="tx1"/>
        </a:buClr>
        <a:buSzPct val="70000"/>
        <a:buChar char="•"/>
        <a:defRPr sz="1600">
          <a:solidFill>
            <a:schemeClr val="tx1"/>
          </a:solidFill>
          <a:latin typeface="+mn-lt"/>
        </a:defRPr>
      </a:lvl6pPr>
      <a:lvl7pPr marL="2971800" indent="-228600" algn="l" rtl="0" eaLnBrk="1" fontAlgn="base" hangingPunct="1">
        <a:spcBef>
          <a:spcPct val="20000"/>
        </a:spcBef>
        <a:spcAft>
          <a:spcPct val="0"/>
        </a:spcAft>
        <a:buClr>
          <a:schemeClr val="tx1"/>
        </a:buClr>
        <a:buSzPct val="70000"/>
        <a:buChar char="•"/>
        <a:defRPr sz="1600">
          <a:solidFill>
            <a:schemeClr val="tx1"/>
          </a:solidFill>
          <a:latin typeface="+mn-lt"/>
        </a:defRPr>
      </a:lvl7pPr>
      <a:lvl8pPr marL="3429000" indent="-228600" algn="l" rtl="0" eaLnBrk="1" fontAlgn="base" hangingPunct="1">
        <a:spcBef>
          <a:spcPct val="20000"/>
        </a:spcBef>
        <a:spcAft>
          <a:spcPct val="0"/>
        </a:spcAft>
        <a:buClr>
          <a:schemeClr val="tx1"/>
        </a:buClr>
        <a:buSzPct val="70000"/>
        <a:buChar char="•"/>
        <a:defRPr sz="1600">
          <a:solidFill>
            <a:schemeClr val="tx1"/>
          </a:solidFill>
          <a:latin typeface="+mn-lt"/>
        </a:defRPr>
      </a:lvl8pPr>
      <a:lvl9pPr marL="3886200" indent="-228600" algn="l" rtl="0" eaLnBrk="1" fontAlgn="base" hangingPunct="1">
        <a:spcBef>
          <a:spcPct val="20000"/>
        </a:spcBef>
        <a:spcAft>
          <a:spcPct val="0"/>
        </a:spcAft>
        <a:buClr>
          <a:schemeClr val="tx1"/>
        </a:buClr>
        <a:buSzPct val="7000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FFFFCC"/>
        </a:solidFill>
        <a:effectLst/>
      </p:bgPr>
    </p:bg>
    <p:spTree>
      <p:nvGrpSpPr>
        <p:cNvPr id="1" name=""/>
        <p:cNvGrpSpPr/>
        <p:nvPr/>
      </p:nvGrpSpPr>
      <p:grpSpPr>
        <a:xfrm>
          <a:off x="0" y="0"/>
          <a:ext cx="0" cy="0"/>
          <a:chOff x="0" y="0"/>
          <a:chExt cx="0" cy="0"/>
        </a:xfrm>
      </p:grpSpPr>
      <p:sp>
        <p:nvSpPr>
          <p:cNvPr id="401410" name="Rectangle 2"/>
          <p:cNvSpPr>
            <a:spLocks noChangeArrowheads="1"/>
          </p:cNvSpPr>
          <p:nvPr/>
        </p:nvSpPr>
        <p:spPr bwMode="auto">
          <a:xfrm>
            <a:off x="7772400" y="6553200"/>
            <a:ext cx="1371600" cy="304800"/>
          </a:xfrm>
          <a:prstGeom prst="rect">
            <a:avLst/>
          </a:prstGeom>
          <a:noFill/>
          <a:ln w="9525">
            <a:noFill/>
            <a:miter lim="800000"/>
            <a:headEnd/>
            <a:tailEnd/>
          </a:ln>
          <a:effectLst/>
        </p:spPr>
        <p:txBody>
          <a:bodyPr anchor="ctr" anchorCtr="1"/>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r" eaLnBrk="1" hangingPunct="1">
              <a:lnSpc>
                <a:spcPct val="100000"/>
              </a:lnSpc>
              <a:spcBef>
                <a:spcPct val="0"/>
              </a:spcBef>
              <a:buClrTx/>
              <a:buSzTx/>
              <a:buFontTx/>
              <a:buNone/>
            </a:pPr>
            <a:fld id="{1DD8448C-F8AA-463A-8F8A-3CE309DE53B7}" type="slidenum">
              <a:rPr lang="zh-CN" altLang="en-US" sz="1400">
                <a:solidFill>
                  <a:srgbClr val="5F5F5F"/>
                </a:solidFill>
                <a:ea typeface="宋体" panose="02010600030101010101" pitchFamily="2" charset="-122"/>
              </a:rPr>
              <a:pPr algn="r" eaLnBrk="1" hangingPunct="1">
                <a:lnSpc>
                  <a:spcPct val="100000"/>
                </a:lnSpc>
                <a:spcBef>
                  <a:spcPct val="0"/>
                </a:spcBef>
                <a:buClrTx/>
                <a:buSzTx/>
                <a:buFontTx/>
                <a:buNone/>
              </a:pPr>
              <a:t>‹#›</a:t>
            </a:fld>
            <a:r>
              <a:rPr lang="en-US" altLang="zh-CN" sz="1400">
                <a:solidFill>
                  <a:srgbClr val="5F5F5F"/>
                </a:solidFill>
                <a:ea typeface="宋体" panose="02010600030101010101" pitchFamily="2" charset="-122"/>
              </a:rPr>
              <a:t> of 47</a:t>
            </a:r>
          </a:p>
        </p:txBody>
      </p:sp>
      <p:sp>
        <p:nvSpPr>
          <p:cNvPr id="401411" name="Line 3"/>
          <p:cNvSpPr>
            <a:spLocks noChangeShapeType="1"/>
          </p:cNvSpPr>
          <p:nvPr/>
        </p:nvSpPr>
        <p:spPr bwMode="auto">
          <a:xfrm rot="-5400000" flipH="1" flipV="1">
            <a:off x="4572000" y="1981200"/>
            <a:ext cx="0" cy="9144000"/>
          </a:xfrm>
          <a:prstGeom prst="line">
            <a:avLst/>
          </a:prstGeom>
          <a:noFill/>
          <a:ln w="19050">
            <a:solidFill>
              <a:srgbClr val="808080"/>
            </a:solidFill>
            <a:prstDash val="lgDash"/>
            <a:round/>
            <a:headEnd/>
            <a:tailEnd type="none" w="med" len="lg"/>
          </a:ln>
          <a:effectLst/>
        </p:spPr>
        <p:txBody>
          <a:bodyPr/>
          <a:lstStyle/>
          <a:p>
            <a:pPr>
              <a:defRPr/>
            </a:pPr>
            <a:endParaRPr lang="en-US">
              <a:latin typeface="Tahoma" pitchFamily="34" charset="0"/>
            </a:endParaRPr>
          </a:p>
        </p:txBody>
      </p:sp>
      <p:sp>
        <p:nvSpPr>
          <p:cNvPr id="401413" name="Rectangle 5"/>
          <p:cNvSpPr>
            <a:spLocks noGrp="1" noChangeArrowheads="1"/>
          </p:cNvSpPr>
          <p:nvPr>
            <p:ph type="body" idx="1"/>
          </p:nvPr>
        </p:nvSpPr>
        <p:spPr bwMode="auto">
          <a:xfrm>
            <a:off x="228600" y="839788"/>
            <a:ext cx="8686800" cy="564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pt-PT" smtClean="0"/>
              <a:t>Click to edit Master text styles</a:t>
            </a:r>
          </a:p>
          <a:p>
            <a:pPr lvl="1"/>
            <a:r>
              <a:rPr lang="en-US" altLang="pt-PT" smtClean="0"/>
              <a:t>Second level</a:t>
            </a:r>
          </a:p>
          <a:p>
            <a:pPr lvl="2"/>
            <a:r>
              <a:rPr lang="en-US" altLang="pt-PT" smtClean="0"/>
              <a:t>Third level</a:t>
            </a:r>
          </a:p>
          <a:p>
            <a:pPr lvl="3"/>
            <a:r>
              <a:rPr lang="en-US" altLang="pt-PT" smtClean="0"/>
              <a:t>Fourth level</a:t>
            </a:r>
          </a:p>
          <a:p>
            <a:pPr lvl="4"/>
            <a:r>
              <a:rPr lang="en-US" altLang="pt-PT" smtClean="0"/>
              <a:t>Fifth level</a:t>
            </a:r>
          </a:p>
        </p:txBody>
      </p:sp>
      <p:sp>
        <p:nvSpPr>
          <p:cNvPr id="401416" name="Line 8"/>
          <p:cNvSpPr>
            <a:spLocks noChangeShapeType="1"/>
          </p:cNvSpPr>
          <p:nvPr/>
        </p:nvSpPr>
        <p:spPr bwMode="auto">
          <a:xfrm rot="5400000" flipV="1">
            <a:off x="5676900" y="-2552700"/>
            <a:ext cx="0" cy="6324600"/>
          </a:xfrm>
          <a:prstGeom prst="line">
            <a:avLst/>
          </a:prstGeom>
          <a:noFill/>
          <a:ln w="28575">
            <a:solidFill>
              <a:srgbClr val="993366"/>
            </a:solidFill>
            <a:prstDash val="dash"/>
            <a:round/>
            <a:headEnd/>
            <a:tailEnd type="none" w="med" len="lg"/>
          </a:ln>
          <a:effectLst/>
        </p:spPr>
        <p:txBody>
          <a:bodyPr/>
          <a:lstStyle/>
          <a:p>
            <a:pPr>
              <a:defRPr/>
            </a:pPr>
            <a:endParaRPr lang="en-US">
              <a:latin typeface="Tahoma" pitchFamily="34" charset="0"/>
            </a:endParaRPr>
          </a:p>
        </p:txBody>
      </p:sp>
      <p:sp>
        <p:nvSpPr>
          <p:cNvPr id="401418" name="Rectangle 10"/>
          <p:cNvSpPr>
            <a:spLocks noChangeAspect="1" noChangeArrowheads="1"/>
          </p:cNvSpPr>
          <p:nvPr/>
        </p:nvSpPr>
        <p:spPr bwMode="auto">
          <a:xfrm>
            <a:off x="8839200" y="533400"/>
            <a:ext cx="136525" cy="136525"/>
          </a:xfrm>
          <a:prstGeom prst="rect">
            <a:avLst/>
          </a:prstGeom>
          <a:solidFill>
            <a:srgbClr val="993366"/>
          </a:solidFill>
          <a:ln w="9525" algn="ctr">
            <a:solidFill>
              <a:srgbClr val="993366"/>
            </a:solidFill>
            <a:miter lim="800000"/>
            <a:headEnd/>
            <a:tailEnd type="none" w="med" len="lg"/>
          </a:ln>
          <a:effectLst/>
        </p:spPr>
        <p:txBody>
          <a:bodyPr wrap="none" anchor="ctr"/>
          <a:lstStyle/>
          <a:p>
            <a:pPr>
              <a:defRPr/>
            </a:pPr>
            <a:endParaRPr lang="en-US">
              <a:latin typeface="Tahoma" pitchFamily="34" charset="0"/>
            </a:endParaRPr>
          </a:p>
        </p:txBody>
      </p:sp>
      <p:sp>
        <p:nvSpPr>
          <p:cNvPr id="401419" name="Text Box 11"/>
          <p:cNvSpPr txBox="1">
            <a:spLocks noChangeArrowheads="1"/>
          </p:cNvSpPr>
          <p:nvPr/>
        </p:nvSpPr>
        <p:spPr bwMode="auto">
          <a:xfrm>
            <a:off x="228600" y="153988"/>
            <a:ext cx="3505200" cy="503237"/>
          </a:xfrm>
          <a:prstGeom prst="rect">
            <a:avLst/>
          </a:prstGeom>
          <a:solidFill>
            <a:srgbClr val="993366"/>
          </a:solidFill>
          <a:ln w="9525" algn="ctr">
            <a:noFill/>
            <a:miter lim="800000"/>
            <a:headEnd/>
            <a:tailEnd type="none" w="med" len="lg"/>
          </a:ln>
          <a:effectLst/>
        </p:spPr>
        <p:txBody>
          <a:bodyPr anchor="ctr"/>
          <a:lstStyle/>
          <a:p>
            <a:pPr marL="1588" indent="-1588">
              <a:defRPr/>
            </a:pPr>
            <a:r>
              <a:rPr lang="en-US" sz="2400">
                <a:solidFill>
                  <a:srgbClr val="FF9900"/>
                </a:solidFill>
              </a:rPr>
              <a:t>SUMMARY</a:t>
            </a:r>
          </a:p>
        </p:txBody>
      </p:sp>
    </p:spTree>
  </p:cSld>
  <p:clrMap bg1="lt1" tx1="dk1" bg2="lt2" tx2="dk2" accent1="accent1" accent2="accent2" accent3="accent3" accent4="accent4" accent5="accent5" accent6="accent6" hlink="hlink" folHlink="folHlink"/>
  <p:sldLayoutIdLst>
    <p:sldLayoutId id="2147484026" r:id="rId1"/>
    <p:sldLayoutId id="2147484027" r:id="rId2"/>
    <p:sldLayoutId id="2147484028" r:id="rId3"/>
    <p:sldLayoutId id="2147484029" r:id="rId4"/>
    <p:sldLayoutId id="2147484030" r:id="rId5"/>
    <p:sldLayoutId id="2147484031" r:id="rId6"/>
    <p:sldLayoutId id="2147484032" r:id="rId7"/>
    <p:sldLayoutId id="2147484033" r:id="rId8"/>
    <p:sldLayoutId id="2147484034" r:id="rId9"/>
    <p:sldLayoutId id="2147484035" r:id="rId10"/>
    <p:sldLayoutId id="2147484036"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1413">
                                            <p:txEl>
                                              <p:pRg st="0" end="0"/>
                                            </p:txEl>
                                          </p:spTgt>
                                        </p:tgtEl>
                                        <p:attrNameLst>
                                          <p:attrName>style.visibility</p:attrName>
                                        </p:attrNameLst>
                                      </p:cBhvr>
                                      <p:to>
                                        <p:strVal val="visible"/>
                                      </p:to>
                                    </p:set>
                                    <p:animEffect transition="in" filter="wipe(left)">
                                      <p:cBhvr>
                                        <p:cTn id="7" dur="500"/>
                                        <p:tgtEl>
                                          <p:spTgt spid="401413">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01413">
                                            <p:txEl>
                                              <p:pRg st="1" end="1"/>
                                            </p:txEl>
                                          </p:spTgt>
                                        </p:tgtEl>
                                        <p:attrNameLst>
                                          <p:attrName>style.visibility</p:attrName>
                                        </p:attrNameLst>
                                      </p:cBhvr>
                                      <p:to>
                                        <p:strVal val="visible"/>
                                      </p:to>
                                    </p:set>
                                    <p:animEffect transition="in" filter="wipe(left)">
                                      <p:cBhvr>
                                        <p:cTn id="11" dur="500"/>
                                        <p:tgtEl>
                                          <p:spTgt spid="401413">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01413">
                                            <p:txEl>
                                              <p:pRg st="2" end="2"/>
                                            </p:txEl>
                                          </p:spTgt>
                                        </p:tgtEl>
                                        <p:attrNameLst>
                                          <p:attrName>style.visibility</p:attrName>
                                        </p:attrNameLst>
                                      </p:cBhvr>
                                      <p:to>
                                        <p:strVal val="visible"/>
                                      </p:to>
                                    </p:set>
                                    <p:animEffect transition="in" filter="wipe(left)">
                                      <p:cBhvr>
                                        <p:cTn id="15" dur="500"/>
                                        <p:tgtEl>
                                          <p:spTgt spid="401413">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401413">
                                            <p:txEl>
                                              <p:pRg st="3" end="3"/>
                                            </p:txEl>
                                          </p:spTgt>
                                        </p:tgtEl>
                                        <p:attrNameLst>
                                          <p:attrName>style.visibility</p:attrName>
                                        </p:attrNameLst>
                                      </p:cBhvr>
                                      <p:to>
                                        <p:strVal val="visible"/>
                                      </p:to>
                                    </p:set>
                                    <p:animEffect transition="in" filter="wipe(left)">
                                      <p:cBhvr>
                                        <p:cTn id="19" dur="500"/>
                                        <p:tgtEl>
                                          <p:spTgt spid="401413">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401413">
                                            <p:txEl>
                                              <p:pRg st="4" end="4"/>
                                            </p:txEl>
                                          </p:spTgt>
                                        </p:tgtEl>
                                        <p:attrNameLst>
                                          <p:attrName>style.visibility</p:attrName>
                                        </p:attrNameLst>
                                      </p:cBhvr>
                                      <p:to>
                                        <p:strVal val="visible"/>
                                      </p:to>
                                    </p:set>
                                    <p:animEffect transition="in" filter="wipe(left)">
                                      <p:cBhvr>
                                        <p:cTn id="23" dur="500"/>
                                        <p:tgtEl>
                                          <p:spTgt spid="4014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1413" grpId="0" build="p">
        <p:tmplLst>
          <p:tmpl lvl="1">
            <p:tnLst>
              <p:par>
                <p:cTn presetID="22" presetClass="entr" presetSubtype="8" fill="hold" nodeType="clickEffect">
                  <p:stCondLst>
                    <p:cond delay="0"/>
                  </p:stCondLst>
                  <p:childTnLst>
                    <p:set>
                      <p:cBhvr>
                        <p:cTn dur="1" fill="hold">
                          <p:stCondLst>
                            <p:cond delay="0"/>
                          </p:stCondLst>
                        </p:cTn>
                        <p:tgtEl>
                          <p:spTgt spid="401413"/>
                        </p:tgtEl>
                        <p:attrNameLst>
                          <p:attrName>style.visibility</p:attrName>
                        </p:attrNameLst>
                      </p:cBhvr>
                      <p:to>
                        <p:strVal val="visible"/>
                      </p:to>
                    </p:set>
                    <p:animEffect transition="in" filter="wipe(left)">
                      <p:cBhvr>
                        <p:cTn dur="500"/>
                        <p:tgtEl>
                          <p:spTgt spid="401413"/>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401413"/>
                        </p:tgtEl>
                        <p:attrNameLst>
                          <p:attrName>style.visibility</p:attrName>
                        </p:attrNameLst>
                      </p:cBhvr>
                      <p:to>
                        <p:strVal val="visible"/>
                      </p:to>
                    </p:set>
                    <p:animEffect transition="in" filter="wipe(left)">
                      <p:cBhvr>
                        <p:cTn dur="500"/>
                        <p:tgtEl>
                          <p:spTgt spid="401413"/>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401413"/>
                        </p:tgtEl>
                        <p:attrNameLst>
                          <p:attrName>style.visibility</p:attrName>
                        </p:attrNameLst>
                      </p:cBhvr>
                      <p:to>
                        <p:strVal val="visible"/>
                      </p:to>
                    </p:set>
                    <p:animEffect transition="in" filter="wipe(left)">
                      <p:cBhvr>
                        <p:cTn dur="500"/>
                        <p:tgtEl>
                          <p:spTgt spid="401413"/>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401413"/>
                        </p:tgtEl>
                        <p:attrNameLst>
                          <p:attrName>style.visibility</p:attrName>
                        </p:attrNameLst>
                      </p:cBhvr>
                      <p:to>
                        <p:strVal val="visible"/>
                      </p:to>
                    </p:set>
                    <p:animEffect transition="in" filter="wipe(left)">
                      <p:cBhvr>
                        <p:cTn dur="500"/>
                        <p:tgtEl>
                          <p:spTgt spid="401413"/>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401413"/>
                        </p:tgtEl>
                        <p:attrNameLst>
                          <p:attrName>style.visibility</p:attrName>
                        </p:attrNameLst>
                      </p:cBhvr>
                      <p:to>
                        <p:strVal val="visible"/>
                      </p:to>
                    </p:set>
                    <p:animEffect transition="in" filter="wipe(left)">
                      <p:cBhvr>
                        <p:cTn dur="500"/>
                        <p:tgtEl>
                          <p:spTgt spid="401413"/>
                        </p:tgtEl>
                      </p:cBhvr>
                    </p:animEffect>
                  </p:childTnLst>
                </p:cTn>
              </p:par>
            </p:tnLst>
          </p:tmpl>
        </p:tmplLst>
      </p:bldP>
    </p:bldLst>
  </p:timing>
  <p:txStyles>
    <p:titleStyle>
      <a:lvl1pPr algn="ctr" rtl="0" eaLnBrk="0" fontAlgn="base" hangingPunct="0">
        <a:spcBef>
          <a:spcPct val="0"/>
        </a:spcBef>
        <a:spcAft>
          <a:spcPct val="0"/>
        </a:spcAft>
        <a:defRPr sz="3600" b="1" i="1">
          <a:solidFill>
            <a:srgbClr val="0070BC"/>
          </a:solidFill>
          <a:latin typeface="+mj-lt"/>
          <a:ea typeface="+mj-ea"/>
          <a:cs typeface="+mj-cs"/>
        </a:defRPr>
      </a:lvl1pPr>
      <a:lvl2pPr algn="ctr" rtl="0" eaLnBrk="0" fontAlgn="base" hangingPunct="0">
        <a:spcBef>
          <a:spcPct val="0"/>
        </a:spcBef>
        <a:spcAft>
          <a:spcPct val="0"/>
        </a:spcAft>
        <a:defRPr sz="3600" b="1" i="1">
          <a:solidFill>
            <a:srgbClr val="0070BC"/>
          </a:solidFill>
          <a:latin typeface="Arial" pitchFamily="34" charset="0"/>
        </a:defRPr>
      </a:lvl2pPr>
      <a:lvl3pPr algn="ctr" rtl="0" eaLnBrk="0" fontAlgn="base" hangingPunct="0">
        <a:spcBef>
          <a:spcPct val="0"/>
        </a:spcBef>
        <a:spcAft>
          <a:spcPct val="0"/>
        </a:spcAft>
        <a:defRPr sz="3600" b="1" i="1">
          <a:solidFill>
            <a:srgbClr val="0070BC"/>
          </a:solidFill>
          <a:latin typeface="Arial" pitchFamily="34" charset="0"/>
        </a:defRPr>
      </a:lvl3pPr>
      <a:lvl4pPr algn="ctr" rtl="0" eaLnBrk="0" fontAlgn="base" hangingPunct="0">
        <a:spcBef>
          <a:spcPct val="0"/>
        </a:spcBef>
        <a:spcAft>
          <a:spcPct val="0"/>
        </a:spcAft>
        <a:defRPr sz="3600" b="1" i="1">
          <a:solidFill>
            <a:srgbClr val="0070BC"/>
          </a:solidFill>
          <a:latin typeface="Arial" pitchFamily="34" charset="0"/>
        </a:defRPr>
      </a:lvl4pPr>
      <a:lvl5pPr algn="ctr" rtl="0" eaLnBrk="0" fontAlgn="base" hangingPunct="0">
        <a:spcBef>
          <a:spcPct val="0"/>
        </a:spcBef>
        <a:spcAft>
          <a:spcPct val="0"/>
        </a:spcAft>
        <a:defRPr sz="3600" b="1" i="1">
          <a:solidFill>
            <a:srgbClr val="0070BC"/>
          </a:solidFill>
          <a:latin typeface="Arial" pitchFamily="34" charset="0"/>
        </a:defRPr>
      </a:lvl5pPr>
      <a:lvl6pPr marL="457200" algn="ctr" rtl="0" eaLnBrk="1" fontAlgn="base" hangingPunct="1">
        <a:spcBef>
          <a:spcPct val="0"/>
        </a:spcBef>
        <a:spcAft>
          <a:spcPct val="0"/>
        </a:spcAft>
        <a:defRPr sz="3600" b="1" i="1">
          <a:solidFill>
            <a:srgbClr val="0070BC"/>
          </a:solidFill>
          <a:latin typeface="Arial" pitchFamily="34" charset="0"/>
        </a:defRPr>
      </a:lvl6pPr>
      <a:lvl7pPr marL="914400" algn="ctr" rtl="0" eaLnBrk="1" fontAlgn="base" hangingPunct="1">
        <a:spcBef>
          <a:spcPct val="0"/>
        </a:spcBef>
        <a:spcAft>
          <a:spcPct val="0"/>
        </a:spcAft>
        <a:defRPr sz="3600" b="1" i="1">
          <a:solidFill>
            <a:srgbClr val="0070BC"/>
          </a:solidFill>
          <a:latin typeface="Arial" pitchFamily="34" charset="0"/>
        </a:defRPr>
      </a:lvl7pPr>
      <a:lvl8pPr marL="1371600" algn="ctr" rtl="0" eaLnBrk="1" fontAlgn="base" hangingPunct="1">
        <a:spcBef>
          <a:spcPct val="0"/>
        </a:spcBef>
        <a:spcAft>
          <a:spcPct val="0"/>
        </a:spcAft>
        <a:defRPr sz="3600" b="1" i="1">
          <a:solidFill>
            <a:srgbClr val="0070BC"/>
          </a:solidFill>
          <a:latin typeface="Arial" pitchFamily="34" charset="0"/>
        </a:defRPr>
      </a:lvl8pPr>
      <a:lvl9pPr marL="1828800" algn="ctr" rtl="0" eaLnBrk="1" fontAlgn="base" hangingPunct="1">
        <a:spcBef>
          <a:spcPct val="0"/>
        </a:spcBef>
        <a:spcAft>
          <a:spcPct val="0"/>
        </a:spcAft>
        <a:defRPr sz="3600" b="1" i="1">
          <a:solidFill>
            <a:srgbClr val="0070BC"/>
          </a:solidFill>
          <a:latin typeface="Arial"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idx="4294967295"/>
          </p:nvPr>
        </p:nvSpPr>
        <p:spPr>
          <a:xfrm>
            <a:off x="0" y="2514600"/>
            <a:ext cx="9144000" cy="4343400"/>
          </a:xfrm>
        </p:spPr>
        <p:txBody>
          <a:bodyPr/>
          <a:lstStyle/>
          <a:p>
            <a:pPr algn="ctr"/>
            <a:endParaRPr lang="en-US" altLang="pt-PT" sz="4400" smtClean="0">
              <a:solidFill>
                <a:schemeClr val="tx2"/>
              </a:solidFill>
              <a:latin typeface="Tahoma" panose="020B0604030504040204" pitchFamily="34" charset="0"/>
            </a:endParaRPr>
          </a:p>
          <a:p>
            <a:pPr algn="ctr"/>
            <a:endParaRPr lang="en-US" altLang="pt-PT" smtClean="0">
              <a:solidFill>
                <a:schemeClr val="tx2"/>
              </a:solidFill>
            </a:endParaRPr>
          </a:p>
        </p:txBody>
      </p:sp>
      <p:grpSp>
        <p:nvGrpSpPr>
          <p:cNvPr id="15363" name="Group 3"/>
          <p:cNvGrpSpPr>
            <a:grpSpLocks/>
          </p:cNvGrpSpPr>
          <p:nvPr/>
        </p:nvGrpSpPr>
        <p:grpSpPr bwMode="auto">
          <a:xfrm>
            <a:off x="0" y="0"/>
            <a:ext cx="9144000" cy="2019300"/>
            <a:chOff x="0" y="0"/>
            <a:chExt cx="5760" cy="1272"/>
          </a:xfrm>
        </p:grpSpPr>
        <p:pic>
          <p:nvPicPr>
            <p:cNvPr id="1537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397" cy="1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3" y="0"/>
              <a:ext cx="4397" cy="1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5364" name="Rectangle 6"/>
          <p:cNvSpPr>
            <a:spLocks noChangeArrowheads="1"/>
          </p:cNvSpPr>
          <p:nvPr/>
        </p:nvSpPr>
        <p:spPr bwMode="auto">
          <a:xfrm>
            <a:off x="5638800" y="0"/>
            <a:ext cx="3505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a:lnSpc>
                <a:spcPct val="85000"/>
              </a:lnSpc>
              <a:spcBef>
                <a:spcPct val="0"/>
              </a:spcBef>
              <a:buClrTx/>
              <a:buSzTx/>
              <a:buFontTx/>
              <a:buNone/>
            </a:pPr>
            <a:r>
              <a:rPr lang="en-US" altLang="pt-PT" sz="4400" b="1">
                <a:solidFill>
                  <a:srgbClr val="993366"/>
                </a:solidFill>
                <a:latin typeface="Tahoma" panose="020B0604030504040204" pitchFamily="34" charset="0"/>
              </a:rPr>
              <a:t>chapter:</a:t>
            </a:r>
            <a:r>
              <a:rPr lang="en-US" altLang="pt-PT" sz="3200" b="1">
                <a:solidFill>
                  <a:schemeClr val="folHlink"/>
                </a:solidFill>
              </a:rPr>
              <a:t> </a:t>
            </a:r>
          </a:p>
        </p:txBody>
      </p:sp>
      <p:sp>
        <p:nvSpPr>
          <p:cNvPr id="287751" name="Text Box 7"/>
          <p:cNvSpPr txBox="1">
            <a:spLocks noChangeArrowheads="1"/>
          </p:cNvSpPr>
          <p:nvPr/>
        </p:nvSpPr>
        <p:spPr bwMode="auto">
          <a:xfrm>
            <a:off x="4114800" y="1066800"/>
            <a:ext cx="4724400" cy="75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type="none" w="med" len="lg"/>
              </a14:hiddenLine>
            </a:ext>
          </a:extLst>
        </p:spPr>
        <p:txBody>
          <a:bodyPr anchor="ctr" anchorCtr="1">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5400" b="1">
                <a:solidFill>
                  <a:srgbClr val="4D4D4D"/>
                </a:solidFill>
                <a:latin typeface="Tahoma" panose="020B0604030504040204" pitchFamily="34" charset="0"/>
              </a:rPr>
              <a:t>10 Appendix</a:t>
            </a:r>
          </a:p>
        </p:txBody>
      </p:sp>
      <p:sp>
        <p:nvSpPr>
          <p:cNvPr id="15366" name="Text Box 8"/>
          <p:cNvSpPr txBox="1">
            <a:spLocks noChangeArrowheads="1"/>
          </p:cNvSpPr>
          <p:nvPr/>
        </p:nvSpPr>
        <p:spPr bwMode="auto">
          <a:xfrm>
            <a:off x="0" y="2438400"/>
            <a:ext cx="91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type="none" w="med" len="lg"/>
              </a14:hiddenLine>
            </a:ext>
          </a:extLst>
        </p:spPr>
        <p:txBody>
          <a:bodyPr anchor="ctr" anchorCtr="1"/>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4000" b="1">
                <a:solidFill>
                  <a:srgbClr val="993366"/>
                </a:solidFill>
                <a:latin typeface="Bookman Old Style" panose="02050604050505020204" pitchFamily="18" charset="0"/>
              </a:rPr>
              <a:t>&gt;&gt;</a:t>
            </a:r>
          </a:p>
        </p:txBody>
      </p:sp>
      <p:sp>
        <p:nvSpPr>
          <p:cNvPr id="15367" name="Text Box 9"/>
          <p:cNvSpPr txBox="1">
            <a:spLocks noChangeArrowheads="1"/>
          </p:cNvSpPr>
          <p:nvPr/>
        </p:nvSpPr>
        <p:spPr bwMode="auto">
          <a:xfrm>
            <a:off x="1981200" y="3962400"/>
            <a:ext cx="5181600" cy="1682750"/>
          </a:xfrm>
          <a:prstGeom prst="rect">
            <a:avLst/>
          </a:prstGeom>
          <a:solidFill>
            <a:srgbClr val="808080"/>
          </a:solidFill>
          <a:ln w="28575" algn="ctr">
            <a:solidFill>
              <a:srgbClr val="993366"/>
            </a:solidFill>
            <a:miter lim="800000"/>
            <a:headEnd/>
            <a:tailEnd type="none" w="med" len="lg"/>
          </a:ln>
        </p:spPr>
        <p:txBody>
          <a:bodyPr>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spcBef>
                <a:spcPct val="0"/>
              </a:spcBef>
            </a:pPr>
            <a:endParaRPr lang="en-US" altLang="pt-PT" sz="3200" b="1">
              <a:solidFill>
                <a:schemeClr val="folHlink"/>
              </a:solidFill>
              <a:latin typeface="Bookman Old Style" panose="02050604050505020204" pitchFamily="18" charset="0"/>
            </a:endParaRPr>
          </a:p>
          <a:p>
            <a:pPr algn="ctr" eaLnBrk="1" hangingPunct="1">
              <a:spcBef>
                <a:spcPct val="0"/>
              </a:spcBef>
            </a:pPr>
            <a:r>
              <a:rPr lang="en-US" altLang="pt-PT" sz="3200" b="1">
                <a:solidFill>
                  <a:schemeClr val="folHlink"/>
                </a:solidFill>
                <a:latin typeface="Bookman Old Style" panose="02050604050505020204" pitchFamily="18" charset="0"/>
              </a:rPr>
              <a:t>Krugman/Wells</a:t>
            </a:r>
          </a:p>
          <a:p>
            <a:pPr algn="ctr" eaLnBrk="1" hangingPunct="1">
              <a:spcBef>
                <a:spcPct val="0"/>
              </a:spcBef>
            </a:pPr>
            <a:r>
              <a:rPr lang="en-US" altLang="pt-PT" sz="3200" b="1">
                <a:solidFill>
                  <a:schemeClr val="folHlink"/>
                </a:solidFill>
                <a:latin typeface="Bookman Old Style" panose="02050604050505020204" pitchFamily="18" charset="0"/>
              </a:rPr>
              <a:t>Economics</a:t>
            </a:r>
          </a:p>
          <a:p>
            <a:pPr algn="ctr" eaLnBrk="1" hangingPunct="1">
              <a:spcBef>
                <a:spcPct val="0"/>
              </a:spcBef>
            </a:pPr>
            <a:endParaRPr lang="en-US" altLang="pt-PT" sz="3200" b="1">
              <a:solidFill>
                <a:schemeClr val="bg1"/>
              </a:solidFill>
              <a:latin typeface="Bookman Old Style" panose="02050604050505020204" pitchFamily="18" charset="0"/>
            </a:endParaRPr>
          </a:p>
        </p:txBody>
      </p:sp>
      <p:sp>
        <p:nvSpPr>
          <p:cNvPr id="15368" name="Text Box 10"/>
          <p:cNvSpPr txBox="1">
            <a:spLocks noChangeArrowheads="1"/>
          </p:cNvSpPr>
          <p:nvPr/>
        </p:nvSpPr>
        <p:spPr bwMode="auto">
          <a:xfrm>
            <a:off x="0" y="6596063"/>
            <a:ext cx="91440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type="none" w="med" len="lg"/>
              </a14:hiddenLine>
            </a:ext>
          </a:extLst>
        </p:spPr>
        <p:txBody>
          <a:bodyPr anchor="ctr" anchorCtr="1">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4D4D4D"/>
                </a:solidFill>
                <a:latin typeface="Tahoma" panose="020B0604030504040204" pitchFamily="34" charset="0"/>
                <a:cs typeface="Tahoma" panose="020B0604030504040204" pitchFamily="34" charset="0"/>
              </a:rPr>
              <a:t>©2009 </a:t>
            </a:r>
            <a:r>
              <a:rPr lang="en-US" altLang="pt-PT" sz="1400">
                <a:solidFill>
                  <a:srgbClr val="4D4D4D"/>
                </a:solidFill>
                <a:latin typeface="Tahoma" panose="020B0604030504040204" pitchFamily="34" charset="0"/>
                <a:cs typeface="Tahoma" panose="020B0604030504040204" pitchFamily="34" charset="0"/>
                <a:sym typeface="Wingdings" panose="05000000000000000000" pitchFamily="2" charset="2"/>
              </a:rPr>
              <a:t> </a:t>
            </a:r>
            <a:r>
              <a:rPr lang="en-US" altLang="pt-PT" sz="1400">
                <a:solidFill>
                  <a:srgbClr val="4D4D4D"/>
                </a:solidFill>
                <a:latin typeface="Tahoma" panose="020B0604030504040204" pitchFamily="34" charset="0"/>
                <a:cs typeface="Tahoma" panose="020B0604030504040204" pitchFamily="34" charset="0"/>
              </a:rPr>
              <a:t>Worth Publishers</a:t>
            </a:r>
          </a:p>
        </p:txBody>
      </p:sp>
      <p:sp>
        <p:nvSpPr>
          <p:cNvPr id="15369" name="Text Box 11"/>
          <p:cNvSpPr txBox="1">
            <a:spLocks noChangeArrowheads="1"/>
          </p:cNvSpPr>
          <p:nvPr/>
        </p:nvSpPr>
        <p:spPr bwMode="auto">
          <a:xfrm>
            <a:off x="838200" y="2514600"/>
            <a:ext cx="8305800"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prstDash val="sysDot"/>
                <a:miter lim="800000"/>
                <a:headEnd/>
                <a:tailEnd type="none" w="med" len="lg"/>
              </a14:hiddenLine>
            </a:ext>
          </a:extLst>
        </p:spPr>
        <p:txBody>
          <a:bodyPr>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3800" b="1">
                <a:solidFill>
                  <a:srgbClr val="4D4D4D"/>
                </a:solidFill>
                <a:latin typeface="Bookman Old Style" panose="02050604050505020204" pitchFamily="18" charset="0"/>
              </a:rPr>
              <a:t>Consumer Preferences and Consumer Choice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87751"/>
                                        </p:tgtEl>
                                        <p:attrNameLst>
                                          <p:attrName>style.visibility</p:attrName>
                                        </p:attrNameLst>
                                      </p:cBhvr>
                                      <p:to>
                                        <p:strVal val="visible"/>
                                      </p:to>
                                    </p:set>
                                    <p:animEffect transition="in" filter="wipe(left)">
                                      <p:cBhvr>
                                        <p:cTn id="7" dur="500"/>
                                        <p:tgtEl>
                                          <p:spTgt spid="2877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5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78" name="Group 293"/>
          <p:cNvGrpSpPr>
            <a:grpSpLocks/>
          </p:cNvGrpSpPr>
          <p:nvPr/>
        </p:nvGrpSpPr>
        <p:grpSpPr bwMode="auto">
          <a:xfrm>
            <a:off x="5791200" y="762000"/>
            <a:ext cx="3352800" cy="2438400"/>
            <a:chOff x="3344" y="1481"/>
            <a:chExt cx="1564" cy="1049"/>
          </a:xfrm>
        </p:grpSpPr>
        <p:sp>
          <p:nvSpPr>
            <p:cNvPr id="24836" name="Rectangle 3"/>
            <p:cNvSpPr>
              <a:spLocks noChangeArrowheads="1"/>
            </p:cNvSpPr>
            <p:nvPr/>
          </p:nvSpPr>
          <p:spPr bwMode="auto">
            <a:xfrm>
              <a:off x="3344" y="1481"/>
              <a:ext cx="1564" cy="331"/>
            </a:xfrm>
            <a:prstGeom prst="rect">
              <a:avLst/>
            </a:prstGeom>
            <a:solidFill>
              <a:srgbClr val="EBDFD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837" name="Line 4"/>
            <p:cNvSpPr>
              <a:spLocks noChangeShapeType="1"/>
            </p:cNvSpPr>
            <p:nvPr/>
          </p:nvSpPr>
          <p:spPr bwMode="auto">
            <a:xfrm>
              <a:off x="3344" y="1954"/>
              <a:ext cx="1564" cy="0"/>
            </a:xfrm>
            <a:prstGeom prst="line">
              <a:avLst/>
            </a:prstGeom>
            <a:noFill/>
            <a:ln w="7938">
              <a:solidFill>
                <a:srgbClr val="D1D3D4"/>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4838" name="Line 5"/>
            <p:cNvSpPr>
              <a:spLocks noChangeShapeType="1"/>
            </p:cNvSpPr>
            <p:nvPr/>
          </p:nvSpPr>
          <p:spPr bwMode="auto">
            <a:xfrm>
              <a:off x="3344" y="2095"/>
              <a:ext cx="1564" cy="0"/>
            </a:xfrm>
            <a:prstGeom prst="line">
              <a:avLst/>
            </a:prstGeom>
            <a:noFill/>
            <a:ln w="7938">
              <a:solidFill>
                <a:srgbClr val="D1D3D4"/>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4839" name="Line 6"/>
            <p:cNvSpPr>
              <a:spLocks noChangeShapeType="1"/>
            </p:cNvSpPr>
            <p:nvPr/>
          </p:nvSpPr>
          <p:spPr bwMode="auto">
            <a:xfrm>
              <a:off x="3344" y="2237"/>
              <a:ext cx="1564" cy="0"/>
            </a:xfrm>
            <a:prstGeom prst="line">
              <a:avLst/>
            </a:prstGeom>
            <a:noFill/>
            <a:ln w="7938">
              <a:solidFill>
                <a:srgbClr val="D1D3D4"/>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4840" name="Line 7"/>
            <p:cNvSpPr>
              <a:spLocks noChangeShapeType="1"/>
            </p:cNvSpPr>
            <p:nvPr/>
          </p:nvSpPr>
          <p:spPr bwMode="auto">
            <a:xfrm>
              <a:off x="3344" y="2379"/>
              <a:ext cx="1564" cy="0"/>
            </a:xfrm>
            <a:prstGeom prst="line">
              <a:avLst/>
            </a:prstGeom>
            <a:noFill/>
            <a:ln w="7938">
              <a:solidFill>
                <a:srgbClr val="D1D3D4"/>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4841" name="Line 8"/>
            <p:cNvSpPr>
              <a:spLocks noChangeShapeType="1"/>
            </p:cNvSpPr>
            <p:nvPr/>
          </p:nvSpPr>
          <p:spPr bwMode="auto">
            <a:xfrm>
              <a:off x="3344" y="1812"/>
              <a:ext cx="1564" cy="0"/>
            </a:xfrm>
            <a:prstGeom prst="line">
              <a:avLst/>
            </a:prstGeom>
            <a:noFill/>
            <a:ln w="15875">
              <a:solidFill>
                <a:srgbClr val="BCBEC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4842" name="Rectangle 9"/>
            <p:cNvSpPr>
              <a:spLocks noChangeArrowheads="1"/>
            </p:cNvSpPr>
            <p:nvPr/>
          </p:nvSpPr>
          <p:spPr bwMode="auto">
            <a:xfrm>
              <a:off x="3632" y="1832"/>
              <a:ext cx="46"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V</a:t>
              </a:r>
              <a:endParaRPr lang="en-US" altLang="pt-PT" sz="1400">
                <a:latin typeface="Tahoma" panose="020B0604030504040204" pitchFamily="34" charset="0"/>
              </a:endParaRPr>
            </a:p>
          </p:txBody>
        </p:sp>
        <p:sp>
          <p:nvSpPr>
            <p:cNvPr id="24843" name="Rectangle 10"/>
            <p:cNvSpPr>
              <a:spLocks noChangeArrowheads="1"/>
            </p:cNvSpPr>
            <p:nvPr/>
          </p:nvSpPr>
          <p:spPr bwMode="auto">
            <a:xfrm>
              <a:off x="3623" y="1974"/>
              <a:ext cx="71"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W</a:t>
              </a:r>
              <a:endParaRPr lang="en-US" altLang="pt-PT" sz="1400">
                <a:latin typeface="Tahoma" panose="020B0604030504040204" pitchFamily="34" charset="0"/>
              </a:endParaRPr>
            </a:p>
          </p:txBody>
        </p:sp>
        <p:sp>
          <p:nvSpPr>
            <p:cNvPr id="24844" name="Rectangle 11"/>
            <p:cNvSpPr>
              <a:spLocks noChangeArrowheads="1"/>
            </p:cNvSpPr>
            <p:nvPr/>
          </p:nvSpPr>
          <p:spPr bwMode="auto">
            <a:xfrm>
              <a:off x="3633" y="2114"/>
              <a:ext cx="47"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X</a:t>
              </a:r>
              <a:endParaRPr lang="en-US" altLang="pt-PT" sz="1400">
                <a:latin typeface="Tahoma" panose="020B0604030504040204" pitchFamily="34" charset="0"/>
              </a:endParaRPr>
            </a:p>
          </p:txBody>
        </p:sp>
        <p:sp>
          <p:nvSpPr>
            <p:cNvPr id="24845" name="Rectangle 12"/>
            <p:cNvSpPr>
              <a:spLocks noChangeArrowheads="1"/>
            </p:cNvSpPr>
            <p:nvPr/>
          </p:nvSpPr>
          <p:spPr bwMode="auto">
            <a:xfrm>
              <a:off x="3634" y="2257"/>
              <a:ext cx="45"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Y</a:t>
              </a:r>
              <a:endParaRPr lang="en-US" altLang="pt-PT" sz="1400">
                <a:latin typeface="Tahoma" panose="020B0604030504040204" pitchFamily="34" charset="0"/>
              </a:endParaRPr>
            </a:p>
          </p:txBody>
        </p:sp>
        <p:sp>
          <p:nvSpPr>
            <p:cNvPr id="24846" name="Rectangle 13"/>
            <p:cNvSpPr>
              <a:spLocks noChangeArrowheads="1"/>
            </p:cNvSpPr>
            <p:nvPr/>
          </p:nvSpPr>
          <p:spPr bwMode="auto">
            <a:xfrm>
              <a:off x="3634" y="2399"/>
              <a:ext cx="46"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Z</a:t>
              </a:r>
              <a:endParaRPr lang="en-US" altLang="pt-PT" sz="1400">
                <a:latin typeface="Tahoma" panose="020B0604030504040204" pitchFamily="34" charset="0"/>
              </a:endParaRPr>
            </a:p>
          </p:txBody>
        </p:sp>
        <p:sp>
          <p:nvSpPr>
            <p:cNvPr id="24847" name="Rectangle 14"/>
            <p:cNvSpPr>
              <a:spLocks noChangeArrowheads="1"/>
            </p:cNvSpPr>
            <p:nvPr/>
          </p:nvSpPr>
          <p:spPr bwMode="auto">
            <a:xfrm>
              <a:off x="4131" y="1832"/>
              <a:ext cx="42"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24848" name="Rectangle 15"/>
            <p:cNvSpPr>
              <a:spLocks noChangeArrowheads="1"/>
            </p:cNvSpPr>
            <p:nvPr/>
          </p:nvSpPr>
          <p:spPr bwMode="auto">
            <a:xfrm>
              <a:off x="4131" y="1974"/>
              <a:ext cx="42"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3</a:t>
              </a:r>
              <a:endParaRPr lang="en-US" altLang="pt-PT" sz="1400">
                <a:latin typeface="Tahoma" panose="020B0604030504040204" pitchFamily="34" charset="0"/>
              </a:endParaRPr>
            </a:p>
          </p:txBody>
        </p:sp>
        <p:sp>
          <p:nvSpPr>
            <p:cNvPr id="24849" name="Rectangle 16"/>
            <p:cNvSpPr>
              <a:spLocks noChangeArrowheads="1"/>
            </p:cNvSpPr>
            <p:nvPr/>
          </p:nvSpPr>
          <p:spPr bwMode="auto">
            <a:xfrm>
              <a:off x="4131" y="2114"/>
              <a:ext cx="42"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a:t>
              </a:r>
              <a:endParaRPr lang="en-US" altLang="pt-PT" sz="1400">
                <a:latin typeface="Tahoma" panose="020B0604030504040204" pitchFamily="34" charset="0"/>
              </a:endParaRPr>
            </a:p>
          </p:txBody>
        </p:sp>
        <p:sp>
          <p:nvSpPr>
            <p:cNvPr id="24850" name="Rectangle 17"/>
            <p:cNvSpPr>
              <a:spLocks noChangeArrowheads="1"/>
            </p:cNvSpPr>
            <p:nvPr/>
          </p:nvSpPr>
          <p:spPr bwMode="auto">
            <a:xfrm>
              <a:off x="4131" y="2257"/>
              <a:ext cx="42"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5</a:t>
              </a:r>
              <a:endParaRPr lang="en-US" altLang="pt-PT" sz="1400">
                <a:latin typeface="Tahoma" panose="020B0604030504040204" pitchFamily="34" charset="0"/>
              </a:endParaRPr>
            </a:p>
          </p:txBody>
        </p:sp>
        <p:sp>
          <p:nvSpPr>
            <p:cNvPr id="24851" name="Rectangle 18"/>
            <p:cNvSpPr>
              <a:spLocks noChangeArrowheads="1"/>
            </p:cNvSpPr>
            <p:nvPr/>
          </p:nvSpPr>
          <p:spPr bwMode="auto">
            <a:xfrm>
              <a:off x="4131" y="2399"/>
              <a:ext cx="42"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6</a:t>
              </a:r>
              <a:endParaRPr lang="en-US" altLang="pt-PT" sz="1400">
                <a:latin typeface="Tahoma" panose="020B0604030504040204" pitchFamily="34" charset="0"/>
              </a:endParaRPr>
            </a:p>
          </p:txBody>
        </p:sp>
        <p:sp>
          <p:nvSpPr>
            <p:cNvPr id="24852" name="Rectangle 19"/>
            <p:cNvSpPr>
              <a:spLocks noChangeArrowheads="1"/>
            </p:cNvSpPr>
            <p:nvPr/>
          </p:nvSpPr>
          <p:spPr bwMode="auto">
            <a:xfrm>
              <a:off x="4585" y="1832"/>
              <a:ext cx="85"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30</a:t>
              </a:r>
              <a:endParaRPr lang="en-US" altLang="pt-PT" sz="1400">
                <a:latin typeface="Tahoma" panose="020B0604030504040204" pitchFamily="34" charset="0"/>
              </a:endParaRPr>
            </a:p>
          </p:txBody>
        </p:sp>
        <p:sp>
          <p:nvSpPr>
            <p:cNvPr id="24853" name="Rectangle 20"/>
            <p:cNvSpPr>
              <a:spLocks noChangeArrowheads="1"/>
            </p:cNvSpPr>
            <p:nvPr/>
          </p:nvSpPr>
          <p:spPr bwMode="auto">
            <a:xfrm>
              <a:off x="4585" y="1974"/>
              <a:ext cx="85"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20</a:t>
              </a:r>
              <a:endParaRPr lang="en-US" altLang="pt-PT" sz="1400">
                <a:latin typeface="Tahoma" panose="020B0604030504040204" pitchFamily="34" charset="0"/>
              </a:endParaRPr>
            </a:p>
          </p:txBody>
        </p:sp>
        <p:sp>
          <p:nvSpPr>
            <p:cNvPr id="24854" name="Rectangle 21"/>
            <p:cNvSpPr>
              <a:spLocks noChangeArrowheads="1"/>
            </p:cNvSpPr>
            <p:nvPr/>
          </p:nvSpPr>
          <p:spPr bwMode="auto">
            <a:xfrm>
              <a:off x="4585" y="2114"/>
              <a:ext cx="85"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15</a:t>
              </a:r>
              <a:endParaRPr lang="en-US" altLang="pt-PT" sz="1400">
                <a:latin typeface="Tahoma" panose="020B0604030504040204" pitchFamily="34" charset="0"/>
              </a:endParaRPr>
            </a:p>
          </p:txBody>
        </p:sp>
        <p:sp>
          <p:nvSpPr>
            <p:cNvPr id="24855" name="Rectangle 22"/>
            <p:cNvSpPr>
              <a:spLocks noChangeArrowheads="1"/>
            </p:cNvSpPr>
            <p:nvPr/>
          </p:nvSpPr>
          <p:spPr bwMode="auto">
            <a:xfrm>
              <a:off x="4585" y="2257"/>
              <a:ext cx="85"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12</a:t>
              </a:r>
              <a:endParaRPr lang="en-US" altLang="pt-PT" sz="1400">
                <a:latin typeface="Tahoma" panose="020B0604030504040204" pitchFamily="34" charset="0"/>
              </a:endParaRPr>
            </a:p>
          </p:txBody>
        </p:sp>
        <p:sp>
          <p:nvSpPr>
            <p:cNvPr id="24856" name="Rectangle 23"/>
            <p:cNvSpPr>
              <a:spLocks noChangeArrowheads="1"/>
            </p:cNvSpPr>
            <p:nvPr/>
          </p:nvSpPr>
          <p:spPr bwMode="auto">
            <a:xfrm>
              <a:off x="4585" y="2399"/>
              <a:ext cx="85"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24857" name="Line 46"/>
            <p:cNvSpPr>
              <a:spLocks noChangeShapeType="1"/>
            </p:cNvSpPr>
            <p:nvPr/>
          </p:nvSpPr>
          <p:spPr bwMode="auto">
            <a:xfrm>
              <a:off x="4377" y="1481"/>
              <a:ext cx="0" cy="1049"/>
            </a:xfrm>
            <a:prstGeom prst="line">
              <a:avLst/>
            </a:prstGeom>
            <a:noFill/>
            <a:ln w="15875">
              <a:solidFill>
                <a:srgbClr val="BCBEC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4858" name="Line 47"/>
            <p:cNvSpPr>
              <a:spLocks noChangeShapeType="1"/>
            </p:cNvSpPr>
            <p:nvPr/>
          </p:nvSpPr>
          <p:spPr bwMode="auto">
            <a:xfrm>
              <a:off x="3940" y="1481"/>
              <a:ext cx="0" cy="1049"/>
            </a:xfrm>
            <a:prstGeom prst="line">
              <a:avLst/>
            </a:prstGeom>
            <a:noFill/>
            <a:ln w="15875">
              <a:solidFill>
                <a:srgbClr val="BCBEC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4859" name="Rectangle 48"/>
            <p:cNvSpPr>
              <a:spLocks noChangeArrowheads="1"/>
            </p:cNvSpPr>
            <p:nvPr/>
          </p:nvSpPr>
          <p:spPr bwMode="auto">
            <a:xfrm>
              <a:off x="3344" y="1481"/>
              <a:ext cx="1564" cy="1049"/>
            </a:xfrm>
            <a:prstGeom prst="rect">
              <a:avLst/>
            </a:prstGeom>
            <a:noFill/>
            <a:ln w="30163">
              <a:solidFill>
                <a:srgbClr val="C6B7B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860" name="Rectangle 283"/>
            <p:cNvSpPr>
              <a:spLocks noChangeArrowheads="1"/>
            </p:cNvSpPr>
            <p:nvPr/>
          </p:nvSpPr>
          <p:spPr bwMode="auto">
            <a:xfrm>
              <a:off x="3408" y="1553"/>
              <a:ext cx="501"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Consumption bundle</a:t>
              </a:r>
              <a:endParaRPr lang="en-US" altLang="pt-PT" sz="1400">
                <a:latin typeface="Tahoma" panose="020B0604030504040204" pitchFamily="34" charset="0"/>
              </a:endParaRPr>
            </a:p>
          </p:txBody>
        </p:sp>
        <p:sp>
          <p:nvSpPr>
            <p:cNvPr id="24861" name="Rectangle 284"/>
            <p:cNvSpPr>
              <a:spLocks noChangeArrowheads="1"/>
            </p:cNvSpPr>
            <p:nvPr/>
          </p:nvSpPr>
          <p:spPr bwMode="auto">
            <a:xfrm>
              <a:off x="3984" y="1553"/>
              <a:ext cx="377"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Quantity of rooms</a:t>
              </a:r>
              <a:endParaRPr lang="en-US" altLang="pt-PT" sz="1400">
                <a:latin typeface="Tahoma" panose="020B0604030504040204" pitchFamily="34" charset="0"/>
              </a:endParaRPr>
            </a:p>
          </p:txBody>
        </p:sp>
        <p:sp>
          <p:nvSpPr>
            <p:cNvPr id="24862" name="Rectangle 285"/>
            <p:cNvSpPr>
              <a:spLocks noChangeArrowheads="1"/>
            </p:cNvSpPr>
            <p:nvPr/>
          </p:nvSpPr>
          <p:spPr bwMode="auto">
            <a:xfrm>
              <a:off x="4399" y="1552"/>
              <a:ext cx="449"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Quantity of restaurant meals</a:t>
              </a:r>
              <a:endParaRPr lang="en-US" altLang="pt-PT" sz="1400">
                <a:latin typeface="Tahoma" panose="020B0604030504040204" pitchFamily="34" charset="0"/>
              </a:endParaRPr>
            </a:p>
          </p:txBody>
        </p:sp>
      </p:grpSp>
      <p:sp>
        <p:nvSpPr>
          <p:cNvPr id="24579" name="Rectangle 24"/>
          <p:cNvSpPr>
            <a:spLocks noChangeArrowheads="1"/>
          </p:cNvSpPr>
          <p:nvPr/>
        </p:nvSpPr>
        <p:spPr bwMode="auto">
          <a:xfrm>
            <a:off x="889000" y="4905375"/>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0</a:t>
            </a:r>
            <a:endParaRPr lang="en-US" altLang="pt-PT" sz="1400">
              <a:latin typeface="Tahoma" panose="020B0604030504040204" pitchFamily="34" charset="0"/>
            </a:endParaRPr>
          </a:p>
        </p:txBody>
      </p:sp>
      <p:sp>
        <p:nvSpPr>
          <p:cNvPr id="24580" name="Rectangle 25"/>
          <p:cNvSpPr>
            <a:spLocks noChangeArrowheads="1"/>
          </p:cNvSpPr>
          <p:nvPr/>
        </p:nvSpPr>
        <p:spPr bwMode="auto">
          <a:xfrm>
            <a:off x="2268538" y="4905375"/>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24581" name="Rectangle 26"/>
          <p:cNvSpPr>
            <a:spLocks noChangeArrowheads="1"/>
          </p:cNvSpPr>
          <p:nvPr/>
        </p:nvSpPr>
        <p:spPr bwMode="auto">
          <a:xfrm>
            <a:off x="2890838" y="4905375"/>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3</a:t>
            </a:r>
            <a:endParaRPr lang="en-US" altLang="pt-PT" sz="1400">
              <a:latin typeface="Tahoma" panose="020B0604030504040204" pitchFamily="34" charset="0"/>
            </a:endParaRPr>
          </a:p>
        </p:txBody>
      </p:sp>
      <p:sp>
        <p:nvSpPr>
          <p:cNvPr id="24582" name="Rectangle 27"/>
          <p:cNvSpPr>
            <a:spLocks noChangeArrowheads="1"/>
          </p:cNvSpPr>
          <p:nvPr/>
        </p:nvSpPr>
        <p:spPr bwMode="auto">
          <a:xfrm>
            <a:off x="3514725" y="4905375"/>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a:t>
            </a:r>
            <a:endParaRPr lang="en-US" altLang="pt-PT" sz="1400">
              <a:latin typeface="Tahoma" panose="020B0604030504040204" pitchFamily="34" charset="0"/>
            </a:endParaRPr>
          </a:p>
        </p:txBody>
      </p:sp>
      <p:sp>
        <p:nvSpPr>
          <p:cNvPr id="24583" name="Rectangle 28"/>
          <p:cNvSpPr>
            <a:spLocks noChangeArrowheads="1"/>
          </p:cNvSpPr>
          <p:nvPr/>
        </p:nvSpPr>
        <p:spPr bwMode="auto">
          <a:xfrm>
            <a:off x="4140200" y="4905375"/>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5</a:t>
            </a:r>
            <a:endParaRPr lang="en-US" altLang="pt-PT" sz="1400">
              <a:latin typeface="Tahoma" panose="020B0604030504040204" pitchFamily="34" charset="0"/>
            </a:endParaRPr>
          </a:p>
        </p:txBody>
      </p:sp>
      <p:sp>
        <p:nvSpPr>
          <p:cNvPr id="24584" name="Rectangle 29"/>
          <p:cNvSpPr>
            <a:spLocks noChangeArrowheads="1"/>
          </p:cNvSpPr>
          <p:nvPr/>
        </p:nvSpPr>
        <p:spPr bwMode="auto">
          <a:xfrm>
            <a:off x="4764088" y="4905375"/>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6</a:t>
            </a:r>
            <a:endParaRPr lang="en-US" altLang="pt-PT" sz="1400">
              <a:latin typeface="Tahoma" panose="020B0604030504040204" pitchFamily="34" charset="0"/>
            </a:endParaRPr>
          </a:p>
        </p:txBody>
      </p:sp>
      <p:sp>
        <p:nvSpPr>
          <p:cNvPr id="24585" name="Line 30"/>
          <p:cNvSpPr>
            <a:spLocks noChangeShapeType="1"/>
          </p:cNvSpPr>
          <p:nvPr/>
        </p:nvSpPr>
        <p:spPr bwMode="auto">
          <a:xfrm>
            <a:off x="1069975" y="2109788"/>
            <a:ext cx="122238"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4586" name="Line 31"/>
          <p:cNvSpPr>
            <a:spLocks noChangeShapeType="1"/>
          </p:cNvSpPr>
          <p:nvPr/>
        </p:nvSpPr>
        <p:spPr bwMode="auto">
          <a:xfrm>
            <a:off x="1069975" y="3030538"/>
            <a:ext cx="122238"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4587" name="Line 32"/>
          <p:cNvSpPr>
            <a:spLocks noChangeShapeType="1"/>
          </p:cNvSpPr>
          <p:nvPr/>
        </p:nvSpPr>
        <p:spPr bwMode="auto">
          <a:xfrm>
            <a:off x="1069975" y="3495675"/>
            <a:ext cx="122238"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4588" name="Line 33"/>
          <p:cNvSpPr>
            <a:spLocks noChangeShapeType="1"/>
          </p:cNvSpPr>
          <p:nvPr/>
        </p:nvSpPr>
        <p:spPr bwMode="auto">
          <a:xfrm>
            <a:off x="1069975" y="3773488"/>
            <a:ext cx="122238"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4589" name="Line 34"/>
          <p:cNvSpPr>
            <a:spLocks noChangeShapeType="1"/>
          </p:cNvSpPr>
          <p:nvPr/>
        </p:nvSpPr>
        <p:spPr bwMode="auto">
          <a:xfrm>
            <a:off x="1069975" y="3954463"/>
            <a:ext cx="122238"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4590" name="Line 35"/>
          <p:cNvSpPr>
            <a:spLocks noChangeShapeType="1"/>
          </p:cNvSpPr>
          <p:nvPr/>
        </p:nvSpPr>
        <p:spPr bwMode="auto">
          <a:xfrm>
            <a:off x="4813300" y="4762500"/>
            <a:ext cx="0" cy="11430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4591" name="Line 36"/>
          <p:cNvSpPr>
            <a:spLocks noChangeShapeType="1"/>
          </p:cNvSpPr>
          <p:nvPr/>
        </p:nvSpPr>
        <p:spPr bwMode="auto">
          <a:xfrm>
            <a:off x="4194175" y="4762500"/>
            <a:ext cx="0" cy="11430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4592" name="Line 37"/>
          <p:cNvSpPr>
            <a:spLocks noChangeShapeType="1"/>
          </p:cNvSpPr>
          <p:nvPr/>
        </p:nvSpPr>
        <p:spPr bwMode="auto">
          <a:xfrm>
            <a:off x="3568700" y="4762500"/>
            <a:ext cx="0" cy="11430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4593" name="Line 38"/>
          <p:cNvSpPr>
            <a:spLocks noChangeShapeType="1"/>
          </p:cNvSpPr>
          <p:nvPr/>
        </p:nvSpPr>
        <p:spPr bwMode="auto">
          <a:xfrm>
            <a:off x="2943225" y="4762500"/>
            <a:ext cx="0" cy="11430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4594" name="Line 39"/>
          <p:cNvSpPr>
            <a:spLocks noChangeShapeType="1"/>
          </p:cNvSpPr>
          <p:nvPr/>
        </p:nvSpPr>
        <p:spPr bwMode="auto">
          <a:xfrm>
            <a:off x="2320925" y="4762500"/>
            <a:ext cx="0" cy="11430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4595" name="Freeform 40"/>
          <p:cNvSpPr>
            <a:spLocks/>
          </p:cNvSpPr>
          <p:nvPr/>
        </p:nvSpPr>
        <p:spPr bwMode="auto">
          <a:xfrm>
            <a:off x="1069975" y="1338263"/>
            <a:ext cx="4368800" cy="3538537"/>
          </a:xfrm>
          <a:custGeom>
            <a:avLst/>
            <a:gdLst>
              <a:gd name="T0" fmla="*/ 2147483647 w 2046"/>
              <a:gd name="T1" fmla="*/ 2147483647 h 1748"/>
              <a:gd name="T2" fmla="*/ 0 w 2046"/>
              <a:gd name="T3" fmla="*/ 2147483647 h 1748"/>
              <a:gd name="T4" fmla="*/ 0 w 2046"/>
              <a:gd name="T5" fmla="*/ 0 h 1748"/>
              <a:gd name="T6" fmla="*/ 0 60000 65536"/>
              <a:gd name="T7" fmla="*/ 0 60000 65536"/>
              <a:gd name="T8" fmla="*/ 0 60000 65536"/>
              <a:gd name="T9" fmla="*/ 0 w 2046"/>
              <a:gd name="T10" fmla="*/ 0 h 1748"/>
              <a:gd name="T11" fmla="*/ 2046 w 2046"/>
              <a:gd name="T12" fmla="*/ 1748 h 1748"/>
            </a:gdLst>
            <a:ahLst/>
            <a:cxnLst>
              <a:cxn ang="T6">
                <a:pos x="T0" y="T1"/>
              </a:cxn>
              <a:cxn ang="T7">
                <a:pos x="T2" y="T3"/>
              </a:cxn>
              <a:cxn ang="T8">
                <a:pos x="T4" y="T5"/>
              </a:cxn>
            </a:cxnLst>
            <a:rect l="T9" t="T10" r="T11" b="T12"/>
            <a:pathLst>
              <a:path w="2046" h="1748">
                <a:moveTo>
                  <a:pt x="2046" y="1748"/>
                </a:moveTo>
                <a:lnTo>
                  <a:pt x="0" y="1748"/>
                </a:lnTo>
                <a:lnTo>
                  <a:pt x="0" y="0"/>
                </a:ln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24596" name="Rectangle 41"/>
          <p:cNvSpPr>
            <a:spLocks noChangeArrowheads="1"/>
          </p:cNvSpPr>
          <p:nvPr/>
        </p:nvSpPr>
        <p:spPr bwMode="auto">
          <a:xfrm>
            <a:off x="798513" y="2003425"/>
            <a:ext cx="18097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30</a:t>
            </a:r>
            <a:endParaRPr lang="en-US" altLang="pt-PT" sz="1400">
              <a:latin typeface="Tahoma" panose="020B0604030504040204" pitchFamily="34" charset="0"/>
            </a:endParaRPr>
          </a:p>
        </p:txBody>
      </p:sp>
      <p:sp>
        <p:nvSpPr>
          <p:cNvPr id="24597" name="Rectangle 42"/>
          <p:cNvSpPr>
            <a:spLocks noChangeArrowheads="1"/>
          </p:cNvSpPr>
          <p:nvPr/>
        </p:nvSpPr>
        <p:spPr bwMode="auto">
          <a:xfrm>
            <a:off x="798513" y="385127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24598" name="Rectangle 43"/>
          <p:cNvSpPr>
            <a:spLocks noChangeArrowheads="1"/>
          </p:cNvSpPr>
          <p:nvPr/>
        </p:nvSpPr>
        <p:spPr bwMode="auto">
          <a:xfrm>
            <a:off x="798513" y="366236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12</a:t>
            </a:r>
            <a:endParaRPr lang="en-US" altLang="pt-PT" sz="1400">
              <a:latin typeface="Tahoma" panose="020B0604030504040204" pitchFamily="34" charset="0"/>
            </a:endParaRPr>
          </a:p>
        </p:txBody>
      </p:sp>
      <p:sp>
        <p:nvSpPr>
          <p:cNvPr id="24599" name="Rectangle 44"/>
          <p:cNvSpPr>
            <a:spLocks noChangeArrowheads="1"/>
          </p:cNvSpPr>
          <p:nvPr/>
        </p:nvSpPr>
        <p:spPr bwMode="auto">
          <a:xfrm>
            <a:off x="798513" y="338931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15</a:t>
            </a:r>
            <a:endParaRPr lang="en-US" altLang="pt-PT" sz="1400">
              <a:latin typeface="Tahoma" panose="020B0604030504040204" pitchFamily="34" charset="0"/>
            </a:endParaRPr>
          </a:p>
        </p:txBody>
      </p:sp>
      <p:sp>
        <p:nvSpPr>
          <p:cNvPr id="24600" name="Rectangle 45"/>
          <p:cNvSpPr>
            <a:spLocks noChangeArrowheads="1"/>
          </p:cNvSpPr>
          <p:nvPr/>
        </p:nvSpPr>
        <p:spPr bwMode="auto">
          <a:xfrm>
            <a:off x="798513" y="2927350"/>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20</a:t>
            </a:r>
            <a:endParaRPr lang="en-US" altLang="pt-PT" sz="1400">
              <a:latin typeface="Tahoma" panose="020B0604030504040204" pitchFamily="34" charset="0"/>
            </a:endParaRPr>
          </a:p>
        </p:txBody>
      </p:sp>
      <p:sp>
        <p:nvSpPr>
          <p:cNvPr id="24601" name="Oval 49"/>
          <p:cNvSpPr>
            <a:spLocks noChangeArrowheads="1"/>
          </p:cNvSpPr>
          <p:nvPr/>
        </p:nvSpPr>
        <p:spPr bwMode="auto">
          <a:xfrm>
            <a:off x="2306638" y="4686300"/>
            <a:ext cx="20637"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02" name="Oval 50"/>
          <p:cNvSpPr>
            <a:spLocks noChangeArrowheads="1"/>
          </p:cNvSpPr>
          <p:nvPr/>
        </p:nvSpPr>
        <p:spPr bwMode="auto">
          <a:xfrm>
            <a:off x="2306638" y="4613275"/>
            <a:ext cx="20637"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03" name="Oval 51"/>
          <p:cNvSpPr>
            <a:spLocks noChangeArrowheads="1"/>
          </p:cNvSpPr>
          <p:nvPr/>
        </p:nvSpPr>
        <p:spPr bwMode="auto">
          <a:xfrm>
            <a:off x="2306638" y="4546600"/>
            <a:ext cx="20637"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04" name="Oval 52"/>
          <p:cNvSpPr>
            <a:spLocks noChangeArrowheads="1"/>
          </p:cNvSpPr>
          <p:nvPr/>
        </p:nvSpPr>
        <p:spPr bwMode="auto">
          <a:xfrm>
            <a:off x="2306638" y="4476750"/>
            <a:ext cx="20637"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05" name="Oval 53"/>
          <p:cNvSpPr>
            <a:spLocks noChangeArrowheads="1"/>
          </p:cNvSpPr>
          <p:nvPr/>
        </p:nvSpPr>
        <p:spPr bwMode="auto">
          <a:xfrm>
            <a:off x="2306638" y="4403725"/>
            <a:ext cx="20637"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06" name="Oval 54"/>
          <p:cNvSpPr>
            <a:spLocks noChangeArrowheads="1"/>
          </p:cNvSpPr>
          <p:nvPr/>
        </p:nvSpPr>
        <p:spPr bwMode="auto">
          <a:xfrm>
            <a:off x="2306638" y="4265613"/>
            <a:ext cx="20637"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07" name="Oval 55"/>
          <p:cNvSpPr>
            <a:spLocks noChangeArrowheads="1"/>
          </p:cNvSpPr>
          <p:nvPr/>
        </p:nvSpPr>
        <p:spPr bwMode="auto">
          <a:xfrm>
            <a:off x="2306638" y="4337050"/>
            <a:ext cx="20637"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08" name="Oval 56"/>
          <p:cNvSpPr>
            <a:spLocks noChangeArrowheads="1"/>
          </p:cNvSpPr>
          <p:nvPr/>
        </p:nvSpPr>
        <p:spPr bwMode="auto">
          <a:xfrm>
            <a:off x="2306638" y="4198938"/>
            <a:ext cx="20637"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09" name="Oval 57"/>
          <p:cNvSpPr>
            <a:spLocks noChangeArrowheads="1"/>
          </p:cNvSpPr>
          <p:nvPr/>
        </p:nvSpPr>
        <p:spPr bwMode="auto">
          <a:xfrm>
            <a:off x="2306638" y="4125913"/>
            <a:ext cx="20637"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10" name="Oval 58"/>
          <p:cNvSpPr>
            <a:spLocks noChangeArrowheads="1"/>
          </p:cNvSpPr>
          <p:nvPr/>
        </p:nvSpPr>
        <p:spPr bwMode="auto">
          <a:xfrm>
            <a:off x="2306638" y="4059238"/>
            <a:ext cx="20637"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11" name="Oval 59"/>
          <p:cNvSpPr>
            <a:spLocks noChangeArrowheads="1"/>
          </p:cNvSpPr>
          <p:nvPr/>
        </p:nvSpPr>
        <p:spPr bwMode="auto">
          <a:xfrm>
            <a:off x="2306638" y="3987800"/>
            <a:ext cx="20637"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12" name="Oval 60"/>
          <p:cNvSpPr>
            <a:spLocks noChangeArrowheads="1"/>
          </p:cNvSpPr>
          <p:nvPr/>
        </p:nvSpPr>
        <p:spPr bwMode="auto">
          <a:xfrm>
            <a:off x="2306638" y="3900488"/>
            <a:ext cx="20637"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13" name="Oval 61"/>
          <p:cNvSpPr>
            <a:spLocks noChangeArrowheads="1"/>
          </p:cNvSpPr>
          <p:nvPr/>
        </p:nvSpPr>
        <p:spPr bwMode="auto">
          <a:xfrm>
            <a:off x="2306638" y="3830638"/>
            <a:ext cx="20637"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14" name="Oval 62"/>
          <p:cNvSpPr>
            <a:spLocks noChangeArrowheads="1"/>
          </p:cNvSpPr>
          <p:nvPr/>
        </p:nvSpPr>
        <p:spPr bwMode="auto">
          <a:xfrm>
            <a:off x="2306638" y="3763963"/>
            <a:ext cx="20637"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15" name="Oval 63"/>
          <p:cNvSpPr>
            <a:spLocks noChangeArrowheads="1"/>
          </p:cNvSpPr>
          <p:nvPr/>
        </p:nvSpPr>
        <p:spPr bwMode="auto">
          <a:xfrm>
            <a:off x="2306638" y="3690938"/>
            <a:ext cx="20637"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16" name="Oval 64"/>
          <p:cNvSpPr>
            <a:spLocks noChangeArrowheads="1"/>
          </p:cNvSpPr>
          <p:nvPr/>
        </p:nvSpPr>
        <p:spPr bwMode="auto">
          <a:xfrm>
            <a:off x="2306638" y="3624263"/>
            <a:ext cx="20637"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17" name="Oval 65"/>
          <p:cNvSpPr>
            <a:spLocks noChangeArrowheads="1"/>
          </p:cNvSpPr>
          <p:nvPr/>
        </p:nvSpPr>
        <p:spPr bwMode="auto">
          <a:xfrm>
            <a:off x="2306638" y="3552825"/>
            <a:ext cx="20637"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18" name="Oval 66"/>
          <p:cNvSpPr>
            <a:spLocks noChangeArrowheads="1"/>
          </p:cNvSpPr>
          <p:nvPr/>
        </p:nvSpPr>
        <p:spPr bwMode="auto">
          <a:xfrm>
            <a:off x="2306638" y="3479800"/>
            <a:ext cx="20637"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19" name="Oval 67"/>
          <p:cNvSpPr>
            <a:spLocks noChangeArrowheads="1"/>
          </p:cNvSpPr>
          <p:nvPr/>
        </p:nvSpPr>
        <p:spPr bwMode="auto">
          <a:xfrm>
            <a:off x="2306638" y="3413125"/>
            <a:ext cx="20637"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20" name="Oval 68"/>
          <p:cNvSpPr>
            <a:spLocks noChangeArrowheads="1"/>
          </p:cNvSpPr>
          <p:nvPr/>
        </p:nvSpPr>
        <p:spPr bwMode="auto">
          <a:xfrm>
            <a:off x="2306638" y="3341688"/>
            <a:ext cx="20637"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21" name="Oval 69"/>
          <p:cNvSpPr>
            <a:spLocks noChangeArrowheads="1"/>
          </p:cNvSpPr>
          <p:nvPr/>
        </p:nvSpPr>
        <p:spPr bwMode="auto">
          <a:xfrm>
            <a:off x="2306638" y="3275013"/>
            <a:ext cx="20637"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22" name="Oval 70"/>
          <p:cNvSpPr>
            <a:spLocks noChangeArrowheads="1"/>
          </p:cNvSpPr>
          <p:nvPr/>
        </p:nvSpPr>
        <p:spPr bwMode="auto">
          <a:xfrm>
            <a:off x="2306638" y="3135313"/>
            <a:ext cx="20637"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23" name="Oval 71"/>
          <p:cNvSpPr>
            <a:spLocks noChangeArrowheads="1"/>
          </p:cNvSpPr>
          <p:nvPr/>
        </p:nvSpPr>
        <p:spPr bwMode="auto">
          <a:xfrm>
            <a:off x="2306638" y="3065463"/>
            <a:ext cx="20637"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24" name="Oval 72"/>
          <p:cNvSpPr>
            <a:spLocks noChangeArrowheads="1"/>
          </p:cNvSpPr>
          <p:nvPr/>
        </p:nvSpPr>
        <p:spPr bwMode="auto">
          <a:xfrm>
            <a:off x="2306638" y="3201988"/>
            <a:ext cx="20637"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25" name="Oval 73"/>
          <p:cNvSpPr>
            <a:spLocks noChangeArrowheads="1"/>
          </p:cNvSpPr>
          <p:nvPr/>
        </p:nvSpPr>
        <p:spPr bwMode="auto">
          <a:xfrm>
            <a:off x="2932113" y="4686300"/>
            <a:ext cx="20637"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26" name="Oval 74"/>
          <p:cNvSpPr>
            <a:spLocks noChangeArrowheads="1"/>
          </p:cNvSpPr>
          <p:nvPr/>
        </p:nvSpPr>
        <p:spPr bwMode="auto">
          <a:xfrm>
            <a:off x="2932113" y="4613275"/>
            <a:ext cx="20637"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27" name="Oval 75"/>
          <p:cNvSpPr>
            <a:spLocks noChangeArrowheads="1"/>
          </p:cNvSpPr>
          <p:nvPr/>
        </p:nvSpPr>
        <p:spPr bwMode="auto">
          <a:xfrm>
            <a:off x="2932113" y="4546600"/>
            <a:ext cx="20637"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28" name="Oval 76"/>
          <p:cNvSpPr>
            <a:spLocks noChangeArrowheads="1"/>
          </p:cNvSpPr>
          <p:nvPr/>
        </p:nvSpPr>
        <p:spPr bwMode="auto">
          <a:xfrm>
            <a:off x="2932113" y="4476750"/>
            <a:ext cx="20637"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29" name="Oval 77"/>
          <p:cNvSpPr>
            <a:spLocks noChangeArrowheads="1"/>
          </p:cNvSpPr>
          <p:nvPr/>
        </p:nvSpPr>
        <p:spPr bwMode="auto">
          <a:xfrm>
            <a:off x="2932113" y="4403725"/>
            <a:ext cx="20637"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30" name="Oval 78"/>
          <p:cNvSpPr>
            <a:spLocks noChangeArrowheads="1"/>
          </p:cNvSpPr>
          <p:nvPr/>
        </p:nvSpPr>
        <p:spPr bwMode="auto">
          <a:xfrm>
            <a:off x="2932113" y="4265613"/>
            <a:ext cx="20637"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31" name="Oval 79"/>
          <p:cNvSpPr>
            <a:spLocks noChangeArrowheads="1"/>
          </p:cNvSpPr>
          <p:nvPr/>
        </p:nvSpPr>
        <p:spPr bwMode="auto">
          <a:xfrm>
            <a:off x="2932113" y="4337050"/>
            <a:ext cx="20637"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32" name="Oval 80"/>
          <p:cNvSpPr>
            <a:spLocks noChangeArrowheads="1"/>
          </p:cNvSpPr>
          <p:nvPr/>
        </p:nvSpPr>
        <p:spPr bwMode="auto">
          <a:xfrm>
            <a:off x="2932113" y="4198938"/>
            <a:ext cx="20637"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33" name="Oval 81"/>
          <p:cNvSpPr>
            <a:spLocks noChangeArrowheads="1"/>
          </p:cNvSpPr>
          <p:nvPr/>
        </p:nvSpPr>
        <p:spPr bwMode="auto">
          <a:xfrm>
            <a:off x="2932113" y="4125913"/>
            <a:ext cx="20637"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34" name="Oval 82"/>
          <p:cNvSpPr>
            <a:spLocks noChangeArrowheads="1"/>
          </p:cNvSpPr>
          <p:nvPr/>
        </p:nvSpPr>
        <p:spPr bwMode="auto">
          <a:xfrm>
            <a:off x="2932113" y="4059238"/>
            <a:ext cx="20637"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35" name="Oval 83"/>
          <p:cNvSpPr>
            <a:spLocks noChangeArrowheads="1"/>
          </p:cNvSpPr>
          <p:nvPr/>
        </p:nvSpPr>
        <p:spPr bwMode="auto">
          <a:xfrm>
            <a:off x="2932113" y="3987800"/>
            <a:ext cx="20637"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36" name="Oval 84"/>
          <p:cNvSpPr>
            <a:spLocks noChangeArrowheads="1"/>
          </p:cNvSpPr>
          <p:nvPr/>
        </p:nvSpPr>
        <p:spPr bwMode="auto">
          <a:xfrm>
            <a:off x="2932113" y="3900488"/>
            <a:ext cx="20637"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37" name="Oval 85"/>
          <p:cNvSpPr>
            <a:spLocks noChangeArrowheads="1"/>
          </p:cNvSpPr>
          <p:nvPr/>
        </p:nvSpPr>
        <p:spPr bwMode="auto">
          <a:xfrm>
            <a:off x="2932113" y="3830638"/>
            <a:ext cx="20637"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38" name="Oval 86"/>
          <p:cNvSpPr>
            <a:spLocks noChangeArrowheads="1"/>
          </p:cNvSpPr>
          <p:nvPr/>
        </p:nvSpPr>
        <p:spPr bwMode="auto">
          <a:xfrm>
            <a:off x="2932113" y="3763963"/>
            <a:ext cx="20637"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39" name="Oval 87"/>
          <p:cNvSpPr>
            <a:spLocks noChangeArrowheads="1"/>
          </p:cNvSpPr>
          <p:nvPr/>
        </p:nvSpPr>
        <p:spPr bwMode="auto">
          <a:xfrm>
            <a:off x="2932113" y="3690938"/>
            <a:ext cx="20637"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40" name="Oval 88"/>
          <p:cNvSpPr>
            <a:spLocks noChangeArrowheads="1"/>
          </p:cNvSpPr>
          <p:nvPr/>
        </p:nvSpPr>
        <p:spPr bwMode="auto">
          <a:xfrm>
            <a:off x="2932113" y="3624263"/>
            <a:ext cx="20637"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41" name="Oval 89"/>
          <p:cNvSpPr>
            <a:spLocks noChangeArrowheads="1"/>
          </p:cNvSpPr>
          <p:nvPr/>
        </p:nvSpPr>
        <p:spPr bwMode="auto">
          <a:xfrm>
            <a:off x="2932113" y="3552825"/>
            <a:ext cx="20637"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42" name="Oval 90"/>
          <p:cNvSpPr>
            <a:spLocks noChangeArrowheads="1"/>
          </p:cNvSpPr>
          <p:nvPr/>
        </p:nvSpPr>
        <p:spPr bwMode="auto">
          <a:xfrm>
            <a:off x="2932113" y="3479800"/>
            <a:ext cx="20637"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43" name="Oval 91"/>
          <p:cNvSpPr>
            <a:spLocks noChangeArrowheads="1"/>
          </p:cNvSpPr>
          <p:nvPr/>
        </p:nvSpPr>
        <p:spPr bwMode="auto">
          <a:xfrm>
            <a:off x="2932113" y="3413125"/>
            <a:ext cx="20637"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44" name="Oval 92"/>
          <p:cNvSpPr>
            <a:spLocks noChangeArrowheads="1"/>
          </p:cNvSpPr>
          <p:nvPr/>
        </p:nvSpPr>
        <p:spPr bwMode="auto">
          <a:xfrm>
            <a:off x="2932113" y="3341688"/>
            <a:ext cx="20637"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45" name="Oval 93"/>
          <p:cNvSpPr>
            <a:spLocks noChangeArrowheads="1"/>
          </p:cNvSpPr>
          <p:nvPr/>
        </p:nvSpPr>
        <p:spPr bwMode="auto">
          <a:xfrm>
            <a:off x="2932113" y="3275013"/>
            <a:ext cx="20637"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46" name="Oval 94"/>
          <p:cNvSpPr>
            <a:spLocks noChangeArrowheads="1"/>
          </p:cNvSpPr>
          <p:nvPr/>
        </p:nvSpPr>
        <p:spPr bwMode="auto">
          <a:xfrm>
            <a:off x="2932113" y="3135313"/>
            <a:ext cx="20637"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47" name="Oval 95"/>
          <p:cNvSpPr>
            <a:spLocks noChangeArrowheads="1"/>
          </p:cNvSpPr>
          <p:nvPr/>
        </p:nvSpPr>
        <p:spPr bwMode="auto">
          <a:xfrm>
            <a:off x="2932113" y="3065463"/>
            <a:ext cx="20637"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48" name="Oval 96"/>
          <p:cNvSpPr>
            <a:spLocks noChangeArrowheads="1"/>
          </p:cNvSpPr>
          <p:nvPr/>
        </p:nvSpPr>
        <p:spPr bwMode="auto">
          <a:xfrm>
            <a:off x="2932113" y="3201988"/>
            <a:ext cx="20637"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49" name="Oval 97"/>
          <p:cNvSpPr>
            <a:spLocks noChangeArrowheads="1"/>
          </p:cNvSpPr>
          <p:nvPr/>
        </p:nvSpPr>
        <p:spPr bwMode="auto">
          <a:xfrm>
            <a:off x="3557588" y="4686300"/>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50" name="Oval 98"/>
          <p:cNvSpPr>
            <a:spLocks noChangeArrowheads="1"/>
          </p:cNvSpPr>
          <p:nvPr/>
        </p:nvSpPr>
        <p:spPr bwMode="auto">
          <a:xfrm>
            <a:off x="3557588" y="461327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51" name="Oval 99"/>
          <p:cNvSpPr>
            <a:spLocks noChangeArrowheads="1"/>
          </p:cNvSpPr>
          <p:nvPr/>
        </p:nvSpPr>
        <p:spPr bwMode="auto">
          <a:xfrm>
            <a:off x="3557588" y="454660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52" name="Oval 100"/>
          <p:cNvSpPr>
            <a:spLocks noChangeArrowheads="1"/>
          </p:cNvSpPr>
          <p:nvPr/>
        </p:nvSpPr>
        <p:spPr bwMode="auto">
          <a:xfrm>
            <a:off x="3557588" y="4476750"/>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53" name="Oval 101"/>
          <p:cNvSpPr>
            <a:spLocks noChangeArrowheads="1"/>
          </p:cNvSpPr>
          <p:nvPr/>
        </p:nvSpPr>
        <p:spPr bwMode="auto">
          <a:xfrm>
            <a:off x="3557588" y="44037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54" name="Oval 102"/>
          <p:cNvSpPr>
            <a:spLocks noChangeArrowheads="1"/>
          </p:cNvSpPr>
          <p:nvPr/>
        </p:nvSpPr>
        <p:spPr bwMode="auto">
          <a:xfrm>
            <a:off x="3557588" y="4265613"/>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55" name="Oval 103"/>
          <p:cNvSpPr>
            <a:spLocks noChangeArrowheads="1"/>
          </p:cNvSpPr>
          <p:nvPr/>
        </p:nvSpPr>
        <p:spPr bwMode="auto">
          <a:xfrm>
            <a:off x="3557588" y="4337050"/>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56" name="Oval 104"/>
          <p:cNvSpPr>
            <a:spLocks noChangeArrowheads="1"/>
          </p:cNvSpPr>
          <p:nvPr/>
        </p:nvSpPr>
        <p:spPr bwMode="auto">
          <a:xfrm>
            <a:off x="3557588" y="4198938"/>
            <a:ext cx="19050"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57" name="Oval 105"/>
          <p:cNvSpPr>
            <a:spLocks noChangeArrowheads="1"/>
          </p:cNvSpPr>
          <p:nvPr/>
        </p:nvSpPr>
        <p:spPr bwMode="auto">
          <a:xfrm>
            <a:off x="3557588" y="4125913"/>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58" name="Oval 106"/>
          <p:cNvSpPr>
            <a:spLocks noChangeArrowheads="1"/>
          </p:cNvSpPr>
          <p:nvPr/>
        </p:nvSpPr>
        <p:spPr bwMode="auto">
          <a:xfrm>
            <a:off x="3557588" y="40592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59" name="Oval 107"/>
          <p:cNvSpPr>
            <a:spLocks noChangeArrowheads="1"/>
          </p:cNvSpPr>
          <p:nvPr/>
        </p:nvSpPr>
        <p:spPr bwMode="auto">
          <a:xfrm>
            <a:off x="3557588" y="3987800"/>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60" name="Oval 108"/>
          <p:cNvSpPr>
            <a:spLocks noChangeArrowheads="1"/>
          </p:cNvSpPr>
          <p:nvPr/>
        </p:nvSpPr>
        <p:spPr bwMode="auto">
          <a:xfrm>
            <a:off x="3557588" y="390048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61" name="Oval 109"/>
          <p:cNvSpPr>
            <a:spLocks noChangeArrowheads="1"/>
          </p:cNvSpPr>
          <p:nvPr/>
        </p:nvSpPr>
        <p:spPr bwMode="auto">
          <a:xfrm>
            <a:off x="3557588" y="3830638"/>
            <a:ext cx="19050"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62" name="Oval 110"/>
          <p:cNvSpPr>
            <a:spLocks noChangeArrowheads="1"/>
          </p:cNvSpPr>
          <p:nvPr/>
        </p:nvSpPr>
        <p:spPr bwMode="auto">
          <a:xfrm>
            <a:off x="3557588" y="3763963"/>
            <a:ext cx="19050"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63" name="Oval 111"/>
          <p:cNvSpPr>
            <a:spLocks noChangeArrowheads="1"/>
          </p:cNvSpPr>
          <p:nvPr/>
        </p:nvSpPr>
        <p:spPr bwMode="auto">
          <a:xfrm>
            <a:off x="3557588" y="36909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64" name="Oval 112"/>
          <p:cNvSpPr>
            <a:spLocks noChangeArrowheads="1"/>
          </p:cNvSpPr>
          <p:nvPr/>
        </p:nvSpPr>
        <p:spPr bwMode="auto">
          <a:xfrm>
            <a:off x="3557588" y="3624263"/>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65" name="Oval 113"/>
          <p:cNvSpPr>
            <a:spLocks noChangeArrowheads="1"/>
          </p:cNvSpPr>
          <p:nvPr/>
        </p:nvSpPr>
        <p:spPr bwMode="auto">
          <a:xfrm>
            <a:off x="3557588" y="3552825"/>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66" name="Oval 114"/>
          <p:cNvSpPr>
            <a:spLocks noChangeArrowheads="1"/>
          </p:cNvSpPr>
          <p:nvPr/>
        </p:nvSpPr>
        <p:spPr bwMode="auto">
          <a:xfrm>
            <a:off x="4183063" y="4686300"/>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67" name="Oval 115"/>
          <p:cNvSpPr>
            <a:spLocks noChangeArrowheads="1"/>
          </p:cNvSpPr>
          <p:nvPr/>
        </p:nvSpPr>
        <p:spPr bwMode="auto">
          <a:xfrm>
            <a:off x="4183063" y="461327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68" name="Oval 116"/>
          <p:cNvSpPr>
            <a:spLocks noChangeArrowheads="1"/>
          </p:cNvSpPr>
          <p:nvPr/>
        </p:nvSpPr>
        <p:spPr bwMode="auto">
          <a:xfrm>
            <a:off x="4183063" y="454660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69" name="Oval 117"/>
          <p:cNvSpPr>
            <a:spLocks noChangeArrowheads="1"/>
          </p:cNvSpPr>
          <p:nvPr/>
        </p:nvSpPr>
        <p:spPr bwMode="auto">
          <a:xfrm>
            <a:off x="4183063" y="4476750"/>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70" name="Oval 118"/>
          <p:cNvSpPr>
            <a:spLocks noChangeArrowheads="1"/>
          </p:cNvSpPr>
          <p:nvPr/>
        </p:nvSpPr>
        <p:spPr bwMode="auto">
          <a:xfrm>
            <a:off x="4183063" y="44037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71" name="Oval 119"/>
          <p:cNvSpPr>
            <a:spLocks noChangeArrowheads="1"/>
          </p:cNvSpPr>
          <p:nvPr/>
        </p:nvSpPr>
        <p:spPr bwMode="auto">
          <a:xfrm>
            <a:off x="4183063" y="4265613"/>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72" name="Oval 120"/>
          <p:cNvSpPr>
            <a:spLocks noChangeArrowheads="1"/>
          </p:cNvSpPr>
          <p:nvPr/>
        </p:nvSpPr>
        <p:spPr bwMode="auto">
          <a:xfrm>
            <a:off x="4183063" y="4337050"/>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73" name="Oval 121"/>
          <p:cNvSpPr>
            <a:spLocks noChangeArrowheads="1"/>
          </p:cNvSpPr>
          <p:nvPr/>
        </p:nvSpPr>
        <p:spPr bwMode="auto">
          <a:xfrm>
            <a:off x="4183063" y="4198938"/>
            <a:ext cx="19050"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74" name="Oval 122"/>
          <p:cNvSpPr>
            <a:spLocks noChangeArrowheads="1"/>
          </p:cNvSpPr>
          <p:nvPr/>
        </p:nvSpPr>
        <p:spPr bwMode="auto">
          <a:xfrm>
            <a:off x="4183063" y="4125913"/>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75" name="Oval 123"/>
          <p:cNvSpPr>
            <a:spLocks noChangeArrowheads="1"/>
          </p:cNvSpPr>
          <p:nvPr/>
        </p:nvSpPr>
        <p:spPr bwMode="auto">
          <a:xfrm>
            <a:off x="4183063" y="40592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76" name="Oval 124"/>
          <p:cNvSpPr>
            <a:spLocks noChangeArrowheads="1"/>
          </p:cNvSpPr>
          <p:nvPr/>
        </p:nvSpPr>
        <p:spPr bwMode="auto">
          <a:xfrm>
            <a:off x="4183063" y="3987800"/>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77" name="Oval 125"/>
          <p:cNvSpPr>
            <a:spLocks noChangeArrowheads="1"/>
          </p:cNvSpPr>
          <p:nvPr/>
        </p:nvSpPr>
        <p:spPr bwMode="auto">
          <a:xfrm>
            <a:off x="4183063" y="390048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78" name="Oval 126"/>
          <p:cNvSpPr>
            <a:spLocks noChangeArrowheads="1"/>
          </p:cNvSpPr>
          <p:nvPr/>
        </p:nvSpPr>
        <p:spPr bwMode="auto">
          <a:xfrm>
            <a:off x="4183063" y="3830638"/>
            <a:ext cx="19050"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79" name="Oval 127"/>
          <p:cNvSpPr>
            <a:spLocks noChangeArrowheads="1"/>
          </p:cNvSpPr>
          <p:nvPr/>
        </p:nvSpPr>
        <p:spPr bwMode="auto">
          <a:xfrm>
            <a:off x="4802188" y="4686300"/>
            <a:ext cx="22225"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80" name="Oval 128"/>
          <p:cNvSpPr>
            <a:spLocks noChangeArrowheads="1"/>
          </p:cNvSpPr>
          <p:nvPr/>
        </p:nvSpPr>
        <p:spPr bwMode="auto">
          <a:xfrm>
            <a:off x="4802188" y="4613275"/>
            <a:ext cx="22225"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81" name="Oval 129"/>
          <p:cNvSpPr>
            <a:spLocks noChangeArrowheads="1"/>
          </p:cNvSpPr>
          <p:nvPr/>
        </p:nvSpPr>
        <p:spPr bwMode="auto">
          <a:xfrm>
            <a:off x="4802188" y="4546600"/>
            <a:ext cx="22225"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82" name="Oval 130"/>
          <p:cNvSpPr>
            <a:spLocks noChangeArrowheads="1"/>
          </p:cNvSpPr>
          <p:nvPr/>
        </p:nvSpPr>
        <p:spPr bwMode="auto">
          <a:xfrm>
            <a:off x="4802188" y="4476750"/>
            <a:ext cx="22225"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83" name="Oval 131"/>
          <p:cNvSpPr>
            <a:spLocks noChangeArrowheads="1"/>
          </p:cNvSpPr>
          <p:nvPr/>
        </p:nvSpPr>
        <p:spPr bwMode="auto">
          <a:xfrm>
            <a:off x="4802188" y="4403725"/>
            <a:ext cx="22225"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84" name="Oval 132"/>
          <p:cNvSpPr>
            <a:spLocks noChangeArrowheads="1"/>
          </p:cNvSpPr>
          <p:nvPr/>
        </p:nvSpPr>
        <p:spPr bwMode="auto">
          <a:xfrm>
            <a:off x="4802188" y="4265613"/>
            <a:ext cx="22225"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85" name="Oval 133"/>
          <p:cNvSpPr>
            <a:spLocks noChangeArrowheads="1"/>
          </p:cNvSpPr>
          <p:nvPr/>
        </p:nvSpPr>
        <p:spPr bwMode="auto">
          <a:xfrm>
            <a:off x="4802188" y="4337050"/>
            <a:ext cx="22225"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86" name="Oval 134"/>
          <p:cNvSpPr>
            <a:spLocks noChangeArrowheads="1"/>
          </p:cNvSpPr>
          <p:nvPr/>
        </p:nvSpPr>
        <p:spPr bwMode="auto">
          <a:xfrm>
            <a:off x="4802188" y="4198938"/>
            <a:ext cx="22225"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87" name="Oval 135"/>
          <p:cNvSpPr>
            <a:spLocks noChangeArrowheads="1"/>
          </p:cNvSpPr>
          <p:nvPr/>
        </p:nvSpPr>
        <p:spPr bwMode="auto">
          <a:xfrm>
            <a:off x="4802188" y="4125913"/>
            <a:ext cx="22225"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88" name="Oval 136"/>
          <p:cNvSpPr>
            <a:spLocks noChangeArrowheads="1"/>
          </p:cNvSpPr>
          <p:nvPr/>
        </p:nvSpPr>
        <p:spPr bwMode="auto">
          <a:xfrm>
            <a:off x="4802188" y="4059238"/>
            <a:ext cx="22225"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89" name="Oval 137"/>
          <p:cNvSpPr>
            <a:spLocks noChangeArrowheads="1"/>
          </p:cNvSpPr>
          <p:nvPr/>
        </p:nvSpPr>
        <p:spPr bwMode="auto">
          <a:xfrm>
            <a:off x="1236663" y="3946525"/>
            <a:ext cx="20637"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90" name="Oval 138"/>
          <p:cNvSpPr>
            <a:spLocks noChangeArrowheads="1"/>
          </p:cNvSpPr>
          <p:nvPr/>
        </p:nvSpPr>
        <p:spPr bwMode="auto">
          <a:xfrm>
            <a:off x="1328738" y="3946525"/>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91" name="Oval 139"/>
          <p:cNvSpPr>
            <a:spLocks noChangeArrowheads="1"/>
          </p:cNvSpPr>
          <p:nvPr/>
        </p:nvSpPr>
        <p:spPr bwMode="auto">
          <a:xfrm>
            <a:off x="1417638" y="3946525"/>
            <a:ext cx="22225"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92" name="Oval 140"/>
          <p:cNvSpPr>
            <a:spLocks noChangeArrowheads="1"/>
          </p:cNvSpPr>
          <p:nvPr/>
        </p:nvSpPr>
        <p:spPr bwMode="auto">
          <a:xfrm>
            <a:off x="1504950" y="3946525"/>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93" name="Oval 141"/>
          <p:cNvSpPr>
            <a:spLocks noChangeArrowheads="1"/>
          </p:cNvSpPr>
          <p:nvPr/>
        </p:nvSpPr>
        <p:spPr bwMode="auto">
          <a:xfrm>
            <a:off x="1595438" y="3946525"/>
            <a:ext cx="20637"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94" name="Oval 142"/>
          <p:cNvSpPr>
            <a:spLocks noChangeArrowheads="1"/>
          </p:cNvSpPr>
          <p:nvPr/>
        </p:nvSpPr>
        <p:spPr bwMode="auto">
          <a:xfrm>
            <a:off x="1687513" y="3946525"/>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95" name="Oval 143"/>
          <p:cNvSpPr>
            <a:spLocks noChangeArrowheads="1"/>
          </p:cNvSpPr>
          <p:nvPr/>
        </p:nvSpPr>
        <p:spPr bwMode="auto">
          <a:xfrm>
            <a:off x="1771650" y="3946525"/>
            <a:ext cx="20638"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96" name="Oval 144"/>
          <p:cNvSpPr>
            <a:spLocks noChangeArrowheads="1"/>
          </p:cNvSpPr>
          <p:nvPr/>
        </p:nvSpPr>
        <p:spPr bwMode="auto">
          <a:xfrm>
            <a:off x="1862138" y="3946525"/>
            <a:ext cx="20637"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97" name="Oval 145"/>
          <p:cNvSpPr>
            <a:spLocks noChangeArrowheads="1"/>
          </p:cNvSpPr>
          <p:nvPr/>
        </p:nvSpPr>
        <p:spPr bwMode="auto">
          <a:xfrm>
            <a:off x="1954213" y="3946525"/>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98" name="Oval 146"/>
          <p:cNvSpPr>
            <a:spLocks noChangeArrowheads="1"/>
          </p:cNvSpPr>
          <p:nvPr/>
        </p:nvSpPr>
        <p:spPr bwMode="auto">
          <a:xfrm>
            <a:off x="2039938" y="3946525"/>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99" name="Oval 147"/>
          <p:cNvSpPr>
            <a:spLocks noChangeArrowheads="1"/>
          </p:cNvSpPr>
          <p:nvPr/>
        </p:nvSpPr>
        <p:spPr bwMode="auto">
          <a:xfrm>
            <a:off x="2130425" y="3946525"/>
            <a:ext cx="20638"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00" name="Oval 148"/>
          <p:cNvSpPr>
            <a:spLocks noChangeArrowheads="1"/>
          </p:cNvSpPr>
          <p:nvPr/>
        </p:nvSpPr>
        <p:spPr bwMode="auto">
          <a:xfrm>
            <a:off x="2220913" y="3946525"/>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01" name="Oval 149"/>
          <p:cNvSpPr>
            <a:spLocks noChangeArrowheads="1"/>
          </p:cNvSpPr>
          <p:nvPr/>
        </p:nvSpPr>
        <p:spPr bwMode="auto">
          <a:xfrm>
            <a:off x="2306638" y="3946525"/>
            <a:ext cx="20637"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02" name="Oval 150"/>
          <p:cNvSpPr>
            <a:spLocks noChangeArrowheads="1"/>
          </p:cNvSpPr>
          <p:nvPr/>
        </p:nvSpPr>
        <p:spPr bwMode="auto">
          <a:xfrm>
            <a:off x="2398713" y="3946525"/>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03" name="Oval 151"/>
          <p:cNvSpPr>
            <a:spLocks noChangeArrowheads="1"/>
          </p:cNvSpPr>
          <p:nvPr/>
        </p:nvSpPr>
        <p:spPr bwMode="auto">
          <a:xfrm>
            <a:off x="2487613" y="3946525"/>
            <a:ext cx="22225"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04" name="Oval 152"/>
          <p:cNvSpPr>
            <a:spLocks noChangeArrowheads="1"/>
          </p:cNvSpPr>
          <p:nvPr/>
        </p:nvSpPr>
        <p:spPr bwMode="auto">
          <a:xfrm>
            <a:off x="2579688" y="3946525"/>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05" name="Oval 153"/>
          <p:cNvSpPr>
            <a:spLocks noChangeArrowheads="1"/>
          </p:cNvSpPr>
          <p:nvPr/>
        </p:nvSpPr>
        <p:spPr bwMode="auto">
          <a:xfrm>
            <a:off x="2665413" y="3946525"/>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06" name="Oval 154"/>
          <p:cNvSpPr>
            <a:spLocks noChangeArrowheads="1"/>
          </p:cNvSpPr>
          <p:nvPr/>
        </p:nvSpPr>
        <p:spPr bwMode="auto">
          <a:xfrm>
            <a:off x="2754313" y="3946525"/>
            <a:ext cx="22225"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07" name="Oval 155"/>
          <p:cNvSpPr>
            <a:spLocks noChangeArrowheads="1"/>
          </p:cNvSpPr>
          <p:nvPr/>
        </p:nvSpPr>
        <p:spPr bwMode="auto">
          <a:xfrm>
            <a:off x="2932113" y="3946525"/>
            <a:ext cx="20637"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08" name="Oval 156"/>
          <p:cNvSpPr>
            <a:spLocks noChangeArrowheads="1"/>
          </p:cNvSpPr>
          <p:nvPr/>
        </p:nvSpPr>
        <p:spPr bwMode="auto">
          <a:xfrm>
            <a:off x="3024188" y="3946525"/>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09" name="Oval 157"/>
          <p:cNvSpPr>
            <a:spLocks noChangeArrowheads="1"/>
          </p:cNvSpPr>
          <p:nvPr/>
        </p:nvSpPr>
        <p:spPr bwMode="auto">
          <a:xfrm>
            <a:off x="3113088" y="3946525"/>
            <a:ext cx="22225"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10" name="Oval 158"/>
          <p:cNvSpPr>
            <a:spLocks noChangeArrowheads="1"/>
          </p:cNvSpPr>
          <p:nvPr/>
        </p:nvSpPr>
        <p:spPr bwMode="auto">
          <a:xfrm>
            <a:off x="3198813" y="3946525"/>
            <a:ext cx="20637"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11" name="Oval 159"/>
          <p:cNvSpPr>
            <a:spLocks noChangeArrowheads="1"/>
          </p:cNvSpPr>
          <p:nvPr/>
        </p:nvSpPr>
        <p:spPr bwMode="auto">
          <a:xfrm>
            <a:off x="3290888" y="3946525"/>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12" name="Oval 160"/>
          <p:cNvSpPr>
            <a:spLocks noChangeArrowheads="1"/>
          </p:cNvSpPr>
          <p:nvPr/>
        </p:nvSpPr>
        <p:spPr bwMode="auto">
          <a:xfrm>
            <a:off x="3379788" y="3946525"/>
            <a:ext cx="22225"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13" name="Oval 161"/>
          <p:cNvSpPr>
            <a:spLocks noChangeArrowheads="1"/>
          </p:cNvSpPr>
          <p:nvPr/>
        </p:nvSpPr>
        <p:spPr bwMode="auto">
          <a:xfrm>
            <a:off x="3465513" y="3946525"/>
            <a:ext cx="22225"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14" name="Oval 162"/>
          <p:cNvSpPr>
            <a:spLocks noChangeArrowheads="1"/>
          </p:cNvSpPr>
          <p:nvPr/>
        </p:nvSpPr>
        <p:spPr bwMode="auto">
          <a:xfrm>
            <a:off x="3557588" y="3946525"/>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15" name="Oval 163"/>
          <p:cNvSpPr>
            <a:spLocks noChangeArrowheads="1"/>
          </p:cNvSpPr>
          <p:nvPr/>
        </p:nvSpPr>
        <p:spPr bwMode="auto">
          <a:xfrm>
            <a:off x="3649663" y="3946525"/>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16" name="Oval 164"/>
          <p:cNvSpPr>
            <a:spLocks noChangeArrowheads="1"/>
          </p:cNvSpPr>
          <p:nvPr/>
        </p:nvSpPr>
        <p:spPr bwMode="auto">
          <a:xfrm>
            <a:off x="3735388" y="3946525"/>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17" name="Oval 165"/>
          <p:cNvSpPr>
            <a:spLocks noChangeArrowheads="1"/>
          </p:cNvSpPr>
          <p:nvPr/>
        </p:nvSpPr>
        <p:spPr bwMode="auto">
          <a:xfrm>
            <a:off x="3824288" y="3946525"/>
            <a:ext cx="22225"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18" name="Oval 166"/>
          <p:cNvSpPr>
            <a:spLocks noChangeArrowheads="1"/>
          </p:cNvSpPr>
          <p:nvPr/>
        </p:nvSpPr>
        <p:spPr bwMode="auto">
          <a:xfrm>
            <a:off x="3916363" y="3946525"/>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19" name="Oval 167"/>
          <p:cNvSpPr>
            <a:spLocks noChangeArrowheads="1"/>
          </p:cNvSpPr>
          <p:nvPr/>
        </p:nvSpPr>
        <p:spPr bwMode="auto">
          <a:xfrm>
            <a:off x="4002088" y="3946525"/>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20" name="Oval 168"/>
          <p:cNvSpPr>
            <a:spLocks noChangeArrowheads="1"/>
          </p:cNvSpPr>
          <p:nvPr/>
        </p:nvSpPr>
        <p:spPr bwMode="auto">
          <a:xfrm>
            <a:off x="4090988" y="3946525"/>
            <a:ext cx="22225"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21" name="Oval 169"/>
          <p:cNvSpPr>
            <a:spLocks noChangeArrowheads="1"/>
          </p:cNvSpPr>
          <p:nvPr/>
        </p:nvSpPr>
        <p:spPr bwMode="auto">
          <a:xfrm>
            <a:off x="2846388" y="3946525"/>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22" name="Oval 170"/>
          <p:cNvSpPr>
            <a:spLocks noChangeArrowheads="1"/>
          </p:cNvSpPr>
          <p:nvPr/>
        </p:nvSpPr>
        <p:spPr bwMode="auto">
          <a:xfrm>
            <a:off x="1236663" y="3763963"/>
            <a:ext cx="20637"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23" name="Oval 171"/>
          <p:cNvSpPr>
            <a:spLocks noChangeArrowheads="1"/>
          </p:cNvSpPr>
          <p:nvPr/>
        </p:nvSpPr>
        <p:spPr bwMode="auto">
          <a:xfrm>
            <a:off x="1328738" y="3763963"/>
            <a:ext cx="19050"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24" name="Oval 172"/>
          <p:cNvSpPr>
            <a:spLocks noChangeArrowheads="1"/>
          </p:cNvSpPr>
          <p:nvPr/>
        </p:nvSpPr>
        <p:spPr bwMode="auto">
          <a:xfrm>
            <a:off x="1417638" y="3763963"/>
            <a:ext cx="22225"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25" name="Oval 173"/>
          <p:cNvSpPr>
            <a:spLocks noChangeArrowheads="1"/>
          </p:cNvSpPr>
          <p:nvPr/>
        </p:nvSpPr>
        <p:spPr bwMode="auto">
          <a:xfrm>
            <a:off x="1504950" y="3763963"/>
            <a:ext cx="19050"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26" name="Oval 174"/>
          <p:cNvSpPr>
            <a:spLocks noChangeArrowheads="1"/>
          </p:cNvSpPr>
          <p:nvPr/>
        </p:nvSpPr>
        <p:spPr bwMode="auto">
          <a:xfrm>
            <a:off x="1595438" y="3763963"/>
            <a:ext cx="20637"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27" name="Oval 175"/>
          <p:cNvSpPr>
            <a:spLocks noChangeArrowheads="1"/>
          </p:cNvSpPr>
          <p:nvPr/>
        </p:nvSpPr>
        <p:spPr bwMode="auto">
          <a:xfrm>
            <a:off x="1687513" y="3763963"/>
            <a:ext cx="19050"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28" name="Oval 176"/>
          <p:cNvSpPr>
            <a:spLocks noChangeArrowheads="1"/>
          </p:cNvSpPr>
          <p:nvPr/>
        </p:nvSpPr>
        <p:spPr bwMode="auto">
          <a:xfrm>
            <a:off x="1771650" y="3763963"/>
            <a:ext cx="20638"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29" name="Oval 177"/>
          <p:cNvSpPr>
            <a:spLocks noChangeArrowheads="1"/>
          </p:cNvSpPr>
          <p:nvPr/>
        </p:nvSpPr>
        <p:spPr bwMode="auto">
          <a:xfrm>
            <a:off x="1862138" y="3763963"/>
            <a:ext cx="20637"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30" name="Oval 178"/>
          <p:cNvSpPr>
            <a:spLocks noChangeArrowheads="1"/>
          </p:cNvSpPr>
          <p:nvPr/>
        </p:nvSpPr>
        <p:spPr bwMode="auto">
          <a:xfrm>
            <a:off x="1954213" y="3763963"/>
            <a:ext cx="19050"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31" name="Oval 179"/>
          <p:cNvSpPr>
            <a:spLocks noChangeArrowheads="1"/>
          </p:cNvSpPr>
          <p:nvPr/>
        </p:nvSpPr>
        <p:spPr bwMode="auto">
          <a:xfrm>
            <a:off x="2039938" y="3763963"/>
            <a:ext cx="19050"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32" name="Oval 180"/>
          <p:cNvSpPr>
            <a:spLocks noChangeArrowheads="1"/>
          </p:cNvSpPr>
          <p:nvPr/>
        </p:nvSpPr>
        <p:spPr bwMode="auto">
          <a:xfrm>
            <a:off x="2130425" y="3763963"/>
            <a:ext cx="20638"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33" name="Oval 181"/>
          <p:cNvSpPr>
            <a:spLocks noChangeArrowheads="1"/>
          </p:cNvSpPr>
          <p:nvPr/>
        </p:nvSpPr>
        <p:spPr bwMode="auto">
          <a:xfrm>
            <a:off x="2220913" y="3763963"/>
            <a:ext cx="19050"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34" name="Oval 182"/>
          <p:cNvSpPr>
            <a:spLocks noChangeArrowheads="1"/>
          </p:cNvSpPr>
          <p:nvPr/>
        </p:nvSpPr>
        <p:spPr bwMode="auto">
          <a:xfrm>
            <a:off x="2398713" y="3763963"/>
            <a:ext cx="19050"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35" name="Oval 183"/>
          <p:cNvSpPr>
            <a:spLocks noChangeArrowheads="1"/>
          </p:cNvSpPr>
          <p:nvPr/>
        </p:nvSpPr>
        <p:spPr bwMode="auto">
          <a:xfrm>
            <a:off x="2487613" y="3763963"/>
            <a:ext cx="22225"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36" name="Oval 184"/>
          <p:cNvSpPr>
            <a:spLocks noChangeArrowheads="1"/>
          </p:cNvSpPr>
          <p:nvPr/>
        </p:nvSpPr>
        <p:spPr bwMode="auto">
          <a:xfrm>
            <a:off x="2579688" y="3763963"/>
            <a:ext cx="19050"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37" name="Oval 185"/>
          <p:cNvSpPr>
            <a:spLocks noChangeArrowheads="1"/>
          </p:cNvSpPr>
          <p:nvPr/>
        </p:nvSpPr>
        <p:spPr bwMode="auto">
          <a:xfrm>
            <a:off x="2665413" y="3763963"/>
            <a:ext cx="19050"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38" name="Oval 186"/>
          <p:cNvSpPr>
            <a:spLocks noChangeArrowheads="1"/>
          </p:cNvSpPr>
          <p:nvPr/>
        </p:nvSpPr>
        <p:spPr bwMode="auto">
          <a:xfrm>
            <a:off x="2754313" y="3763963"/>
            <a:ext cx="22225"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39" name="Oval 187"/>
          <p:cNvSpPr>
            <a:spLocks noChangeArrowheads="1"/>
          </p:cNvSpPr>
          <p:nvPr/>
        </p:nvSpPr>
        <p:spPr bwMode="auto">
          <a:xfrm>
            <a:off x="3024188" y="3763963"/>
            <a:ext cx="19050"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40" name="Oval 188"/>
          <p:cNvSpPr>
            <a:spLocks noChangeArrowheads="1"/>
          </p:cNvSpPr>
          <p:nvPr/>
        </p:nvSpPr>
        <p:spPr bwMode="auto">
          <a:xfrm>
            <a:off x="3113088" y="3763963"/>
            <a:ext cx="22225"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41" name="Oval 189"/>
          <p:cNvSpPr>
            <a:spLocks noChangeArrowheads="1"/>
          </p:cNvSpPr>
          <p:nvPr/>
        </p:nvSpPr>
        <p:spPr bwMode="auto">
          <a:xfrm>
            <a:off x="3198813" y="3763963"/>
            <a:ext cx="20637"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42" name="Oval 190"/>
          <p:cNvSpPr>
            <a:spLocks noChangeArrowheads="1"/>
          </p:cNvSpPr>
          <p:nvPr/>
        </p:nvSpPr>
        <p:spPr bwMode="auto">
          <a:xfrm>
            <a:off x="3290888" y="3763963"/>
            <a:ext cx="19050"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43" name="Oval 191"/>
          <p:cNvSpPr>
            <a:spLocks noChangeArrowheads="1"/>
          </p:cNvSpPr>
          <p:nvPr/>
        </p:nvSpPr>
        <p:spPr bwMode="auto">
          <a:xfrm>
            <a:off x="3379788" y="3763963"/>
            <a:ext cx="22225"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44" name="Oval 192"/>
          <p:cNvSpPr>
            <a:spLocks noChangeArrowheads="1"/>
          </p:cNvSpPr>
          <p:nvPr/>
        </p:nvSpPr>
        <p:spPr bwMode="auto">
          <a:xfrm>
            <a:off x="3465513" y="3763963"/>
            <a:ext cx="22225"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45" name="Oval 193"/>
          <p:cNvSpPr>
            <a:spLocks noChangeArrowheads="1"/>
          </p:cNvSpPr>
          <p:nvPr/>
        </p:nvSpPr>
        <p:spPr bwMode="auto">
          <a:xfrm>
            <a:off x="3649663" y="3763963"/>
            <a:ext cx="19050"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46" name="Oval 194"/>
          <p:cNvSpPr>
            <a:spLocks noChangeArrowheads="1"/>
          </p:cNvSpPr>
          <p:nvPr/>
        </p:nvSpPr>
        <p:spPr bwMode="auto">
          <a:xfrm>
            <a:off x="3735388" y="3763963"/>
            <a:ext cx="19050"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47" name="Oval 195"/>
          <p:cNvSpPr>
            <a:spLocks noChangeArrowheads="1"/>
          </p:cNvSpPr>
          <p:nvPr/>
        </p:nvSpPr>
        <p:spPr bwMode="auto">
          <a:xfrm>
            <a:off x="3824288" y="3763963"/>
            <a:ext cx="22225"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48" name="Oval 196"/>
          <p:cNvSpPr>
            <a:spLocks noChangeArrowheads="1"/>
          </p:cNvSpPr>
          <p:nvPr/>
        </p:nvSpPr>
        <p:spPr bwMode="auto">
          <a:xfrm>
            <a:off x="3916363" y="3763963"/>
            <a:ext cx="19050"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49" name="Oval 197"/>
          <p:cNvSpPr>
            <a:spLocks noChangeArrowheads="1"/>
          </p:cNvSpPr>
          <p:nvPr/>
        </p:nvSpPr>
        <p:spPr bwMode="auto">
          <a:xfrm>
            <a:off x="4002088" y="3763963"/>
            <a:ext cx="19050"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50" name="Oval 198"/>
          <p:cNvSpPr>
            <a:spLocks noChangeArrowheads="1"/>
          </p:cNvSpPr>
          <p:nvPr/>
        </p:nvSpPr>
        <p:spPr bwMode="auto">
          <a:xfrm>
            <a:off x="4090988" y="3763963"/>
            <a:ext cx="22225"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51" name="Oval 199"/>
          <p:cNvSpPr>
            <a:spLocks noChangeArrowheads="1"/>
          </p:cNvSpPr>
          <p:nvPr/>
        </p:nvSpPr>
        <p:spPr bwMode="auto">
          <a:xfrm>
            <a:off x="2846388" y="3763963"/>
            <a:ext cx="19050"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52" name="Oval 200"/>
          <p:cNvSpPr>
            <a:spLocks noChangeArrowheads="1"/>
          </p:cNvSpPr>
          <p:nvPr/>
        </p:nvSpPr>
        <p:spPr bwMode="auto">
          <a:xfrm>
            <a:off x="1236663" y="3486150"/>
            <a:ext cx="20637"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53" name="Oval 201"/>
          <p:cNvSpPr>
            <a:spLocks noChangeArrowheads="1"/>
          </p:cNvSpPr>
          <p:nvPr/>
        </p:nvSpPr>
        <p:spPr bwMode="auto">
          <a:xfrm>
            <a:off x="1328738" y="3486150"/>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54" name="Oval 202"/>
          <p:cNvSpPr>
            <a:spLocks noChangeArrowheads="1"/>
          </p:cNvSpPr>
          <p:nvPr/>
        </p:nvSpPr>
        <p:spPr bwMode="auto">
          <a:xfrm>
            <a:off x="1417638" y="3486150"/>
            <a:ext cx="22225"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55" name="Oval 203"/>
          <p:cNvSpPr>
            <a:spLocks noChangeArrowheads="1"/>
          </p:cNvSpPr>
          <p:nvPr/>
        </p:nvSpPr>
        <p:spPr bwMode="auto">
          <a:xfrm>
            <a:off x="1504950" y="3486150"/>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56" name="Oval 204"/>
          <p:cNvSpPr>
            <a:spLocks noChangeArrowheads="1"/>
          </p:cNvSpPr>
          <p:nvPr/>
        </p:nvSpPr>
        <p:spPr bwMode="auto">
          <a:xfrm>
            <a:off x="1595438" y="3486150"/>
            <a:ext cx="20637"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57" name="Oval 205"/>
          <p:cNvSpPr>
            <a:spLocks noChangeArrowheads="1"/>
          </p:cNvSpPr>
          <p:nvPr/>
        </p:nvSpPr>
        <p:spPr bwMode="auto">
          <a:xfrm>
            <a:off x="1687513" y="3486150"/>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58" name="Oval 206"/>
          <p:cNvSpPr>
            <a:spLocks noChangeArrowheads="1"/>
          </p:cNvSpPr>
          <p:nvPr/>
        </p:nvSpPr>
        <p:spPr bwMode="auto">
          <a:xfrm>
            <a:off x="1771650" y="3486150"/>
            <a:ext cx="20638"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59" name="Oval 207"/>
          <p:cNvSpPr>
            <a:spLocks noChangeArrowheads="1"/>
          </p:cNvSpPr>
          <p:nvPr/>
        </p:nvSpPr>
        <p:spPr bwMode="auto">
          <a:xfrm>
            <a:off x="1862138" y="3486150"/>
            <a:ext cx="20637"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60" name="Oval 208"/>
          <p:cNvSpPr>
            <a:spLocks noChangeArrowheads="1"/>
          </p:cNvSpPr>
          <p:nvPr/>
        </p:nvSpPr>
        <p:spPr bwMode="auto">
          <a:xfrm>
            <a:off x="1954213" y="3486150"/>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61" name="Oval 209"/>
          <p:cNvSpPr>
            <a:spLocks noChangeArrowheads="1"/>
          </p:cNvSpPr>
          <p:nvPr/>
        </p:nvSpPr>
        <p:spPr bwMode="auto">
          <a:xfrm>
            <a:off x="2039938" y="3486150"/>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62" name="Oval 210"/>
          <p:cNvSpPr>
            <a:spLocks noChangeArrowheads="1"/>
          </p:cNvSpPr>
          <p:nvPr/>
        </p:nvSpPr>
        <p:spPr bwMode="auto">
          <a:xfrm>
            <a:off x="2130425" y="3486150"/>
            <a:ext cx="20638"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63" name="Oval 211"/>
          <p:cNvSpPr>
            <a:spLocks noChangeArrowheads="1"/>
          </p:cNvSpPr>
          <p:nvPr/>
        </p:nvSpPr>
        <p:spPr bwMode="auto">
          <a:xfrm>
            <a:off x="2220913" y="3486150"/>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64" name="Oval 212"/>
          <p:cNvSpPr>
            <a:spLocks noChangeArrowheads="1"/>
          </p:cNvSpPr>
          <p:nvPr/>
        </p:nvSpPr>
        <p:spPr bwMode="auto">
          <a:xfrm>
            <a:off x="1236663" y="3022600"/>
            <a:ext cx="20637"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65" name="Oval 213"/>
          <p:cNvSpPr>
            <a:spLocks noChangeArrowheads="1"/>
          </p:cNvSpPr>
          <p:nvPr/>
        </p:nvSpPr>
        <p:spPr bwMode="auto">
          <a:xfrm>
            <a:off x="1328738" y="3022600"/>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66" name="Oval 214"/>
          <p:cNvSpPr>
            <a:spLocks noChangeArrowheads="1"/>
          </p:cNvSpPr>
          <p:nvPr/>
        </p:nvSpPr>
        <p:spPr bwMode="auto">
          <a:xfrm>
            <a:off x="1417638" y="3022600"/>
            <a:ext cx="22225"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67" name="Oval 215"/>
          <p:cNvSpPr>
            <a:spLocks noChangeArrowheads="1"/>
          </p:cNvSpPr>
          <p:nvPr/>
        </p:nvSpPr>
        <p:spPr bwMode="auto">
          <a:xfrm>
            <a:off x="1504950" y="3022600"/>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68" name="Oval 216"/>
          <p:cNvSpPr>
            <a:spLocks noChangeArrowheads="1"/>
          </p:cNvSpPr>
          <p:nvPr/>
        </p:nvSpPr>
        <p:spPr bwMode="auto">
          <a:xfrm>
            <a:off x="1595438" y="3022600"/>
            <a:ext cx="20637"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69" name="Oval 217"/>
          <p:cNvSpPr>
            <a:spLocks noChangeArrowheads="1"/>
          </p:cNvSpPr>
          <p:nvPr/>
        </p:nvSpPr>
        <p:spPr bwMode="auto">
          <a:xfrm>
            <a:off x="1687513" y="3022600"/>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70" name="Oval 218"/>
          <p:cNvSpPr>
            <a:spLocks noChangeArrowheads="1"/>
          </p:cNvSpPr>
          <p:nvPr/>
        </p:nvSpPr>
        <p:spPr bwMode="auto">
          <a:xfrm>
            <a:off x="1771650" y="3022600"/>
            <a:ext cx="20638"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71" name="Oval 219"/>
          <p:cNvSpPr>
            <a:spLocks noChangeArrowheads="1"/>
          </p:cNvSpPr>
          <p:nvPr/>
        </p:nvSpPr>
        <p:spPr bwMode="auto">
          <a:xfrm>
            <a:off x="1862138" y="3022600"/>
            <a:ext cx="20637"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72" name="Oval 220"/>
          <p:cNvSpPr>
            <a:spLocks noChangeArrowheads="1"/>
          </p:cNvSpPr>
          <p:nvPr/>
        </p:nvSpPr>
        <p:spPr bwMode="auto">
          <a:xfrm>
            <a:off x="1954213" y="3022600"/>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73" name="Oval 221"/>
          <p:cNvSpPr>
            <a:spLocks noChangeArrowheads="1"/>
          </p:cNvSpPr>
          <p:nvPr/>
        </p:nvSpPr>
        <p:spPr bwMode="auto">
          <a:xfrm>
            <a:off x="2039938" y="3022600"/>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74" name="Oval 222"/>
          <p:cNvSpPr>
            <a:spLocks noChangeArrowheads="1"/>
          </p:cNvSpPr>
          <p:nvPr/>
        </p:nvSpPr>
        <p:spPr bwMode="auto">
          <a:xfrm>
            <a:off x="2130425" y="3022600"/>
            <a:ext cx="20638"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75" name="Oval 223"/>
          <p:cNvSpPr>
            <a:spLocks noChangeArrowheads="1"/>
          </p:cNvSpPr>
          <p:nvPr/>
        </p:nvSpPr>
        <p:spPr bwMode="auto">
          <a:xfrm>
            <a:off x="2220913" y="3022600"/>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76" name="Oval 224"/>
          <p:cNvSpPr>
            <a:spLocks noChangeArrowheads="1"/>
          </p:cNvSpPr>
          <p:nvPr/>
        </p:nvSpPr>
        <p:spPr bwMode="auto">
          <a:xfrm>
            <a:off x="1236663" y="2098675"/>
            <a:ext cx="20637"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77" name="Oval 225"/>
          <p:cNvSpPr>
            <a:spLocks noChangeArrowheads="1"/>
          </p:cNvSpPr>
          <p:nvPr/>
        </p:nvSpPr>
        <p:spPr bwMode="auto">
          <a:xfrm>
            <a:off x="1328738" y="2098675"/>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78" name="Oval 226"/>
          <p:cNvSpPr>
            <a:spLocks noChangeArrowheads="1"/>
          </p:cNvSpPr>
          <p:nvPr/>
        </p:nvSpPr>
        <p:spPr bwMode="auto">
          <a:xfrm>
            <a:off x="1417638" y="2098675"/>
            <a:ext cx="22225"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79" name="Oval 227"/>
          <p:cNvSpPr>
            <a:spLocks noChangeArrowheads="1"/>
          </p:cNvSpPr>
          <p:nvPr/>
        </p:nvSpPr>
        <p:spPr bwMode="auto">
          <a:xfrm>
            <a:off x="1504950" y="2098675"/>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80" name="Oval 228"/>
          <p:cNvSpPr>
            <a:spLocks noChangeArrowheads="1"/>
          </p:cNvSpPr>
          <p:nvPr/>
        </p:nvSpPr>
        <p:spPr bwMode="auto">
          <a:xfrm>
            <a:off x="1595438" y="2098675"/>
            <a:ext cx="20637"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81" name="Oval 229"/>
          <p:cNvSpPr>
            <a:spLocks noChangeArrowheads="1"/>
          </p:cNvSpPr>
          <p:nvPr/>
        </p:nvSpPr>
        <p:spPr bwMode="auto">
          <a:xfrm>
            <a:off x="1687513" y="2098675"/>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82" name="Oval 230"/>
          <p:cNvSpPr>
            <a:spLocks noChangeArrowheads="1"/>
          </p:cNvSpPr>
          <p:nvPr/>
        </p:nvSpPr>
        <p:spPr bwMode="auto">
          <a:xfrm>
            <a:off x="1771650" y="2098675"/>
            <a:ext cx="20638"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83" name="Oval 231"/>
          <p:cNvSpPr>
            <a:spLocks noChangeArrowheads="1"/>
          </p:cNvSpPr>
          <p:nvPr/>
        </p:nvSpPr>
        <p:spPr bwMode="auto">
          <a:xfrm>
            <a:off x="1862138" y="2098675"/>
            <a:ext cx="20637"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84" name="Oval 232"/>
          <p:cNvSpPr>
            <a:spLocks noChangeArrowheads="1"/>
          </p:cNvSpPr>
          <p:nvPr/>
        </p:nvSpPr>
        <p:spPr bwMode="auto">
          <a:xfrm>
            <a:off x="1954213" y="2098675"/>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85" name="Oval 233"/>
          <p:cNvSpPr>
            <a:spLocks noChangeArrowheads="1"/>
          </p:cNvSpPr>
          <p:nvPr/>
        </p:nvSpPr>
        <p:spPr bwMode="auto">
          <a:xfrm>
            <a:off x="2039938" y="2098675"/>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86" name="Oval 234"/>
          <p:cNvSpPr>
            <a:spLocks noChangeArrowheads="1"/>
          </p:cNvSpPr>
          <p:nvPr/>
        </p:nvSpPr>
        <p:spPr bwMode="auto">
          <a:xfrm>
            <a:off x="2130425" y="2098675"/>
            <a:ext cx="20638"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87" name="Oval 235"/>
          <p:cNvSpPr>
            <a:spLocks noChangeArrowheads="1"/>
          </p:cNvSpPr>
          <p:nvPr/>
        </p:nvSpPr>
        <p:spPr bwMode="auto">
          <a:xfrm>
            <a:off x="2220913" y="2098675"/>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88" name="Oval 236"/>
          <p:cNvSpPr>
            <a:spLocks noChangeArrowheads="1"/>
          </p:cNvSpPr>
          <p:nvPr/>
        </p:nvSpPr>
        <p:spPr bwMode="auto">
          <a:xfrm>
            <a:off x="2398713" y="3486150"/>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89" name="Oval 237"/>
          <p:cNvSpPr>
            <a:spLocks noChangeArrowheads="1"/>
          </p:cNvSpPr>
          <p:nvPr/>
        </p:nvSpPr>
        <p:spPr bwMode="auto">
          <a:xfrm>
            <a:off x="2487613" y="3486150"/>
            <a:ext cx="22225"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90" name="Oval 238"/>
          <p:cNvSpPr>
            <a:spLocks noChangeArrowheads="1"/>
          </p:cNvSpPr>
          <p:nvPr/>
        </p:nvSpPr>
        <p:spPr bwMode="auto">
          <a:xfrm>
            <a:off x="2579688" y="3486150"/>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91" name="Oval 239"/>
          <p:cNvSpPr>
            <a:spLocks noChangeArrowheads="1"/>
          </p:cNvSpPr>
          <p:nvPr/>
        </p:nvSpPr>
        <p:spPr bwMode="auto">
          <a:xfrm>
            <a:off x="2665413" y="3486150"/>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92" name="Oval 240"/>
          <p:cNvSpPr>
            <a:spLocks noChangeArrowheads="1"/>
          </p:cNvSpPr>
          <p:nvPr/>
        </p:nvSpPr>
        <p:spPr bwMode="auto">
          <a:xfrm>
            <a:off x="2754313" y="3486150"/>
            <a:ext cx="22225"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93" name="Oval 241"/>
          <p:cNvSpPr>
            <a:spLocks noChangeArrowheads="1"/>
          </p:cNvSpPr>
          <p:nvPr/>
        </p:nvSpPr>
        <p:spPr bwMode="auto">
          <a:xfrm>
            <a:off x="3024188" y="3486150"/>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94" name="Oval 242"/>
          <p:cNvSpPr>
            <a:spLocks noChangeArrowheads="1"/>
          </p:cNvSpPr>
          <p:nvPr/>
        </p:nvSpPr>
        <p:spPr bwMode="auto">
          <a:xfrm>
            <a:off x="3113088" y="3486150"/>
            <a:ext cx="22225"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95" name="Oval 243"/>
          <p:cNvSpPr>
            <a:spLocks noChangeArrowheads="1"/>
          </p:cNvSpPr>
          <p:nvPr/>
        </p:nvSpPr>
        <p:spPr bwMode="auto">
          <a:xfrm>
            <a:off x="3198813" y="3486150"/>
            <a:ext cx="20637"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96" name="Oval 244"/>
          <p:cNvSpPr>
            <a:spLocks noChangeArrowheads="1"/>
          </p:cNvSpPr>
          <p:nvPr/>
        </p:nvSpPr>
        <p:spPr bwMode="auto">
          <a:xfrm>
            <a:off x="3290888" y="3486150"/>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97" name="Oval 245"/>
          <p:cNvSpPr>
            <a:spLocks noChangeArrowheads="1"/>
          </p:cNvSpPr>
          <p:nvPr/>
        </p:nvSpPr>
        <p:spPr bwMode="auto">
          <a:xfrm>
            <a:off x="3379788" y="3486150"/>
            <a:ext cx="22225"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98" name="Oval 246"/>
          <p:cNvSpPr>
            <a:spLocks noChangeArrowheads="1"/>
          </p:cNvSpPr>
          <p:nvPr/>
        </p:nvSpPr>
        <p:spPr bwMode="auto">
          <a:xfrm>
            <a:off x="3465513" y="3486150"/>
            <a:ext cx="22225"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99" name="Oval 247"/>
          <p:cNvSpPr>
            <a:spLocks noChangeArrowheads="1"/>
          </p:cNvSpPr>
          <p:nvPr/>
        </p:nvSpPr>
        <p:spPr bwMode="auto">
          <a:xfrm>
            <a:off x="2846388" y="3486150"/>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800" name="Rectangle 248"/>
          <p:cNvSpPr>
            <a:spLocks noChangeArrowheads="1"/>
          </p:cNvSpPr>
          <p:nvPr/>
        </p:nvSpPr>
        <p:spPr bwMode="auto">
          <a:xfrm>
            <a:off x="2387600" y="1858963"/>
            <a:ext cx="984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V</a:t>
            </a:r>
            <a:endParaRPr lang="en-US" altLang="pt-PT" sz="1400">
              <a:latin typeface="Tahoma" panose="020B0604030504040204" pitchFamily="34" charset="0"/>
            </a:endParaRPr>
          </a:p>
        </p:txBody>
      </p:sp>
      <p:sp>
        <p:nvSpPr>
          <p:cNvPr id="24801" name="Rectangle 249"/>
          <p:cNvSpPr>
            <a:spLocks noChangeArrowheads="1"/>
          </p:cNvSpPr>
          <p:nvPr/>
        </p:nvSpPr>
        <p:spPr bwMode="auto">
          <a:xfrm>
            <a:off x="1974850" y="2465388"/>
            <a:ext cx="2698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24802" name="Rectangle 250"/>
          <p:cNvSpPr>
            <a:spLocks noChangeArrowheads="1"/>
          </p:cNvSpPr>
          <p:nvPr/>
        </p:nvSpPr>
        <p:spPr bwMode="auto">
          <a:xfrm>
            <a:off x="3927475" y="3757613"/>
            <a:ext cx="1793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24803" name="Rectangle 251"/>
          <p:cNvSpPr>
            <a:spLocks noChangeArrowheads="1"/>
          </p:cNvSpPr>
          <p:nvPr/>
        </p:nvSpPr>
        <p:spPr bwMode="auto">
          <a:xfrm>
            <a:off x="2522538" y="3062288"/>
            <a:ext cx="195262"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560380" name="Line 252"/>
          <p:cNvSpPr>
            <a:spLocks noChangeShapeType="1"/>
          </p:cNvSpPr>
          <p:nvPr/>
        </p:nvSpPr>
        <p:spPr bwMode="auto">
          <a:xfrm>
            <a:off x="2362200" y="3048000"/>
            <a:ext cx="533400" cy="0"/>
          </a:xfrm>
          <a:prstGeom prst="line">
            <a:avLst/>
          </a:prstGeom>
          <a:noFill/>
          <a:ln w="11176">
            <a:solidFill>
              <a:srgbClr val="8C0051"/>
            </a:solidFill>
            <a:miter lim="800000"/>
            <a:headEnd/>
            <a:tailEnd type="arrow" w="med" len="med"/>
          </a:ln>
          <a:extLst>
            <a:ext uri="{909E8E84-426E-40DD-AFC4-6F175D3DCCD1}">
              <a14:hiddenFill xmlns:a14="http://schemas.microsoft.com/office/drawing/2010/main">
                <a:noFill/>
              </a14:hiddenFill>
            </a:ext>
          </a:extLst>
        </p:spPr>
        <p:txBody>
          <a:bodyPr/>
          <a:lstStyle/>
          <a:p>
            <a:endParaRPr lang="pt-PT"/>
          </a:p>
        </p:txBody>
      </p:sp>
      <p:sp>
        <p:nvSpPr>
          <p:cNvPr id="24805" name="Rectangle 254"/>
          <p:cNvSpPr>
            <a:spLocks noChangeArrowheads="1"/>
          </p:cNvSpPr>
          <p:nvPr/>
        </p:nvSpPr>
        <p:spPr bwMode="auto">
          <a:xfrm>
            <a:off x="4357688" y="3986213"/>
            <a:ext cx="1968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560383" name="Line 255"/>
          <p:cNvSpPr>
            <a:spLocks noChangeShapeType="1"/>
          </p:cNvSpPr>
          <p:nvPr/>
        </p:nvSpPr>
        <p:spPr bwMode="auto">
          <a:xfrm>
            <a:off x="2286000" y="2133600"/>
            <a:ext cx="0" cy="914400"/>
          </a:xfrm>
          <a:prstGeom prst="line">
            <a:avLst/>
          </a:prstGeom>
          <a:noFill/>
          <a:ln w="11176">
            <a:solidFill>
              <a:srgbClr val="8C0051"/>
            </a:solidFill>
            <a:miter lim="800000"/>
            <a:headEnd/>
            <a:tailEnd type="arrow" w="med" len="med"/>
          </a:ln>
          <a:extLst>
            <a:ext uri="{909E8E84-426E-40DD-AFC4-6F175D3DCCD1}">
              <a14:hiddenFill xmlns:a14="http://schemas.microsoft.com/office/drawing/2010/main">
                <a:noFill/>
              </a14:hiddenFill>
            </a:ext>
          </a:extLst>
        </p:spPr>
        <p:txBody>
          <a:bodyPr/>
          <a:lstStyle/>
          <a:p>
            <a:endParaRPr lang="pt-PT"/>
          </a:p>
        </p:txBody>
      </p:sp>
      <p:sp>
        <p:nvSpPr>
          <p:cNvPr id="560385" name="Line 257"/>
          <p:cNvSpPr>
            <a:spLocks noChangeShapeType="1"/>
          </p:cNvSpPr>
          <p:nvPr/>
        </p:nvSpPr>
        <p:spPr bwMode="auto">
          <a:xfrm>
            <a:off x="4194175" y="3773488"/>
            <a:ext cx="0" cy="192087"/>
          </a:xfrm>
          <a:prstGeom prst="line">
            <a:avLst/>
          </a:prstGeom>
          <a:noFill/>
          <a:ln w="11176">
            <a:solidFill>
              <a:srgbClr val="8C0051"/>
            </a:solidFill>
            <a:miter lim="800000"/>
            <a:headEnd/>
            <a:tailEnd type="arrow" w="med" len="med"/>
          </a:ln>
          <a:extLst>
            <a:ext uri="{909E8E84-426E-40DD-AFC4-6F175D3DCCD1}">
              <a14:hiddenFill xmlns:a14="http://schemas.microsoft.com/office/drawing/2010/main">
                <a:noFill/>
              </a14:hiddenFill>
            </a:ext>
          </a:extLst>
        </p:spPr>
        <p:txBody>
          <a:bodyPr/>
          <a:lstStyle/>
          <a:p>
            <a:endParaRPr lang="pt-PT"/>
          </a:p>
        </p:txBody>
      </p:sp>
      <p:sp>
        <p:nvSpPr>
          <p:cNvPr id="24808" name="Freeform 259"/>
          <p:cNvSpPr>
            <a:spLocks/>
          </p:cNvSpPr>
          <p:nvPr/>
        </p:nvSpPr>
        <p:spPr bwMode="auto">
          <a:xfrm>
            <a:off x="2139950" y="1568450"/>
            <a:ext cx="3187700" cy="2466975"/>
          </a:xfrm>
          <a:custGeom>
            <a:avLst/>
            <a:gdLst>
              <a:gd name="T0" fmla="*/ 0 w 632"/>
              <a:gd name="T1" fmla="*/ 0 h 516"/>
              <a:gd name="T2" fmla="*/ 2147483647 w 632"/>
              <a:gd name="T3" fmla="*/ 2147483647 h 516"/>
              <a:gd name="T4" fmla="*/ 2147483647 w 632"/>
              <a:gd name="T5" fmla="*/ 2147483647 h 516"/>
              <a:gd name="T6" fmla="*/ 0 60000 65536"/>
              <a:gd name="T7" fmla="*/ 0 60000 65536"/>
              <a:gd name="T8" fmla="*/ 0 60000 65536"/>
              <a:gd name="T9" fmla="*/ 0 w 632"/>
              <a:gd name="T10" fmla="*/ 0 h 516"/>
              <a:gd name="T11" fmla="*/ 632 w 632"/>
              <a:gd name="T12" fmla="*/ 516 h 516"/>
            </a:gdLst>
            <a:ahLst/>
            <a:cxnLst>
              <a:cxn ang="T6">
                <a:pos x="T0" y="T1"/>
              </a:cxn>
              <a:cxn ang="T7">
                <a:pos x="T2" y="T3"/>
              </a:cxn>
              <a:cxn ang="T8">
                <a:pos x="T4" y="T5"/>
              </a:cxn>
            </a:cxnLst>
            <a:rect l="T9" t="T10" r="T11" b="T12"/>
            <a:pathLst>
              <a:path w="632" h="516">
                <a:moveTo>
                  <a:pt x="0" y="0"/>
                </a:moveTo>
                <a:cubicBezTo>
                  <a:pt x="0" y="0"/>
                  <a:pt x="40" y="223"/>
                  <a:pt x="221" y="361"/>
                </a:cubicBezTo>
                <a:cubicBezTo>
                  <a:pt x="402" y="499"/>
                  <a:pt x="632" y="516"/>
                  <a:pt x="632" y="516"/>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24809" name="Oval 260"/>
          <p:cNvSpPr>
            <a:spLocks noChangeArrowheads="1"/>
          </p:cNvSpPr>
          <p:nvPr/>
        </p:nvSpPr>
        <p:spPr bwMode="auto">
          <a:xfrm>
            <a:off x="2897188" y="2984500"/>
            <a:ext cx="101600" cy="952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810" name="Oval 261"/>
          <p:cNvSpPr>
            <a:spLocks noChangeArrowheads="1"/>
          </p:cNvSpPr>
          <p:nvPr/>
        </p:nvSpPr>
        <p:spPr bwMode="auto">
          <a:xfrm>
            <a:off x="3521075" y="3448050"/>
            <a:ext cx="103188" cy="952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811" name="Oval 262"/>
          <p:cNvSpPr>
            <a:spLocks noChangeArrowheads="1"/>
          </p:cNvSpPr>
          <p:nvPr/>
        </p:nvSpPr>
        <p:spPr bwMode="auto">
          <a:xfrm>
            <a:off x="4764088" y="3906838"/>
            <a:ext cx="100012" cy="952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812" name="Oval 263"/>
          <p:cNvSpPr>
            <a:spLocks noChangeArrowheads="1"/>
          </p:cNvSpPr>
          <p:nvPr/>
        </p:nvSpPr>
        <p:spPr bwMode="auto">
          <a:xfrm>
            <a:off x="2276475" y="2060575"/>
            <a:ext cx="100013" cy="952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813" name="Rectangle 264"/>
          <p:cNvSpPr>
            <a:spLocks noChangeArrowheads="1"/>
          </p:cNvSpPr>
          <p:nvPr/>
        </p:nvSpPr>
        <p:spPr bwMode="auto">
          <a:xfrm>
            <a:off x="3005138" y="2781300"/>
            <a:ext cx="150812"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W</a:t>
            </a:r>
            <a:endParaRPr lang="en-US" altLang="pt-PT" sz="1400">
              <a:latin typeface="Tahoma" panose="020B0604030504040204" pitchFamily="34" charset="0"/>
            </a:endParaRPr>
          </a:p>
        </p:txBody>
      </p:sp>
      <p:sp>
        <p:nvSpPr>
          <p:cNvPr id="24814" name="Rectangle 265"/>
          <p:cNvSpPr>
            <a:spLocks noChangeArrowheads="1"/>
          </p:cNvSpPr>
          <p:nvPr/>
        </p:nvSpPr>
        <p:spPr bwMode="auto">
          <a:xfrm>
            <a:off x="3651250" y="3243263"/>
            <a:ext cx="10001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X</a:t>
            </a:r>
            <a:endParaRPr lang="en-US" altLang="pt-PT" sz="1400">
              <a:latin typeface="Tahoma" panose="020B0604030504040204" pitchFamily="34" charset="0"/>
            </a:endParaRPr>
          </a:p>
        </p:txBody>
      </p:sp>
      <p:sp>
        <p:nvSpPr>
          <p:cNvPr id="24815" name="Rectangle 266"/>
          <p:cNvSpPr>
            <a:spLocks noChangeArrowheads="1"/>
          </p:cNvSpPr>
          <p:nvPr/>
        </p:nvSpPr>
        <p:spPr bwMode="auto">
          <a:xfrm>
            <a:off x="4152900" y="3476625"/>
            <a:ext cx="9683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Y</a:t>
            </a:r>
            <a:endParaRPr lang="en-US" altLang="pt-PT" sz="1400">
              <a:latin typeface="Tahoma" panose="020B0604030504040204" pitchFamily="34" charset="0"/>
            </a:endParaRPr>
          </a:p>
        </p:txBody>
      </p:sp>
      <p:sp>
        <p:nvSpPr>
          <p:cNvPr id="24816" name="Rectangle 267"/>
          <p:cNvSpPr>
            <a:spLocks noChangeArrowheads="1"/>
          </p:cNvSpPr>
          <p:nvPr/>
        </p:nvSpPr>
        <p:spPr bwMode="auto">
          <a:xfrm>
            <a:off x="4873625" y="3675063"/>
            <a:ext cx="984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Z</a:t>
            </a:r>
            <a:endParaRPr lang="en-US" altLang="pt-PT" sz="1400">
              <a:latin typeface="Tahoma" panose="020B0604030504040204" pitchFamily="34" charset="0"/>
            </a:endParaRPr>
          </a:p>
        </p:txBody>
      </p:sp>
      <p:sp>
        <p:nvSpPr>
          <p:cNvPr id="24817" name="Oval 268"/>
          <p:cNvSpPr>
            <a:spLocks noChangeArrowheads="1"/>
          </p:cNvSpPr>
          <p:nvPr/>
        </p:nvSpPr>
        <p:spPr bwMode="auto">
          <a:xfrm>
            <a:off x="4143375" y="3725863"/>
            <a:ext cx="100013" cy="936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60397" name="Line 269"/>
          <p:cNvSpPr>
            <a:spLocks noChangeShapeType="1"/>
          </p:cNvSpPr>
          <p:nvPr/>
        </p:nvSpPr>
        <p:spPr bwMode="auto">
          <a:xfrm>
            <a:off x="4191000" y="3962400"/>
            <a:ext cx="488950" cy="0"/>
          </a:xfrm>
          <a:prstGeom prst="line">
            <a:avLst/>
          </a:prstGeom>
          <a:noFill/>
          <a:ln w="11176">
            <a:solidFill>
              <a:srgbClr val="8C0051"/>
            </a:solidFill>
            <a:miter lim="800000"/>
            <a:headEnd/>
            <a:tailEnd type="arrow" w="med" len="med"/>
          </a:ln>
          <a:extLst>
            <a:ext uri="{909E8E84-426E-40DD-AFC4-6F175D3DCCD1}">
              <a14:hiddenFill xmlns:a14="http://schemas.microsoft.com/office/drawing/2010/main">
                <a:noFill/>
              </a14:hiddenFill>
            </a:ext>
          </a:extLst>
        </p:spPr>
        <p:txBody>
          <a:bodyPr/>
          <a:lstStyle/>
          <a:p>
            <a:endParaRPr lang="pt-PT"/>
          </a:p>
        </p:txBody>
      </p:sp>
      <p:sp>
        <p:nvSpPr>
          <p:cNvPr id="560399" name="Line 271"/>
          <p:cNvSpPr>
            <a:spLocks noChangeShapeType="1"/>
          </p:cNvSpPr>
          <p:nvPr/>
        </p:nvSpPr>
        <p:spPr bwMode="auto">
          <a:xfrm flipV="1">
            <a:off x="2336800" y="1955800"/>
            <a:ext cx="479425" cy="649288"/>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60400" name="Line 272"/>
          <p:cNvSpPr>
            <a:spLocks noChangeShapeType="1"/>
          </p:cNvSpPr>
          <p:nvPr/>
        </p:nvSpPr>
        <p:spPr bwMode="auto">
          <a:xfrm flipH="1">
            <a:off x="4233863" y="3065463"/>
            <a:ext cx="549275" cy="80803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60401" name="Line 273"/>
          <p:cNvSpPr>
            <a:spLocks noChangeShapeType="1"/>
          </p:cNvSpPr>
          <p:nvPr/>
        </p:nvSpPr>
        <p:spPr bwMode="auto">
          <a:xfrm flipV="1">
            <a:off x="2517775" y="2355850"/>
            <a:ext cx="484188" cy="6524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60402" name="Line 274"/>
          <p:cNvSpPr>
            <a:spLocks noChangeShapeType="1"/>
          </p:cNvSpPr>
          <p:nvPr/>
        </p:nvSpPr>
        <p:spPr bwMode="auto">
          <a:xfrm flipV="1">
            <a:off x="4551363" y="3495675"/>
            <a:ext cx="303212" cy="439738"/>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60403" name="Freeform 275"/>
          <p:cNvSpPr>
            <a:spLocks/>
          </p:cNvSpPr>
          <p:nvPr/>
        </p:nvSpPr>
        <p:spPr bwMode="auto">
          <a:xfrm>
            <a:off x="2665413" y="1506538"/>
            <a:ext cx="1573212" cy="458787"/>
          </a:xfrm>
          <a:custGeom>
            <a:avLst/>
            <a:gdLst>
              <a:gd name="T0" fmla="*/ 2147483647 w 312"/>
              <a:gd name="T1" fmla="*/ 2147483647 h 96"/>
              <a:gd name="T2" fmla="*/ 2147483647 w 312"/>
              <a:gd name="T3" fmla="*/ 2147483647 h 96"/>
              <a:gd name="T4" fmla="*/ 2147483647 w 312"/>
              <a:gd name="T5" fmla="*/ 2147483647 h 96"/>
              <a:gd name="T6" fmla="*/ 0 w 312"/>
              <a:gd name="T7" fmla="*/ 2147483647 h 96"/>
              <a:gd name="T8" fmla="*/ 0 w 312"/>
              <a:gd name="T9" fmla="*/ 2147483647 h 96"/>
              <a:gd name="T10" fmla="*/ 2147483647 w 312"/>
              <a:gd name="T11" fmla="*/ 0 h 96"/>
              <a:gd name="T12" fmla="*/ 2147483647 w 312"/>
              <a:gd name="T13" fmla="*/ 0 h 96"/>
              <a:gd name="T14" fmla="*/ 2147483647 w 312"/>
              <a:gd name="T15" fmla="*/ 2147483647 h 96"/>
              <a:gd name="T16" fmla="*/ 2147483647 w 312"/>
              <a:gd name="T17" fmla="*/ 2147483647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2"/>
              <a:gd name="T28" fmla="*/ 0 h 96"/>
              <a:gd name="T29" fmla="*/ 312 w 312"/>
              <a:gd name="T30" fmla="*/ 96 h 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2" h="96">
                <a:moveTo>
                  <a:pt x="312" y="80"/>
                </a:moveTo>
                <a:cubicBezTo>
                  <a:pt x="312" y="89"/>
                  <a:pt x="305" y="96"/>
                  <a:pt x="296" y="96"/>
                </a:cubicBezTo>
                <a:cubicBezTo>
                  <a:pt x="16" y="96"/>
                  <a:pt x="16" y="96"/>
                  <a:pt x="16" y="96"/>
                </a:cubicBezTo>
                <a:cubicBezTo>
                  <a:pt x="7" y="96"/>
                  <a:pt x="0" y="89"/>
                  <a:pt x="0" y="80"/>
                </a:cubicBezTo>
                <a:cubicBezTo>
                  <a:pt x="0" y="16"/>
                  <a:pt x="0" y="16"/>
                  <a:pt x="0" y="16"/>
                </a:cubicBezTo>
                <a:cubicBezTo>
                  <a:pt x="0" y="7"/>
                  <a:pt x="7" y="0"/>
                  <a:pt x="16" y="0"/>
                </a:cubicBezTo>
                <a:cubicBezTo>
                  <a:pt x="296" y="0"/>
                  <a:pt x="296" y="0"/>
                  <a:pt x="296" y="0"/>
                </a:cubicBezTo>
                <a:cubicBezTo>
                  <a:pt x="305" y="0"/>
                  <a:pt x="312" y="7"/>
                  <a:pt x="312" y="16"/>
                </a:cubicBezTo>
                <a:lnTo>
                  <a:pt x="312" y="80"/>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60404" name="Freeform 276"/>
          <p:cNvSpPr>
            <a:spLocks/>
          </p:cNvSpPr>
          <p:nvPr/>
        </p:nvSpPr>
        <p:spPr bwMode="auto">
          <a:xfrm>
            <a:off x="4057650" y="2619375"/>
            <a:ext cx="1577975" cy="460375"/>
          </a:xfrm>
          <a:custGeom>
            <a:avLst/>
            <a:gdLst>
              <a:gd name="T0" fmla="*/ 2147483647 w 313"/>
              <a:gd name="T1" fmla="*/ 2147483647 h 96"/>
              <a:gd name="T2" fmla="*/ 2147483647 w 313"/>
              <a:gd name="T3" fmla="*/ 2147483647 h 96"/>
              <a:gd name="T4" fmla="*/ 2147483647 w 313"/>
              <a:gd name="T5" fmla="*/ 2147483647 h 96"/>
              <a:gd name="T6" fmla="*/ 0 w 313"/>
              <a:gd name="T7" fmla="*/ 2147483647 h 96"/>
              <a:gd name="T8" fmla="*/ 0 w 313"/>
              <a:gd name="T9" fmla="*/ 2147483647 h 96"/>
              <a:gd name="T10" fmla="*/ 2147483647 w 313"/>
              <a:gd name="T11" fmla="*/ 0 h 96"/>
              <a:gd name="T12" fmla="*/ 2147483647 w 313"/>
              <a:gd name="T13" fmla="*/ 0 h 96"/>
              <a:gd name="T14" fmla="*/ 2147483647 w 313"/>
              <a:gd name="T15" fmla="*/ 2147483647 h 96"/>
              <a:gd name="T16" fmla="*/ 2147483647 w 313"/>
              <a:gd name="T17" fmla="*/ 2147483647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3"/>
              <a:gd name="T28" fmla="*/ 0 h 96"/>
              <a:gd name="T29" fmla="*/ 313 w 313"/>
              <a:gd name="T30" fmla="*/ 96 h 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3" h="96">
                <a:moveTo>
                  <a:pt x="313" y="80"/>
                </a:moveTo>
                <a:cubicBezTo>
                  <a:pt x="313" y="89"/>
                  <a:pt x="306" y="96"/>
                  <a:pt x="297" y="96"/>
                </a:cubicBezTo>
                <a:cubicBezTo>
                  <a:pt x="16" y="96"/>
                  <a:pt x="16" y="96"/>
                  <a:pt x="16" y="96"/>
                </a:cubicBezTo>
                <a:cubicBezTo>
                  <a:pt x="7" y="96"/>
                  <a:pt x="0" y="89"/>
                  <a:pt x="0" y="80"/>
                </a:cubicBezTo>
                <a:cubicBezTo>
                  <a:pt x="0" y="16"/>
                  <a:pt x="0" y="16"/>
                  <a:pt x="0" y="16"/>
                </a:cubicBezTo>
                <a:cubicBezTo>
                  <a:pt x="0" y="7"/>
                  <a:pt x="7" y="0"/>
                  <a:pt x="16" y="0"/>
                </a:cubicBezTo>
                <a:cubicBezTo>
                  <a:pt x="297" y="0"/>
                  <a:pt x="297" y="0"/>
                  <a:pt x="297" y="0"/>
                </a:cubicBezTo>
                <a:cubicBezTo>
                  <a:pt x="306" y="0"/>
                  <a:pt x="313" y="7"/>
                  <a:pt x="313" y="16"/>
                </a:cubicBezTo>
                <a:lnTo>
                  <a:pt x="313" y="80"/>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60405" name="Rectangle 277"/>
          <p:cNvSpPr>
            <a:spLocks noChangeArrowheads="1"/>
          </p:cNvSpPr>
          <p:nvPr/>
        </p:nvSpPr>
        <p:spPr bwMode="auto">
          <a:xfrm>
            <a:off x="4181475" y="2654300"/>
            <a:ext cx="14557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Ingrid trades 2 restaurant meals</a:t>
            </a:r>
            <a:endParaRPr lang="en-US" altLang="pt-PT" sz="1400">
              <a:latin typeface="Tahoma" panose="020B0604030504040204" pitchFamily="34" charset="0"/>
            </a:endParaRPr>
          </a:p>
        </p:txBody>
      </p:sp>
      <p:sp>
        <p:nvSpPr>
          <p:cNvPr id="560406" name="Freeform 278"/>
          <p:cNvSpPr>
            <a:spLocks/>
          </p:cNvSpPr>
          <p:nvPr/>
        </p:nvSpPr>
        <p:spPr bwMode="auto">
          <a:xfrm>
            <a:off x="2952750" y="2109788"/>
            <a:ext cx="1219200" cy="271462"/>
          </a:xfrm>
          <a:custGeom>
            <a:avLst/>
            <a:gdLst>
              <a:gd name="T0" fmla="*/ 2147483647 w 242"/>
              <a:gd name="T1" fmla="*/ 2147483647 h 57"/>
              <a:gd name="T2" fmla="*/ 2147483647 w 242"/>
              <a:gd name="T3" fmla="*/ 2147483647 h 57"/>
              <a:gd name="T4" fmla="*/ 2147483647 w 242"/>
              <a:gd name="T5" fmla="*/ 2147483647 h 57"/>
              <a:gd name="T6" fmla="*/ 0 w 242"/>
              <a:gd name="T7" fmla="*/ 2147483647 h 57"/>
              <a:gd name="T8" fmla="*/ 0 w 242"/>
              <a:gd name="T9" fmla="*/ 2147483647 h 57"/>
              <a:gd name="T10" fmla="*/ 2147483647 w 242"/>
              <a:gd name="T11" fmla="*/ 0 h 57"/>
              <a:gd name="T12" fmla="*/ 2147483647 w 242"/>
              <a:gd name="T13" fmla="*/ 0 h 57"/>
              <a:gd name="T14" fmla="*/ 2147483647 w 242"/>
              <a:gd name="T15" fmla="*/ 2147483647 h 57"/>
              <a:gd name="T16" fmla="*/ 2147483647 w 242"/>
              <a:gd name="T17" fmla="*/ 2147483647 h 5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2"/>
              <a:gd name="T28" fmla="*/ 0 h 57"/>
              <a:gd name="T29" fmla="*/ 242 w 242"/>
              <a:gd name="T30" fmla="*/ 57 h 5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2" h="57">
                <a:moveTo>
                  <a:pt x="242" y="41"/>
                </a:moveTo>
                <a:cubicBezTo>
                  <a:pt x="242" y="50"/>
                  <a:pt x="235" y="57"/>
                  <a:pt x="226" y="57"/>
                </a:cubicBezTo>
                <a:cubicBezTo>
                  <a:pt x="16" y="57"/>
                  <a:pt x="16" y="57"/>
                  <a:pt x="16" y="57"/>
                </a:cubicBezTo>
                <a:cubicBezTo>
                  <a:pt x="8" y="57"/>
                  <a:pt x="0" y="50"/>
                  <a:pt x="0" y="41"/>
                </a:cubicBezTo>
                <a:cubicBezTo>
                  <a:pt x="0" y="16"/>
                  <a:pt x="0" y="16"/>
                  <a:pt x="0" y="16"/>
                </a:cubicBezTo>
                <a:cubicBezTo>
                  <a:pt x="0" y="7"/>
                  <a:pt x="8" y="0"/>
                  <a:pt x="16" y="0"/>
                </a:cubicBezTo>
                <a:cubicBezTo>
                  <a:pt x="226" y="0"/>
                  <a:pt x="226" y="0"/>
                  <a:pt x="226" y="0"/>
                </a:cubicBezTo>
                <a:cubicBezTo>
                  <a:pt x="235" y="0"/>
                  <a:pt x="242" y="7"/>
                  <a:pt x="242" y="16"/>
                </a:cubicBezTo>
                <a:lnTo>
                  <a:pt x="242" y="41"/>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60407" name="Rectangle 279"/>
          <p:cNvSpPr>
            <a:spLocks noChangeArrowheads="1"/>
          </p:cNvSpPr>
          <p:nvPr/>
        </p:nvSpPr>
        <p:spPr bwMode="auto">
          <a:xfrm>
            <a:off x="3048000" y="2133600"/>
            <a:ext cx="10350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 . . for 1 room.</a:t>
            </a:r>
            <a:endParaRPr lang="en-US" altLang="pt-PT" sz="1400">
              <a:latin typeface="Tahoma" panose="020B0604030504040204" pitchFamily="34" charset="0"/>
            </a:endParaRPr>
          </a:p>
        </p:txBody>
      </p:sp>
      <p:sp>
        <p:nvSpPr>
          <p:cNvPr id="560408" name="Freeform 280"/>
          <p:cNvSpPr>
            <a:spLocks/>
          </p:cNvSpPr>
          <p:nvPr/>
        </p:nvSpPr>
        <p:spPr bwMode="auto">
          <a:xfrm>
            <a:off x="4799013" y="3236913"/>
            <a:ext cx="1220787" cy="273050"/>
          </a:xfrm>
          <a:custGeom>
            <a:avLst/>
            <a:gdLst>
              <a:gd name="T0" fmla="*/ 2147483647 w 242"/>
              <a:gd name="T1" fmla="*/ 2147483647 h 57"/>
              <a:gd name="T2" fmla="*/ 2147483647 w 242"/>
              <a:gd name="T3" fmla="*/ 2147483647 h 57"/>
              <a:gd name="T4" fmla="*/ 2147483647 w 242"/>
              <a:gd name="T5" fmla="*/ 2147483647 h 57"/>
              <a:gd name="T6" fmla="*/ 0 w 242"/>
              <a:gd name="T7" fmla="*/ 2147483647 h 57"/>
              <a:gd name="T8" fmla="*/ 0 w 242"/>
              <a:gd name="T9" fmla="*/ 2147483647 h 57"/>
              <a:gd name="T10" fmla="*/ 2147483647 w 242"/>
              <a:gd name="T11" fmla="*/ 0 h 57"/>
              <a:gd name="T12" fmla="*/ 2147483647 w 242"/>
              <a:gd name="T13" fmla="*/ 0 h 57"/>
              <a:gd name="T14" fmla="*/ 2147483647 w 242"/>
              <a:gd name="T15" fmla="*/ 2147483647 h 57"/>
              <a:gd name="T16" fmla="*/ 2147483647 w 242"/>
              <a:gd name="T17" fmla="*/ 2147483647 h 5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2"/>
              <a:gd name="T28" fmla="*/ 0 h 57"/>
              <a:gd name="T29" fmla="*/ 242 w 242"/>
              <a:gd name="T30" fmla="*/ 57 h 5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2" h="57">
                <a:moveTo>
                  <a:pt x="242" y="41"/>
                </a:moveTo>
                <a:cubicBezTo>
                  <a:pt x="242" y="50"/>
                  <a:pt x="235" y="57"/>
                  <a:pt x="226" y="57"/>
                </a:cubicBezTo>
                <a:cubicBezTo>
                  <a:pt x="16" y="57"/>
                  <a:pt x="16" y="57"/>
                  <a:pt x="16" y="57"/>
                </a:cubicBezTo>
                <a:cubicBezTo>
                  <a:pt x="7" y="57"/>
                  <a:pt x="0" y="50"/>
                  <a:pt x="0" y="41"/>
                </a:cubicBezTo>
                <a:cubicBezTo>
                  <a:pt x="0" y="16"/>
                  <a:pt x="0" y="16"/>
                  <a:pt x="0" y="16"/>
                </a:cubicBezTo>
                <a:cubicBezTo>
                  <a:pt x="0" y="7"/>
                  <a:pt x="7" y="0"/>
                  <a:pt x="16" y="0"/>
                </a:cubicBezTo>
                <a:cubicBezTo>
                  <a:pt x="226" y="0"/>
                  <a:pt x="226" y="0"/>
                  <a:pt x="226" y="0"/>
                </a:cubicBezTo>
                <a:cubicBezTo>
                  <a:pt x="235" y="0"/>
                  <a:pt x="242" y="7"/>
                  <a:pt x="242" y="16"/>
                </a:cubicBezTo>
                <a:lnTo>
                  <a:pt x="242" y="41"/>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60409" name="Rectangle 281"/>
          <p:cNvSpPr>
            <a:spLocks noChangeArrowheads="1"/>
          </p:cNvSpPr>
          <p:nvPr/>
        </p:nvSpPr>
        <p:spPr bwMode="auto">
          <a:xfrm>
            <a:off x="4881563" y="3270250"/>
            <a:ext cx="10350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 . . for 1 room.</a:t>
            </a:r>
            <a:endParaRPr lang="en-US" altLang="pt-PT" sz="1400">
              <a:latin typeface="Tahoma" panose="020B0604030504040204" pitchFamily="34" charset="0"/>
            </a:endParaRPr>
          </a:p>
        </p:txBody>
      </p:sp>
      <p:sp>
        <p:nvSpPr>
          <p:cNvPr id="24830" name="Rectangle 282"/>
          <p:cNvSpPr>
            <a:spLocks noChangeArrowheads="1"/>
          </p:cNvSpPr>
          <p:nvPr/>
        </p:nvSpPr>
        <p:spPr bwMode="auto">
          <a:xfrm>
            <a:off x="5376863" y="3935413"/>
            <a:ext cx="42862"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560414" name="Rectangle 286"/>
          <p:cNvSpPr>
            <a:spLocks noChangeArrowheads="1"/>
          </p:cNvSpPr>
          <p:nvPr/>
        </p:nvSpPr>
        <p:spPr bwMode="auto">
          <a:xfrm>
            <a:off x="2743200" y="1600200"/>
            <a:ext cx="14557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Ingrid trades 10 restaurant meals</a:t>
            </a:r>
            <a:endParaRPr lang="en-US" altLang="pt-PT" sz="1400">
              <a:latin typeface="Tahoma" panose="020B0604030504040204" pitchFamily="34" charset="0"/>
            </a:endParaRPr>
          </a:p>
        </p:txBody>
      </p:sp>
      <p:sp>
        <p:nvSpPr>
          <p:cNvPr id="24832" name="Rectangle 287"/>
          <p:cNvSpPr>
            <a:spLocks noChangeArrowheads="1"/>
          </p:cNvSpPr>
          <p:nvPr/>
        </p:nvSpPr>
        <p:spPr bwMode="auto">
          <a:xfrm>
            <a:off x="4100513" y="5205413"/>
            <a:ext cx="13430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Quantity of rooms</a:t>
            </a:r>
            <a:endParaRPr lang="en-US" altLang="pt-PT" sz="1400">
              <a:latin typeface="Tahoma" panose="020B0604030504040204" pitchFamily="34" charset="0"/>
            </a:endParaRPr>
          </a:p>
        </p:txBody>
      </p:sp>
      <p:sp>
        <p:nvSpPr>
          <p:cNvPr id="24833" name="Rectangle 288"/>
          <p:cNvSpPr>
            <a:spLocks noChangeArrowheads="1"/>
          </p:cNvSpPr>
          <p:nvPr/>
        </p:nvSpPr>
        <p:spPr bwMode="auto">
          <a:xfrm>
            <a:off x="0" y="1295400"/>
            <a:ext cx="938213"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Quantity of restaurant meals</a:t>
            </a:r>
            <a:endParaRPr lang="en-US" altLang="pt-PT" sz="1400">
              <a:latin typeface="Tahoma" panose="020B0604030504040204" pitchFamily="34" charset="0"/>
            </a:endParaRPr>
          </a:p>
        </p:txBody>
      </p:sp>
      <p:sp>
        <p:nvSpPr>
          <p:cNvPr id="24834" name="Rectangle 2"/>
          <p:cNvSpPr>
            <a:spLocks noRot="1" noChangeArrowheads="1"/>
          </p:cNvSpPr>
          <p:nvPr/>
        </p:nvSpPr>
        <p:spPr bwMode="auto">
          <a:xfrm>
            <a:off x="381000" y="76200"/>
            <a:ext cx="8763000" cy="6096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lnSpc>
                <a:spcPct val="85000"/>
              </a:lnSpc>
              <a:spcBef>
                <a:spcPct val="0"/>
              </a:spcBef>
              <a:buClrTx/>
              <a:buSzTx/>
              <a:buFontTx/>
              <a:buNone/>
            </a:pPr>
            <a:r>
              <a:rPr lang="en-US" altLang="pt-PT" sz="3100" b="1">
                <a:solidFill>
                  <a:srgbClr val="993366"/>
                </a:solidFill>
              </a:rPr>
              <a:t>The Changing Slope of an Indifference Curve </a:t>
            </a:r>
          </a:p>
        </p:txBody>
      </p:sp>
      <p:sp>
        <p:nvSpPr>
          <p:cNvPr id="100365" name="Text Box 13"/>
          <p:cNvSpPr txBox="1">
            <a:spLocks noChangeArrowheads="1"/>
          </p:cNvSpPr>
          <p:nvPr/>
        </p:nvSpPr>
        <p:spPr bwMode="auto">
          <a:xfrm>
            <a:off x="0" y="5562600"/>
            <a:ext cx="9144000" cy="968375"/>
          </a:xfrm>
          <a:prstGeom prst="rect">
            <a:avLst/>
          </a:prstGeom>
          <a:solidFill>
            <a:schemeClr val="hlink"/>
          </a:solidFill>
          <a:ln>
            <a:noFill/>
          </a:ln>
          <a:extLst>
            <a:ext uri="{91240B29-F687-4F45-9708-019B960494DF}">
              <a14:hiddenLine xmlns:a14="http://schemas.microsoft.com/office/drawing/2010/main" w="12700" algn="ctr">
                <a:solidFill>
                  <a:srgbClr val="000000"/>
                </a:solidFill>
                <a:miter lim="800000"/>
                <a:headEnd/>
                <a:tailEnd type="none" w="med" len="lg"/>
              </a14:hiddenLine>
            </a:ext>
          </a:extLst>
        </p:spPr>
        <p:txBody>
          <a:bodyPr>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2400"/>
              <a:t>The terms of the trade-off between the reduced consumption of restaurant meals for increased consumption of housing changes as the consumer moves from </a:t>
            </a:r>
            <a:r>
              <a:rPr lang="en-US" altLang="pt-PT" sz="2400" i="1"/>
              <a:t>V </a:t>
            </a:r>
            <a:r>
              <a:rPr lang="en-US" altLang="pt-PT" sz="2400"/>
              <a:t>to </a:t>
            </a:r>
            <a:r>
              <a:rPr lang="en-US" altLang="pt-PT" sz="2400" i="1"/>
              <a:t>W</a:t>
            </a:r>
            <a:r>
              <a:rPr lang="en-US" altLang="pt-PT" sz="2400"/>
              <a:t>. Why?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0365"/>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1" fill="hold" nodeType="afterEffect">
                                  <p:stCondLst>
                                    <p:cond delay="0"/>
                                  </p:stCondLst>
                                  <p:childTnLst>
                                    <p:set>
                                      <p:cBhvr>
                                        <p:cTn id="9" dur="1" fill="hold">
                                          <p:stCondLst>
                                            <p:cond delay="0"/>
                                          </p:stCondLst>
                                        </p:cTn>
                                        <p:tgtEl>
                                          <p:spTgt spid="560383"/>
                                        </p:tgtEl>
                                        <p:attrNameLst>
                                          <p:attrName>style.visibility</p:attrName>
                                        </p:attrNameLst>
                                      </p:cBhvr>
                                      <p:to>
                                        <p:strVal val="visible"/>
                                      </p:to>
                                    </p:set>
                                    <p:animEffect transition="in" filter="wipe(up)">
                                      <p:cBhvr>
                                        <p:cTn id="10" dur="500"/>
                                        <p:tgtEl>
                                          <p:spTgt spid="560383"/>
                                        </p:tgtEl>
                                      </p:cBhvr>
                                    </p:animEffect>
                                  </p:childTnLst>
                                </p:cTn>
                              </p:par>
                            </p:childTnLst>
                          </p:cTn>
                        </p:par>
                        <p:par>
                          <p:cTn id="11" fill="hold" nodeType="afterGroup">
                            <p:stCondLst>
                              <p:cond delay="500"/>
                            </p:stCondLst>
                            <p:childTnLst>
                              <p:par>
                                <p:cTn id="12" presetID="22" presetClass="entr" presetSubtype="8" fill="hold" nodeType="afterEffect">
                                  <p:stCondLst>
                                    <p:cond delay="0"/>
                                  </p:stCondLst>
                                  <p:childTnLst>
                                    <p:set>
                                      <p:cBhvr>
                                        <p:cTn id="13" dur="1" fill="hold">
                                          <p:stCondLst>
                                            <p:cond delay="0"/>
                                          </p:stCondLst>
                                        </p:cTn>
                                        <p:tgtEl>
                                          <p:spTgt spid="560380"/>
                                        </p:tgtEl>
                                        <p:attrNameLst>
                                          <p:attrName>style.visibility</p:attrName>
                                        </p:attrNameLst>
                                      </p:cBhvr>
                                      <p:to>
                                        <p:strVal val="visible"/>
                                      </p:to>
                                    </p:set>
                                    <p:animEffect transition="in" filter="wipe(left)">
                                      <p:cBhvr>
                                        <p:cTn id="14" dur="500"/>
                                        <p:tgtEl>
                                          <p:spTgt spid="560380"/>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560414"/>
                                        </p:tgtEl>
                                        <p:attrNameLst>
                                          <p:attrName>style.visibility</p:attrName>
                                        </p:attrNameLst>
                                      </p:cBhvr>
                                      <p:to>
                                        <p:strVal val="visible"/>
                                      </p:to>
                                    </p:set>
                                    <p:animEffect transition="in" filter="wipe(left)">
                                      <p:cBhvr>
                                        <p:cTn id="19" dur="500"/>
                                        <p:tgtEl>
                                          <p:spTgt spid="560414"/>
                                        </p:tgtEl>
                                      </p:cBhvr>
                                    </p:animEffect>
                                  </p:childTnLst>
                                </p:cTn>
                              </p:par>
                              <p:par>
                                <p:cTn id="20" presetID="1" presetClass="entr" presetSubtype="0" fill="hold" nodeType="withEffect">
                                  <p:stCondLst>
                                    <p:cond delay="0"/>
                                  </p:stCondLst>
                                  <p:childTnLst>
                                    <p:set>
                                      <p:cBhvr>
                                        <p:cTn id="21" dur="1" fill="hold">
                                          <p:stCondLst>
                                            <p:cond delay="0"/>
                                          </p:stCondLst>
                                        </p:cTn>
                                        <p:tgtEl>
                                          <p:spTgt spid="560403"/>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560399"/>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560407"/>
                                        </p:tgtEl>
                                        <p:attrNameLst>
                                          <p:attrName>style.visibility</p:attrName>
                                        </p:attrNameLst>
                                      </p:cBhvr>
                                      <p:to>
                                        <p:strVal val="visible"/>
                                      </p:to>
                                    </p:set>
                                    <p:animEffect transition="in" filter="wipe(left)">
                                      <p:cBhvr>
                                        <p:cTn id="28" dur="500"/>
                                        <p:tgtEl>
                                          <p:spTgt spid="560407"/>
                                        </p:tgtEl>
                                      </p:cBhvr>
                                    </p:animEffect>
                                  </p:childTnLst>
                                </p:cTn>
                              </p:par>
                              <p:par>
                                <p:cTn id="29" presetID="1" presetClass="entr" presetSubtype="0" fill="hold" nodeType="withEffect">
                                  <p:stCondLst>
                                    <p:cond delay="0"/>
                                  </p:stCondLst>
                                  <p:childTnLst>
                                    <p:set>
                                      <p:cBhvr>
                                        <p:cTn id="30" dur="1" fill="hold">
                                          <p:stCondLst>
                                            <p:cond delay="0"/>
                                          </p:stCondLst>
                                        </p:cTn>
                                        <p:tgtEl>
                                          <p:spTgt spid="56040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60401"/>
                                        </p:tgtEl>
                                        <p:attrNameLst>
                                          <p:attrName>style.visibility</p:attrName>
                                        </p:attrNameLst>
                                      </p:cBhvr>
                                      <p:to>
                                        <p:strVal val="visible"/>
                                      </p:to>
                                    </p:set>
                                  </p:childTnLst>
                                </p:cTn>
                              </p:par>
                            </p:childTnLst>
                          </p:cTn>
                        </p:par>
                        <p:par>
                          <p:cTn id="33" fill="hold" nodeType="afterGroup">
                            <p:stCondLst>
                              <p:cond delay="500"/>
                            </p:stCondLst>
                            <p:childTnLst>
                              <p:par>
                                <p:cTn id="34" presetID="22" presetClass="entr" presetSubtype="1" fill="hold" nodeType="afterEffect">
                                  <p:stCondLst>
                                    <p:cond delay="0"/>
                                  </p:stCondLst>
                                  <p:childTnLst>
                                    <p:set>
                                      <p:cBhvr>
                                        <p:cTn id="35" dur="1" fill="hold">
                                          <p:stCondLst>
                                            <p:cond delay="0"/>
                                          </p:stCondLst>
                                        </p:cTn>
                                        <p:tgtEl>
                                          <p:spTgt spid="560385"/>
                                        </p:tgtEl>
                                        <p:attrNameLst>
                                          <p:attrName>style.visibility</p:attrName>
                                        </p:attrNameLst>
                                      </p:cBhvr>
                                      <p:to>
                                        <p:strVal val="visible"/>
                                      </p:to>
                                    </p:set>
                                    <p:animEffect transition="in" filter="wipe(up)">
                                      <p:cBhvr>
                                        <p:cTn id="36" dur="500"/>
                                        <p:tgtEl>
                                          <p:spTgt spid="560385"/>
                                        </p:tgtEl>
                                      </p:cBhvr>
                                    </p:animEffect>
                                  </p:childTnLst>
                                </p:cTn>
                              </p:par>
                            </p:childTnLst>
                          </p:cTn>
                        </p:par>
                        <p:par>
                          <p:cTn id="37" fill="hold" nodeType="afterGroup">
                            <p:stCondLst>
                              <p:cond delay="1000"/>
                            </p:stCondLst>
                            <p:childTnLst>
                              <p:par>
                                <p:cTn id="38" presetID="22" presetClass="entr" presetSubtype="8" fill="hold" nodeType="afterEffect">
                                  <p:stCondLst>
                                    <p:cond delay="0"/>
                                  </p:stCondLst>
                                  <p:childTnLst>
                                    <p:set>
                                      <p:cBhvr>
                                        <p:cTn id="39" dur="1" fill="hold">
                                          <p:stCondLst>
                                            <p:cond delay="0"/>
                                          </p:stCondLst>
                                        </p:cTn>
                                        <p:tgtEl>
                                          <p:spTgt spid="560397"/>
                                        </p:tgtEl>
                                        <p:attrNameLst>
                                          <p:attrName>style.visibility</p:attrName>
                                        </p:attrNameLst>
                                      </p:cBhvr>
                                      <p:to>
                                        <p:strVal val="visible"/>
                                      </p:to>
                                    </p:set>
                                    <p:animEffect transition="in" filter="wipe(left)">
                                      <p:cBhvr>
                                        <p:cTn id="40" dur="500"/>
                                        <p:tgtEl>
                                          <p:spTgt spid="560397"/>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560405"/>
                                        </p:tgtEl>
                                        <p:attrNameLst>
                                          <p:attrName>style.visibility</p:attrName>
                                        </p:attrNameLst>
                                      </p:cBhvr>
                                      <p:to>
                                        <p:strVal val="visible"/>
                                      </p:to>
                                    </p:set>
                                    <p:animEffect transition="in" filter="wipe(left)">
                                      <p:cBhvr>
                                        <p:cTn id="45" dur="500"/>
                                        <p:tgtEl>
                                          <p:spTgt spid="560405"/>
                                        </p:tgtEl>
                                      </p:cBhvr>
                                    </p:animEffect>
                                  </p:childTnLst>
                                </p:cTn>
                              </p:par>
                              <p:par>
                                <p:cTn id="46" presetID="1" presetClass="entr" presetSubtype="0" fill="hold" nodeType="withEffect">
                                  <p:stCondLst>
                                    <p:cond delay="0"/>
                                  </p:stCondLst>
                                  <p:childTnLst>
                                    <p:set>
                                      <p:cBhvr>
                                        <p:cTn id="47" dur="1" fill="hold">
                                          <p:stCondLst>
                                            <p:cond delay="0"/>
                                          </p:stCondLst>
                                        </p:cTn>
                                        <p:tgtEl>
                                          <p:spTgt spid="560404"/>
                                        </p:tgtEl>
                                        <p:attrNameLst>
                                          <p:attrName>style.visibility</p:attrName>
                                        </p:attrNameLst>
                                      </p:cBhvr>
                                      <p:to>
                                        <p:strVal val="visible"/>
                                      </p:to>
                                    </p:set>
                                  </p:childTnLst>
                                </p:cTn>
                              </p:par>
                              <p:par>
                                <p:cTn id="48" presetID="1" presetClass="entr" presetSubtype="0" fill="hold" nodeType="withEffect">
                                  <p:stCondLst>
                                    <p:cond delay="0"/>
                                  </p:stCondLst>
                                  <p:childTnLst>
                                    <p:set>
                                      <p:cBhvr>
                                        <p:cTn id="49" dur="1" fill="hold">
                                          <p:stCondLst>
                                            <p:cond delay="0"/>
                                          </p:stCondLst>
                                        </p:cTn>
                                        <p:tgtEl>
                                          <p:spTgt spid="560400"/>
                                        </p:tgtEl>
                                        <p:attrNameLst>
                                          <p:attrName>style.visibility</p:attrName>
                                        </p:attrNameLst>
                                      </p:cBhvr>
                                      <p:to>
                                        <p:strVal val="visible"/>
                                      </p:to>
                                    </p:se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560409"/>
                                        </p:tgtEl>
                                        <p:attrNameLst>
                                          <p:attrName>style.visibility</p:attrName>
                                        </p:attrNameLst>
                                      </p:cBhvr>
                                      <p:to>
                                        <p:strVal val="visible"/>
                                      </p:to>
                                    </p:set>
                                    <p:animEffect transition="in" filter="wipe(left)">
                                      <p:cBhvr>
                                        <p:cTn id="54" dur="500"/>
                                        <p:tgtEl>
                                          <p:spTgt spid="560409"/>
                                        </p:tgtEl>
                                      </p:cBhvr>
                                    </p:animEffect>
                                  </p:childTnLst>
                                </p:cTn>
                              </p:par>
                              <p:par>
                                <p:cTn id="55" presetID="1" presetClass="entr" presetSubtype="0" fill="hold" nodeType="withEffect">
                                  <p:stCondLst>
                                    <p:cond delay="0"/>
                                  </p:stCondLst>
                                  <p:childTnLst>
                                    <p:set>
                                      <p:cBhvr>
                                        <p:cTn id="56" dur="1" fill="hold">
                                          <p:stCondLst>
                                            <p:cond delay="0"/>
                                          </p:stCondLst>
                                        </p:cTn>
                                        <p:tgtEl>
                                          <p:spTgt spid="560402"/>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5604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0405" grpId="0"/>
      <p:bldP spid="560407" grpId="0"/>
      <p:bldP spid="560409" grpId="0"/>
      <p:bldP spid="560414" grpId="0"/>
      <p:bldP spid="100365"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Rot="1" noChangeArrowheads="1"/>
          </p:cNvSpPr>
          <p:nvPr>
            <p:ph type="title" idx="4294967295"/>
          </p:nvPr>
        </p:nvSpPr>
        <p:spPr>
          <a:xfrm>
            <a:off x="381000" y="76200"/>
            <a:ext cx="8763000" cy="609600"/>
          </a:xfrm>
        </p:spPr>
        <p:txBody>
          <a:bodyPr/>
          <a:lstStyle/>
          <a:p>
            <a:pPr algn="l" eaLnBrk="1" hangingPunct="1"/>
            <a:r>
              <a:rPr lang="en-US" altLang="pt-PT" smtClean="0"/>
              <a:t>Two Opposing Effects on Total Utility</a:t>
            </a:r>
          </a:p>
        </p:txBody>
      </p:sp>
      <p:sp>
        <p:nvSpPr>
          <p:cNvPr id="19459" name="Rectangle 3"/>
          <p:cNvSpPr>
            <a:spLocks noGrp="1" noChangeArrowheads="1"/>
          </p:cNvSpPr>
          <p:nvPr>
            <p:ph idx="4294967295"/>
          </p:nvPr>
        </p:nvSpPr>
        <p:spPr>
          <a:xfrm>
            <a:off x="228600" y="914400"/>
            <a:ext cx="8686800" cy="5334000"/>
          </a:xfrm>
        </p:spPr>
        <p:txBody>
          <a:bodyPr/>
          <a:lstStyle/>
          <a:p>
            <a:pPr marL="230188" indent="-230188" eaLnBrk="1" hangingPunct="1">
              <a:lnSpc>
                <a:spcPct val="90000"/>
              </a:lnSpc>
              <a:buClr>
                <a:schemeClr val="tx1"/>
              </a:buClr>
            </a:pPr>
            <a:r>
              <a:rPr lang="en-US" altLang="pt-PT" smtClean="0"/>
              <a:t>We can calculate the change in total utility generated by a change in the consumption bundle using the following equations:</a:t>
            </a:r>
          </a:p>
          <a:p>
            <a:pPr marL="230188" indent="-230188" eaLnBrk="1" hangingPunct="1">
              <a:lnSpc>
                <a:spcPct val="90000"/>
              </a:lnSpc>
              <a:buClr>
                <a:schemeClr val="tx1"/>
              </a:buClr>
            </a:pPr>
            <a:endParaRPr lang="en-US" altLang="pt-PT" smtClean="0"/>
          </a:p>
          <a:p>
            <a:pPr marL="230188" indent="-230188" eaLnBrk="1" hangingPunct="1">
              <a:lnSpc>
                <a:spcPct val="90000"/>
              </a:lnSpc>
              <a:buClr>
                <a:schemeClr val="tx1"/>
              </a:buClr>
            </a:pPr>
            <a:r>
              <a:rPr lang="en-US" altLang="pt-PT" smtClean="0"/>
              <a:t>Change in total utility arising from a change in consumption of restaurant meals = </a:t>
            </a:r>
            <a:r>
              <a:rPr lang="en-US" altLang="pt-PT" i="1" smtClean="0"/>
              <a:t>MU</a:t>
            </a:r>
            <a:r>
              <a:rPr lang="en-US" altLang="pt-PT" i="1" baseline="-25000" smtClean="0"/>
              <a:t>M </a:t>
            </a:r>
            <a:r>
              <a:rPr lang="en-US" altLang="pt-PT" smtClean="0"/>
              <a:t>× ∆</a:t>
            </a:r>
            <a:r>
              <a:rPr lang="en-US" altLang="pt-PT" i="1" smtClean="0"/>
              <a:t>Q</a:t>
            </a:r>
            <a:r>
              <a:rPr lang="en-US" altLang="pt-PT" i="1" baseline="-25000" smtClean="0"/>
              <a:t>M</a:t>
            </a:r>
          </a:p>
          <a:p>
            <a:pPr marL="230188" indent="-230188" eaLnBrk="1" hangingPunct="1">
              <a:lnSpc>
                <a:spcPct val="90000"/>
              </a:lnSpc>
              <a:buClr>
                <a:schemeClr val="tx1"/>
              </a:buClr>
            </a:pPr>
            <a:endParaRPr lang="en-US" altLang="pt-PT" smtClean="0"/>
          </a:p>
          <a:p>
            <a:pPr marL="230188" indent="-230188" eaLnBrk="1" hangingPunct="1">
              <a:lnSpc>
                <a:spcPct val="90000"/>
              </a:lnSpc>
              <a:buClr>
                <a:schemeClr val="tx1"/>
              </a:buClr>
            </a:pPr>
            <a:r>
              <a:rPr lang="en-US" altLang="pt-PT" smtClean="0"/>
              <a:t>Change in total utility arising from a change in consumption of rooms = </a:t>
            </a:r>
            <a:r>
              <a:rPr lang="en-US" altLang="pt-PT" i="1" smtClean="0"/>
              <a:t>MU</a:t>
            </a:r>
            <a:r>
              <a:rPr lang="en-US" altLang="pt-PT" i="1" baseline="-25000" smtClean="0"/>
              <a:t>R</a:t>
            </a:r>
            <a:r>
              <a:rPr lang="en-US" altLang="pt-PT" i="1" smtClean="0"/>
              <a:t> </a:t>
            </a:r>
            <a:r>
              <a:rPr lang="en-US" altLang="pt-PT" smtClean="0"/>
              <a:t>× ∆</a:t>
            </a:r>
            <a:r>
              <a:rPr lang="en-US" altLang="pt-PT" i="1" smtClean="0"/>
              <a:t>Q</a:t>
            </a:r>
            <a:r>
              <a:rPr lang="en-US" altLang="pt-PT" i="1" baseline="-25000" smtClean="0"/>
              <a:t>R</a:t>
            </a:r>
            <a:endParaRPr lang="en-US" altLang="pt-PT" smtClean="0"/>
          </a:p>
          <a:p>
            <a:pPr marL="230188" indent="-230188" eaLnBrk="1" hangingPunct="1">
              <a:lnSpc>
                <a:spcPct val="90000"/>
              </a:lnSpc>
              <a:buClr>
                <a:schemeClr val="tx1"/>
              </a:buClr>
            </a:pPr>
            <a:endParaRPr lang="en-US" altLang="pt-PT" smtClean="0"/>
          </a:p>
          <a:p>
            <a:pPr marL="230188" indent="-230188" eaLnBrk="1" hangingPunct="1">
              <a:lnSpc>
                <a:spcPct val="90000"/>
              </a:lnSpc>
              <a:buClr>
                <a:schemeClr val="tx1"/>
              </a:buClr>
            </a:pPr>
            <a:r>
              <a:rPr lang="en-US" altLang="pt-PT" i="1" smtClean="0"/>
              <a:t>Along the indifference curve: </a:t>
            </a:r>
          </a:p>
          <a:p>
            <a:pPr marL="230188" indent="-230188" eaLnBrk="1" hangingPunct="1">
              <a:lnSpc>
                <a:spcPct val="90000"/>
              </a:lnSpc>
              <a:buClr>
                <a:schemeClr val="tx1"/>
              </a:buClr>
              <a:buFont typeface="Wingdings" panose="05000000000000000000" pitchFamily="2" charset="2"/>
              <a:buNone/>
            </a:pPr>
            <a:r>
              <a:rPr lang="en-US" altLang="pt-PT" smtClean="0"/>
              <a:t>−</a:t>
            </a:r>
            <a:r>
              <a:rPr lang="en-US" altLang="pt-PT" i="1" smtClean="0"/>
              <a:t>MU</a:t>
            </a:r>
            <a:r>
              <a:rPr lang="en-US" altLang="pt-PT" i="1" baseline="-25000" smtClean="0"/>
              <a:t>M</a:t>
            </a:r>
            <a:r>
              <a:rPr lang="en-US" altLang="pt-PT" i="1" smtClean="0"/>
              <a:t> </a:t>
            </a:r>
            <a:r>
              <a:rPr lang="en-US" altLang="pt-PT" smtClean="0"/>
              <a:t>× ∆</a:t>
            </a:r>
            <a:r>
              <a:rPr lang="en-US" altLang="pt-PT" i="1" smtClean="0"/>
              <a:t>Q</a:t>
            </a:r>
            <a:r>
              <a:rPr lang="en-US" altLang="pt-PT" i="1" baseline="-25000" smtClean="0"/>
              <a:t>M</a:t>
            </a:r>
            <a:r>
              <a:rPr lang="en-US" altLang="pt-PT" i="1" smtClean="0"/>
              <a:t> </a:t>
            </a:r>
            <a:r>
              <a:rPr lang="en-US" altLang="pt-PT" smtClean="0"/>
              <a:t>= </a:t>
            </a:r>
            <a:r>
              <a:rPr lang="en-US" altLang="pt-PT" i="1" smtClean="0"/>
              <a:t>MU</a:t>
            </a:r>
            <a:r>
              <a:rPr lang="en-US" altLang="pt-PT" i="1" baseline="-25000" smtClean="0"/>
              <a:t>R</a:t>
            </a:r>
            <a:r>
              <a:rPr lang="en-US" altLang="pt-PT" i="1" smtClean="0"/>
              <a:t> </a:t>
            </a:r>
            <a:r>
              <a:rPr lang="en-US" altLang="pt-PT" smtClean="0"/>
              <a:t>× ∆</a:t>
            </a:r>
            <a:r>
              <a:rPr lang="en-US" altLang="pt-PT" i="1" smtClean="0"/>
              <a:t>Q</a:t>
            </a:r>
            <a:r>
              <a:rPr lang="en-US" altLang="pt-PT" i="1" baseline="-25000" smtClean="0"/>
              <a:t>R</a:t>
            </a:r>
            <a:endParaRPr lang="en-US" altLang="pt-PT" smtClean="0"/>
          </a:p>
          <a:p>
            <a:pPr marL="230188" indent="-230188" eaLnBrk="1" hangingPunct="1">
              <a:lnSpc>
                <a:spcPct val="90000"/>
              </a:lnSpc>
            </a:pPr>
            <a:endParaRPr lang="en-US" altLang="pt-PT"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wipe(left)">
                                      <p:cBhvr>
                                        <p:cTn id="7" dur="500"/>
                                        <p:tgtEl>
                                          <p:spTgt spid="194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459">
                                            <p:txEl>
                                              <p:pRg st="2" end="2"/>
                                            </p:txEl>
                                          </p:spTgt>
                                        </p:tgtEl>
                                        <p:attrNameLst>
                                          <p:attrName>style.visibility</p:attrName>
                                        </p:attrNameLst>
                                      </p:cBhvr>
                                      <p:to>
                                        <p:strVal val="visible"/>
                                      </p:to>
                                    </p:set>
                                    <p:animEffect transition="in" filter="wipe(left)">
                                      <p:cBhvr>
                                        <p:cTn id="12" dur="500"/>
                                        <p:tgtEl>
                                          <p:spTgt spid="1945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459">
                                            <p:txEl>
                                              <p:pRg st="4" end="4"/>
                                            </p:txEl>
                                          </p:spTgt>
                                        </p:tgtEl>
                                        <p:attrNameLst>
                                          <p:attrName>style.visibility</p:attrName>
                                        </p:attrNameLst>
                                      </p:cBhvr>
                                      <p:to>
                                        <p:strVal val="visible"/>
                                      </p:to>
                                    </p:set>
                                    <p:animEffect transition="in" filter="wipe(left)">
                                      <p:cBhvr>
                                        <p:cTn id="17" dur="500"/>
                                        <p:tgtEl>
                                          <p:spTgt spid="19459">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459">
                                            <p:txEl>
                                              <p:pRg st="6" end="6"/>
                                            </p:txEl>
                                          </p:spTgt>
                                        </p:tgtEl>
                                        <p:attrNameLst>
                                          <p:attrName>style.visibility</p:attrName>
                                        </p:attrNameLst>
                                      </p:cBhvr>
                                      <p:to>
                                        <p:strVal val="visible"/>
                                      </p:to>
                                    </p:set>
                                    <p:animEffect transition="in" filter="wipe(left)">
                                      <p:cBhvr>
                                        <p:cTn id="22" dur="500"/>
                                        <p:tgtEl>
                                          <p:spTgt spid="19459">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9459">
                                            <p:txEl>
                                              <p:pRg st="7" end="7"/>
                                            </p:txEl>
                                          </p:spTgt>
                                        </p:tgtEl>
                                        <p:attrNameLst>
                                          <p:attrName>style.visibility</p:attrName>
                                        </p:attrNameLst>
                                      </p:cBhvr>
                                      <p:to>
                                        <p:strVal val="visible"/>
                                      </p:to>
                                    </p:set>
                                    <p:animEffect transition="in" filter="wipe(left)">
                                      <p:cBhvr>
                                        <p:cTn id="27" dur="500"/>
                                        <p:tgtEl>
                                          <p:spTgt spid="1945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Rot="1" noChangeArrowheads="1"/>
          </p:cNvSpPr>
          <p:nvPr>
            <p:ph type="title" idx="4294967295"/>
          </p:nvPr>
        </p:nvSpPr>
        <p:spPr>
          <a:xfrm>
            <a:off x="381000" y="76200"/>
            <a:ext cx="8686800" cy="609600"/>
          </a:xfrm>
        </p:spPr>
        <p:txBody>
          <a:bodyPr/>
          <a:lstStyle/>
          <a:p>
            <a:pPr algn="l" eaLnBrk="1" hangingPunct="1"/>
            <a:r>
              <a:rPr lang="en-US" altLang="pt-PT" smtClean="0"/>
              <a:t>Marginal Rate of Substitution</a:t>
            </a:r>
          </a:p>
        </p:txBody>
      </p:sp>
      <p:sp>
        <p:nvSpPr>
          <p:cNvPr id="20483" name="Rectangle 3"/>
          <p:cNvSpPr>
            <a:spLocks noGrp="1" noChangeArrowheads="1"/>
          </p:cNvSpPr>
          <p:nvPr>
            <p:ph idx="4294967295"/>
          </p:nvPr>
        </p:nvSpPr>
        <p:spPr>
          <a:xfrm>
            <a:off x="228600" y="912813"/>
            <a:ext cx="8686800" cy="5945187"/>
          </a:xfrm>
        </p:spPr>
        <p:txBody>
          <a:bodyPr/>
          <a:lstStyle/>
          <a:p>
            <a:pPr marL="230188" indent="-230188" eaLnBrk="1" hangingPunct="1"/>
            <a:r>
              <a:rPr lang="en-US" altLang="pt-PT" smtClean="0"/>
              <a:t>The following equation would also hold along the indifference curve:</a:t>
            </a:r>
          </a:p>
          <a:p>
            <a:pPr marL="230188" indent="-230188" algn="ctr" eaLnBrk="1" hangingPunct="1">
              <a:buClr>
                <a:schemeClr val="tx1"/>
              </a:buClr>
            </a:pPr>
            <a:endParaRPr lang="en-US" altLang="pt-PT" smtClean="0"/>
          </a:p>
          <a:p>
            <a:pPr marL="230188" indent="-230188" algn="ctr" eaLnBrk="1" hangingPunct="1">
              <a:buClr>
                <a:schemeClr val="tx1"/>
              </a:buClr>
              <a:buFont typeface="Wingdings" panose="05000000000000000000" pitchFamily="2" charset="2"/>
              <a:buNone/>
            </a:pPr>
            <a:r>
              <a:rPr lang="en-US" altLang="pt-PT" smtClean="0"/>
              <a:t>−</a:t>
            </a:r>
            <a:r>
              <a:rPr lang="en-US" altLang="pt-PT" i="1" smtClean="0"/>
              <a:t>MU</a:t>
            </a:r>
            <a:r>
              <a:rPr lang="en-US" altLang="pt-PT" i="1" baseline="-25000" smtClean="0"/>
              <a:t>R</a:t>
            </a:r>
            <a:r>
              <a:rPr lang="en-US" altLang="pt-PT" i="1" smtClean="0"/>
              <a:t> / MU</a:t>
            </a:r>
            <a:r>
              <a:rPr lang="en-US" altLang="pt-PT" i="1" baseline="-25000" smtClean="0"/>
              <a:t>M</a:t>
            </a:r>
            <a:r>
              <a:rPr lang="en-US" altLang="pt-PT" smtClean="0"/>
              <a:t> = ∆</a:t>
            </a:r>
            <a:r>
              <a:rPr lang="en-US" altLang="pt-PT" i="1" smtClean="0"/>
              <a:t>Q</a:t>
            </a:r>
            <a:r>
              <a:rPr lang="en-US" altLang="pt-PT" i="1" baseline="-25000" smtClean="0"/>
              <a:t>M</a:t>
            </a:r>
            <a:r>
              <a:rPr lang="en-US" altLang="pt-PT" i="1" smtClean="0"/>
              <a:t> /</a:t>
            </a:r>
            <a:r>
              <a:rPr lang="en-US" altLang="pt-PT" smtClean="0"/>
              <a:t>∆</a:t>
            </a:r>
            <a:r>
              <a:rPr lang="en-US" altLang="pt-PT" i="1" smtClean="0"/>
              <a:t>Q</a:t>
            </a:r>
            <a:r>
              <a:rPr lang="en-US" altLang="pt-PT" i="1" baseline="-25000" smtClean="0"/>
              <a:t>R</a:t>
            </a:r>
          </a:p>
          <a:p>
            <a:pPr marL="230188" indent="-230188" algn="ctr" eaLnBrk="1" hangingPunct="1">
              <a:buClr>
                <a:schemeClr val="tx1"/>
              </a:buClr>
            </a:pPr>
            <a:endParaRPr lang="en-US" altLang="pt-PT" smtClean="0"/>
          </a:p>
          <a:p>
            <a:pPr marL="230188" indent="-230188" eaLnBrk="1" hangingPunct="1">
              <a:buClr>
                <a:schemeClr val="tx1"/>
              </a:buClr>
            </a:pPr>
            <a:r>
              <a:rPr lang="en-US" altLang="pt-PT" sz="2400" smtClean="0"/>
              <a:t>Economists have a special name for the ratio of the marginal utilities in the LHS of this equation and it is called the </a:t>
            </a:r>
            <a:r>
              <a:rPr lang="en-US" altLang="pt-PT" sz="2400" b="1" smtClean="0"/>
              <a:t>marginal rate of substitution, MRS.</a:t>
            </a:r>
          </a:p>
          <a:p>
            <a:pPr marL="230188" indent="-230188" eaLnBrk="1" hangingPunct="1">
              <a:buClr>
                <a:schemeClr val="tx1"/>
              </a:buClr>
            </a:pPr>
            <a:r>
              <a:rPr lang="en-US" altLang="pt-PT" sz="2400" smtClean="0"/>
              <a:t>The principle of </a:t>
            </a:r>
            <a:r>
              <a:rPr lang="en-US" altLang="pt-PT" sz="2400" b="1" smtClean="0"/>
              <a:t>diminishing marginal rate of substitution </a:t>
            </a:r>
            <a:r>
              <a:rPr lang="en-US" altLang="pt-PT" sz="2400" smtClean="0"/>
              <a:t>states that the more of good </a:t>
            </a:r>
            <a:r>
              <a:rPr lang="en-US" altLang="pt-PT" sz="2400" i="1" smtClean="0"/>
              <a:t>R</a:t>
            </a:r>
            <a:r>
              <a:rPr lang="en-US" altLang="pt-PT" sz="2400" smtClean="0"/>
              <a:t> a person consumes in proportion to good </a:t>
            </a:r>
            <a:r>
              <a:rPr lang="en-US" altLang="pt-PT" sz="2400" i="1" smtClean="0"/>
              <a:t>M</a:t>
            </a:r>
            <a:r>
              <a:rPr lang="en-US" altLang="pt-PT" sz="2400" smtClean="0"/>
              <a:t>, the less </a:t>
            </a:r>
            <a:r>
              <a:rPr lang="en-US" altLang="pt-PT" sz="2400" i="1" smtClean="0"/>
              <a:t>M</a:t>
            </a:r>
            <a:r>
              <a:rPr lang="en-US" altLang="pt-PT" sz="2400" smtClean="0"/>
              <a:t> he or she is willing to substitute for another unit of </a:t>
            </a:r>
            <a:r>
              <a:rPr lang="en-US" altLang="pt-PT" sz="2400" i="1" smtClean="0"/>
              <a:t>R</a:t>
            </a:r>
            <a:r>
              <a:rPr lang="en-US" altLang="pt-PT" sz="2400" smtClean="0"/>
              <a:t>.</a:t>
            </a:r>
          </a:p>
          <a:p>
            <a:pPr marL="230188" indent="-230188" eaLnBrk="1" hangingPunct="1">
              <a:buClr>
                <a:schemeClr val="tx1"/>
              </a:buClr>
            </a:pPr>
            <a:endParaRPr lang="en-US" altLang="pt-PT"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wipe(left)">
                                      <p:cBhvr>
                                        <p:cTn id="7" dur="500"/>
                                        <p:tgtEl>
                                          <p:spTgt spid="204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483">
                                            <p:txEl>
                                              <p:pRg st="2" end="2"/>
                                            </p:txEl>
                                          </p:spTgt>
                                        </p:tgtEl>
                                        <p:attrNameLst>
                                          <p:attrName>style.visibility</p:attrName>
                                        </p:attrNameLst>
                                      </p:cBhvr>
                                      <p:to>
                                        <p:strVal val="visible"/>
                                      </p:to>
                                    </p:set>
                                    <p:animEffect transition="in" filter="wipe(left)">
                                      <p:cBhvr>
                                        <p:cTn id="12" dur="500"/>
                                        <p:tgtEl>
                                          <p:spTgt spid="2048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483">
                                            <p:txEl>
                                              <p:pRg st="4" end="4"/>
                                            </p:txEl>
                                          </p:spTgt>
                                        </p:tgtEl>
                                        <p:attrNameLst>
                                          <p:attrName>style.visibility</p:attrName>
                                        </p:attrNameLst>
                                      </p:cBhvr>
                                      <p:to>
                                        <p:strVal val="visible"/>
                                      </p:to>
                                    </p:set>
                                    <p:animEffect transition="in" filter="wipe(left)">
                                      <p:cBhvr>
                                        <p:cTn id="17" dur="500"/>
                                        <p:tgtEl>
                                          <p:spTgt spid="20483">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483">
                                            <p:txEl>
                                              <p:pRg st="5" end="5"/>
                                            </p:txEl>
                                          </p:spTgt>
                                        </p:tgtEl>
                                        <p:attrNameLst>
                                          <p:attrName>style.visibility</p:attrName>
                                        </p:attrNameLst>
                                      </p:cBhvr>
                                      <p:to>
                                        <p:strVal val="visible"/>
                                      </p:to>
                                    </p:set>
                                    <p:animEffect transition="in" filter="wipe(left)">
                                      <p:cBhvr>
                                        <p:cTn id="22" dur="500"/>
                                        <p:tgtEl>
                                          <p:spTgt spid="2048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8" name="Rectangle 2"/>
          <p:cNvSpPr>
            <a:spLocks noGrp="1" noRot="1" noChangeArrowheads="1"/>
          </p:cNvSpPr>
          <p:nvPr>
            <p:ph type="title" idx="4294967295"/>
          </p:nvPr>
        </p:nvSpPr>
        <p:spPr>
          <a:xfrm>
            <a:off x="381000" y="76200"/>
            <a:ext cx="8686800" cy="609600"/>
          </a:xfrm>
        </p:spPr>
        <p:txBody>
          <a:bodyPr/>
          <a:lstStyle/>
          <a:p>
            <a:pPr algn="l" eaLnBrk="1" hangingPunct="1"/>
            <a:r>
              <a:rPr lang="en-US" altLang="pt-PT" dirty="0" smtClean="0"/>
              <a:t>Continuous data analysis</a:t>
            </a:r>
            <a:endParaRPr lang="en-US" altLang="pt-PT" dirty="0" smtClean="0"/>
          </a:p>
        </p:txBody>
      </p:sp>
      <p:graphicFrame>
        <p:nvGraphicFramePr>
          <p:cNvPr id="1026" name="Object 12"/>
          <p:cNvGraphicFramePr>
            <a:graphicFrameLocks noChangeAspect="1"/>
          </p:cNvGraphicFramePr>
          <p:nvPr/>
        </p:nvGraphicFramePr>
        <p:xfrm>
          <a:off x="533400" y="838200"/>
          <a:ext cx="7162800" cy="2841625"/>
        </p:xfrm>
        <a:graphic>
          <a:graphicData uri="http://schemas.openxmlformats.org/presentationml/2006/ole">
            <mc:AlternateContent xmlns:mc="http://schemas.openxmlformats.org/markup-compatibility/2006">
              <mc:Choice xmlns:v="urn:schemas-microsoft-com:vml" Requires="v">
                <p:oleObj spid="_x0000_s1035" name="Documento" r:id="rId4" imgW="5270405" imgH="2090764" progId="Word.Document.12">
                  <p:embed/>
                </p:oleObj>
              </mc:Choice>
              <mc:Fallback>
                <p:oleObj name="Documento" r:id="rId4" imgW="5270405" imgH="2090764" progId="Word.Document.12">
                  <p:embed/>
                  <p:pic>
                    <p:nvPicPr>
                      <p:cNvPr id="0" name="Object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838200"/>
                        <a:ext cx="7162800" cy="284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prstDash val="sysDot"/>
                            <a:miter lim="800000"/>
                            <a:headEnd/>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9" name="Rectangle 1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prstDash val="sysDot"/>
                <a:miter lim="800000"/>
                <a:headEnd/>
                <a:tailEnd type="none" w="med" len="lg"/>
              </a14:hiddenLine>
            </a:ext>
          </a:extLst>
        </p:spPr>
        <p:txBody>
          <a:bodyPr wrap="none" anchor="ct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1030" name="Rectangle 15"/>
          <p:cNvSpPr>
            <a:spLocks noChangeArrowheads="1"/>
          </p:cNvSpPr>
          <p:nvPr/>
        </p:nvSpPr>
        <p:spPr bwMode="auto">
          <a:xfrm>
            <a:off x="0" y="3968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prstDash val="sysDot"/>
                <a:miter lim="800000"/>
                <a:headEnd/>
                <a:tailEnd type="none" w="med" len="lg"/>
              </a14:hiddenLine>
            </a:ext>
          </a:extLst>
        </p:spPr>
        <p:txBody>
          <a:bodyPr wrap="none" anchor="ct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1031" name="CaixaDeTexto 6"/>
          <p:cNvSpPr txBox="1">
            <a:spLocks noChangeArrowheads="1"/>
          </p:cNvSpPr>
          <p:nvPr/>
        </p:nvSpPr>
        <p:spPr bwMode="auto">
          <a:xfrm>
            <a:off x="4419600" y="4343400"/>
            <a:ext cx="3886200" cy="20313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dirty="0" smtClean="0"/>
          </a:p>
          <a:p>
            <a:pPr eaLnBrk="1" hangingPunct="1"/>
            <a:r>
              <a:rPr lang="pt-PT" altLang="pt-PT" dirty="0" smtClean="0"/>
              <a:t>Marginal rate of </a:t>
            </a:r>
            <a:r>
              <a:rPr lang="pt-PT" altLang="pt-PT" dirty="0" err="1" smtClean="0"/>
              <a:t>substitution</a:t>
            </a:r>
            <a:r>
              <a:rPr lang="pt-PT" altLang="pt-PT" dirty="0" smtClean="0"/>
              <a:t> of X in </a:t>
            </a:r>
            <a:r>
              <a:rPr lang="pt-PT" altLang="pt-PT" dirty="0" err="1" smtClean="0"/>
              <a:t>place</a:t>
            </a:r>
            <a:r>
              <a:rPr lang="pt-PT" altLang="pt-PT" dirty="0" smtClean="0"/>
              <a:t> of Y</a:t>
            </a:r>
            <a:endParaRPr lang="pt-PT" altLang="pt-PT" i="1" dirty="0"/>
          </a:p>
          <a:p>
            <a:pPr eaLnBrk="1" hangingPunct="1"/>
            <a:r>
              <a:rPr lang="pt-PT" altLang="pt-PT" dirty="0" smtClean="0"/>
              <a:t>Taxa marginal de substituição do bem </a:t>
            </a:r>
            <a:r>
              <a:rPr lang="pt-PT" altLang="pt-PT" i="1" dirty="0" smtClean="0"/>
              <a:t>Y </a:t>
            </a:r>
            <a:r>
              <a:rPr lang="pt-PT" altLang="pt-PT" dirty="0" smtClean="0"/>
              <a:t>pelo bem </a:t>
            </a:r>
            <a:r>
              <a:rPr lang="pt-PT" altLang="pt-PT" i="1" dirty="0" smtClean="0"/>
              <a:t>X</a:t>
            </a:r>
          </a:p>
          <a:p>
            <a:pPr eaLnBrk="1" hangingPunct="1"/>
            <a:endParaRPr lang="pt-PT" altLang="pt-PT" i="1" dirty="0"/>
          </a:p>
        </p:txBody>
      </p:sp>
      <p:cxnSp>
        <p:nvCxnSpPr>
          <p:cNvPr id="1032" name="Conexão recta unidireccional 8"/>
          <p:cNvCxnSpPr>
            <a:cxnSpLocks noChangeShapeType="1"/>
          </p:cNvCxnSpPr>
          <p:nvPr/>
        </p:nvCxnSpPr>
        <p:spPr bwMode="auto">
          <a:xfrm>
            <a:off x="3581400" y="5334000"/>
            <a:ext cx="838200" cy="0"/>
          </a:xfrm>
          <a:prstGeom prst="straightConnector1">
            <a:avLst/>
          </a:prstGeom>
          <a:noFill/>
          <a:ln w="25400" algn="ctr">
            <a:solidFill>
              <a:schemeClr val="tx1"/>
            </a:solidFill>
            <a:prstDash val="sysDot"/>
            <a:round/>
            <a:headEnd/>
            <a:tailEnd type="arrow" w="med" len="med"/>
          </a:ln>
          <a:extLst>
            <a:ext uri="{909E8E84-426E-40DD-AFC4-6F175D3DCCD1}">
              <a14:hiddenFill xmlns:a14="http://schemas.microsoft.com/office/drawing/2010/main">
                <a:noFill/>
              </a14:hiddenFill>
            </a:ext>
          </a:extLst>
        </p:spPr>
      </p:cxnSp>
      <mc:AlternateContent xmlns:mc="http://schemas.openxmlformats.org/markup-compatibility/2006" xmlns:a14="http://schemas.microsoft.com/office/drawing/2010/main">
        <mc:Choice Requires="a14">
          <p:sp>
            <p:nvSpPr>
              <p:cNvPr id="2" name="Rectangle 1"/>
              <p:cNvSpPr/>
              <p:nvPr/>
            </p:nvSpPr>
            <p:spPr>
              <a:xfrm>
                <a:off x="381000" y="4444515"/>
                <a:ext cx="2896185" cy="700063"/>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pt-PT" sz="2600" i="1" smtClean="0">
                              <a:latin typeface="Cambria Math" panose="02040503050406030204" pitchFamily="18" charset="0"/>
                            </a:rPr>
                          </m:ctrlPr>
                        </m:sSubPr>
                        <m:e>
                          <m:r>
                            <a:rPr lang="pt-PT" sz="2600" i="1">
                              <a:latin typeface="Cambria Math" panose="02040503050406030204" pitchFamily="18" charset="0"/>
                            </a:rPr>
                            <m:t>𝑀𝑅𝑆</m:t>
                          </m:r>
                        </m:e>
                        <m:sub>
                          <m:r>
                            <a:rPr lang="pt-PT" sz="2600" i="1">
                              <a:latin typeface="Cambria Math" panose="02040503050406030204" pitchFamily="18" charset="0"/>
                            </a:rPr>
                            <m:t>𝑌</m:t>
                          </m:r>
                          <m:r>
                            <a:rPr lang="pt-PT" sz="2600" i="0">
                              <a:latin typeface="Cambria Math" panose="02040503050406030204" pitchFamily="18" charset="0"/>
                            </a:rPr>
                            <m:t>,</m:t>
                          </m:r>
                          <m:r>
                            <a:rPr lang="pt-PT" sz="2600" i="1">
                              <a:latin typeface="Cambria Math" panose="02040503050406030204" pitchFamily="18" charset="0"/>
                            </a:rPr>
                            <m:t>𝑋</m:t>
                          </m:r>
                          <m:r>
                            <a:rPr lang="pt-PT" sz="2600" i="0">
                              <a:latin typeface="Cambria Math" panose="02040503050406030204" pitchFamily="18" charset="0"/>
                            </a:rPr>
                            <m:t> </m:t>
                          </m:r>
                        </m:sub>
                      </m:sSub>
                      <m:r>
                        <a:rPr lang="pt-PT" sz="2600" i="0">
                          <a:latin typeface="Cambria Math" panose="02040503050406030204" pitchFamily="18" charset="0"/>
                        </a:rPr>
                        <m:t>= − </m:t>
                      </m:r>
                      <m:f>
                        <m:fPr>
                          <m:ctrlPr>
                            <a:rPr lang="pt-PT" sz="2600" i="1">
                              <a:latin typeface="Cambria Math" panose="02040503050406030204" pitchFamily="18" charset="0"/>
                            </a:rPr>
                          </m:ctrlPr>
                        </m:fPr>
                        <m:num>
                          <m:r>
                            <a:rPr lang="pt-PT" sz="2600" i="1">
                              <a:latin typeface="Cambria Math" panose="02040503050406030204" pitchFamily="18" charset="0"/>
                            </a:rPr>
                            <m:t>𝑑𝑌</m:t>
                          </m:r>
                        </m:num>
                        <m:den>
                          <m:r>
                            <a:rPr lang="pt-PT" sz="2600" i="1">
                              <a:latin typeface="Cambria Math" panose="02040503050406030204" pitchFamily="18" charset="0"/>
                            </a:rPr>
                            <m:t>𝑑𝑋</m:t>
                          </m:r>
                        </m:den>
                      </m:f>
                    </m:oMath>
                  </m:oMathPara>
                </a14:m>
                <a:endParaRPr lang="pt-PT" sz="2600" dirty="0"/>
              </a:p>
            </p:txBody>
          </p:sp>
        </mc:Choice>
        <mc:Fallback xmlns="">
          <p:sp>
            <p:nvSpPr>
              <p:cNvPr id="2" name="Rectangle 1"/>
              <p:cNvSpPr>
                <a:spLocks noRot="1" noChangeAspect="1" noMove="1" noResize="1" noEditPoints="1" noAdjustHandles="1" noChangeArrowheads="1" noChangeShapeType="1" noTextEdit="1"/>
              </p:cNvSpPr>
              <p:nvPr/>
            </p:nvSpPr>
            <p:spPr>
              <a:xfrm>
                <a:off x="381000" y="4444515"/>
                <a:ext cx="2896185" cy="700063"/>
              </a:xfrm>
              <a:prstGeom prst="rect">
                <a:avLst/>
              </a:prstGeom>
              <a:blipFill>
                <a:blip r:embed="rId6"/>
                <a:stretch>
                  <a:fillRect t="-3478"/>
                </a:stretch>
              </a:blipFill>
            </p:spPr>
            <p:txBody>
              <a:bodyPr/>
              <a:lstStyle/>
              <a:p>
                <a:r>
                  <a:rPr lang="pt-PT">
                    <a:noFill/>
                  </a:rPr>
                  <a:t> </a:t>
                </a:r>
              </a:p>
            </p:txBody>
          </p:sp>
        </mc:Fallback>
      </mc:AlternateContent>
      <mc:AlternateContent xmlns:mc="http://schemas.openxmlformats.org/markup-compatibility/2006" xmlns:a14="http://schemas.microsoft.com/office/drawing/2010/main">
        <mc:Choice Requires="a14">
          <p:sp>
            <p:nvSpPr>
              <p:cNvPr id="3" name="Rectangle 2"/>
              <p:cNvSpPr/>
              <p:nvPr/>
            </p:nvSpPr>
            <p:spPr>
              <a:xfrm>
                <a:off x="795892" y="5486400"/>
                <a:ext cx="2440092" cy="6533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pt-PT" sz="2400" i="1" smtClean="0">
                              <a:latin typeface="Cambria Math" panose="02040503050406030204" pitchFamily="18" charset="0"/>
                            </a:rPr>
                          </m:ctrlPr>
                        </m:sSubPr>
                        <m:e>
                          <m:r>
                            <a:rPr lang="pt-PT" sz="2400" i="1">
                              <a:latin typeface="Cambria Math" panose="02040503050406030204" pitchFamily="18" charset="0"/>
                            </a:rPr>
                            <m:t>𝑀𝑅𝑆</m:t>
                          </m:r>
                        </m:e>
                        <m:sub>
                          <m:r>
                            <a:rPr lang="pt-PT" sz="2400" i="1">
                              <a:latin typeface="Cambria Math" panose="02040503050406030204" pitchFamily="18" charset="0"/>
                            </a:rPr>
                            <m:t>𝑌</m:t>
                          </m:r>
                          <m:r>
                            <a:rPr lang="pt-PT" sz="2400" i="0">
                              <a:latin typeface="Cambria Math" panose="02040503050406030204" pitchFamily="18" charset="0"/>
                            </a:rPr>
                            <m:t>,</m:t>
                          </m:r>
                          <m:r>
                            <a:rPr lang="pt-PT" sz="2400" i="1">
                              <a:latin typeface="Cambria Math" panose="02040503050406030204" pitchFamily="18" charset="0"/>
                            </a:rPr>
                            <m:t>𝑋</m:t>
                          </m:r>
                          <m:r>
                            <a:rPr lang="pt-PT" sz="2400" i="0">
                              <a:latin typeface="Cambria Math" panose="02040503050406030204" pitchFamily="18" charset="0"/>
                            </a:rPr>
                            <m:t> </m:t>
                          </m:r>
                        </m:sub>
                      </m:sSub>
                      <m:r>
                        <a:rPr lang="pt-PT" sz="2400" i="0">
                          <a:latin typeface="Cambria Math" panose="02040503050406030204" pitchFamily="18" charset="0"/>
                        </a:rPr>
                        <m:t>=| </m:t>
                      </m:r>
                      <m:f>
                        <m:fPr>
                          <m:ctrlPr>
                            <a:rPr lang="pt-PT" sz="2400" i="1">
                              <a:latin typeface="Cambria Math" panose="02040503050406030204" pitchFamily="18" charset="0"/>
                            </a:rPr>
                          </m:ctrlPr>
                        </m:fPr>
                        <m:num>
                          <m:r>
                            <a:rPr lang="pt-PT" sz="2400" i="1">
                              <a:latin typeface="Cambria Math" panose="02040503050406030204" pitchFamily="18" charset="0"/>
                            </a:rPr>
                            <m:t>𝑑𝑌</m:t>
                          </m:r>
                        </m:num>
                        <m:den>
                          <m:r>
                            <a:rPr lang="pt-PT" sz="2400" i="1">
                              <a:latin typeface="Cambria Math" panose="02040503050406030204" pitchFamily="18" charset="0"/>
                            </a:rPr>
                            <m:t>𝑑𝑋</m:t>
                          </m:r>
                        </m:den>
                      </m:f>
                      <m:r>
                        <a:rPr lang="pt-PT" sz="2400" i="0">
                          <a:latin typeface="Cambria Math" panose="02040503050406030204" pitchFamily="18" charset="0"/>
                        </a:rPr>
                        <m:t>|</m:t>
                      </m:r>
                    </m:oMath>
                  </m:oMathPara>
                </a14:m>
                <a:endParaRPr lang="pt-PT" sz="2400" dirty="0"/>
              </a:p>
            </p:txBody>
          </p:sp>
        </mc:Choice>
        <mc:Fallback xmlns="">
          <p:sp>
            <p:nvSpPr>
              <p:cNvPr id="3" name="Rectangle 2"/>
              <p:cNvSpPr>
                <a:spLocks noRot="1" noChangeAspect="1" noMove="1" noResize="1" noEditPoints="1" noAdjustHandles="1" noChangeArrowheads="1" noChangeShapeType="1" noTextEdit="1"/>
              </p:cNvSpPr>
              <p:nvPr/>
            </p:nvSpPr>
            <p:spPr>
              <a:xfrm>
                <a:off x="795892" y="5486400"/>
                <a:ext cx="2440092" cy="653320"/>
              </a:xfrm>
              <a:prstGeom prst="rect">
                <a:avLst/>
              </a:prstGeom>
              <a:blipFill>
                <a:blip r:embed="rId7"/>
                <a:stretch>
                  <a:fillRect t="-2804"/>
                </a:stretch>
              </a:blipFill>
            </p:spPr>
            <p:txBody>
              <a:bodyPr/>
              <a:lstStyle/>
              <a:p>
                <a:r>
                  <a:rPr lang="pt-PT">
                    <a:noFill/>
                  </a:rPr>
                  <a:t> </a:t>
                </a:r>
              </a:p>
            </p:txBody>
          </p:sp>
        </mc:Fallback>
      </mc:AlternateContent>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3"/>
          <p:cNvSpPr>
            <a:spLocks noChangeAspect="1" noChangeArrowheads="1" noTextEdit="1"/>
          </p:cNvSpPr>
          <p:nvPr/>
        </p:nvSpPr>
        <p:spPr bwMode="auto">
          <a:xfrm>
            <a:off x="1368425" y="863600"/>
            <a:ext cx="6078538" cy="429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PT"/>
          </a:p>
        </p:txBody>
      </p:sp>
      <p:sp>
        <p:nvSpPr>
          <p:cNvPr id="571397" name="Rectangle 5"/>
          <p:cNvSpPr>
            <a:spLocks noChangeArrowheads="1"/>
          </p:cNvSpPr>
          <p:nvPr/>
        </p:nvSpPr>
        <p:spPr bwMode="auto">
          <a:xfrm>
            <a:off x="4772025" y="2959100"/>
            <a:ext cx="11906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A</a:t>
            </a:r>
            <a:endParaRPr lang="en-US" altLang="pt-PT" sz="1400">
              <a:latin typeface="Tahoma" panose="020B0604030504040204" pitchFamily="34" charset="0"/>
            </a:endParaRPr>
          </a:p>
        </p:txBody>
      </p:sp>
      <p:sp>
        <p:nvSpPr>
          <p:cNvPr id="571398" name="Rectangle 6"/>
          <p:cNvSpPr>
            <a:spLocks noChangeArrowheads="1"/>
          </p:cNvSpPr>
          <p:nvPr/>
        </p:nvSpPr>
        <p:spPr bwMode="auto">
          <a:xfrm>
            <a:off x="3232150" y="1912938"/>
            <a:ext cx="11906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a:t>
            </a:r>
            <a:endParaRPr lang="en-US" altLang="pt-PT" sz="1400">
              <a:latin typeface="Tahoma" panose="020B0604030504040204" pitchFamily="34" charset="0"/>
            </a:endParaRPr>
          </a:p>
        </p:txBody>
      </p:sp>
      <p:sp>
        <p:nvSpPr>
          <p:cNvPr id="27653" name="Rectangle 7"/>
          <p:cNvSpPr>
            <a:spLocks noChangeArrowheads="1"/>
          </p:cNvSpPr>
          <p:nvPr/>
        </p:nvSpPr>
        <p:spPr bwMode="auto">
          <a:xfrm>
            <a:off x="2216150" y="4686300"/>
            <a:ext cx="984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0</a:t>
            </a:r>
            <a:endParaRPr lang="en-US" altLang="pt-PT" sz="1400">
              <a:latin typeface="Tahoma" panose="020B0604030504040204" pitchFamily="34" charset="0"/>
            </a:endParaRPr>
          </a:p>
        </p:txBody>
      </p:sp>
      <p:sp>
        <p:nvSpPr>
          <p:cNvPr id="27654" name="Rectangle 8"/>
          <p:cNvSpPr>
            <a:spLocks noChangeArrowheads="1"/>
          </p:cNvSpPr>
          <p:nvPr/>
        </p:nvSpPr>
        <p:spPr bwMode="auto">
          <a:xfrm>
            <a:off x="2914650" y="4686300"/>
            <a:ext cx="984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27655" name="Rectangle 9"/>
          <p:cNvSpPr>
            <a:spLocks noChangeArrowheads="1"/>
          </p:cNvSpPr>
          <p:nvPr/>
        </p:nvSpPr>
        <p:spPr bwMode="auto">
          <a:xfrm>
            <a:off x="3475038" y="4686300"/>
            <a:ext cx="984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a:t>
            </a:r>
            <a:endParaRPr lang="en-US" altLang="pt-PT" sz="1400">
              <a:latin typeface="Tahoma" panose="020B0604030504040204" pitchFamily="34" charset="0"/>
            </a:endParaRPr>
          </a:p>
        </p:txBody>
      </p:sp>
      <p:sp>
        <p:nvSpPr>
          <p:cNvPr id="27656" name="Rectangle 10"/>
          <p:cNvSpPr>
            <a:spLocks noChangeArrowheads="1"/>
          </p:cNvSpPr>
          <p:nvPr/>
        </p:nvSpPr>
        <p:spPr bwMode="auto">
          <a:xfrm>
            <a:off x="4038600" y="4686300"/>
            <a:ext cx="984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6</a:t>
            </a:r>
            <a:endParaRPr lang="en-US" altLang="pt-PT" sz="1400">
              <a:latin typeface="Tahoma" panose="020B0604030504040204" pitchFamily="34" charset="0"/>
            </a:endParaRPr>
          </a:p>
        </p:txBody>
      </p:sp>
      <p:sp>
        <p:nvSpPr>
          <p:cNvPr id="27657" name="Rectangle 11"/>
          <p:cNvSpPr>
            <a:spLocks noChangeArrowheads="1"/>
          </p:cNvSpPr>
          <p:nvPr/>
        </p:nvSpPr>
        <p:spPr bwMode="auto">
          <a:xfrm>
            <a:off x="4598988" y="4686300"/>
            <a:ext cx="984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8</a:t>
            </a:r>
            <a:endParaRPr lang="en-US" altLang="pt-PT" sz="1400">
              <a:latin typeface="Tahoma" panose="020B0604030504040204" pitchFamily="34" charset="0"/>
            </a:endParaRPr>
          </a:p>
        </p:txBody>
      </p:sp>
      <p:sp>
        <p:nvSpPr>
          <p:cNvPr id="27658" name="Rectangle 12"/>
          <p:cNvSpPr>
            <a:spLocks noChangeArrowheads="1"/>
          </p:cNvSpPr>
          <p:nvPr/>
        </p:nvSpPr>
        <p:spPr bwMode="auto">
          <a:xfrm>
            <a:off x="6794500" y="4686300"/>
            <a:ext cx="196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16</a:t>
            </a:r>
            <a:endParaRPr lang="en-US" altLang="pt-PT" sz="1400">
              <a:latin typeface="Tahoma" panose="020B0604030504040204" pitchFamily="34" charset="0"/>
            </a:endParaRPr>
          </a:p>
        </p:txBody>
      </p:sp>
      <p:sp>
        <p:nvSpPr>
          <p:cNvPr id="27659" name="Rectangle 13"/>
          <p:cNvSpPr>
            <a:spLocks noChangeArrowheads="1"/>
          </p:cNvSpPr>
          <p:nvPr/>
        </p:nvSpPr>
        <p:spPr bwMode="auto">
          <a:xfrm>
            <a:off x="6234113" y="4686300"/>
            <a:ext cx="196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14</a:t>
            </a:r>
            <a:endParaRPr lang="en-US" altLang="pt-PT" sz="1400">
              <a:latin typeface="Tahoma" panose="020B0604030504040204" pitchFamily="34" charset="0"/>
            </a:endParaRPr>
          </a:p>
        </p:txBody>
      </p:sp>
      <p:sp>
        <p:nvSpPr>
          <p:cNvPr id="27660" name="Rectangle 14"/>
          <p:cNvSpPr>
            <a:spLocks noChangeArrowheads="1"/>
          </p:cNvSpPr>
          <p:nvPr/>
        </p:nvSpPr>
        <p:spPr bwMode="auto">
          <a:xfrm>
            <a:off x="5673725" y="4686300"/>
            <a:ext cx="196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12</a:t>
            </a:r>
            <a:endParaRPr lang="en-US" altLang="pt-PT" sz="1400">
              <a:latin typeface="Tahoma" panose="020B0604030504040204" pitchFamily="34" charset="0"/>
            </a:endParaRPr>
          </a:p>
        </p:txBody>
      </p:sp>
      <p:sp>
        <p:nvSpPr>
          <p:cNvPr id="27661" name="Rectangle 15"/>
          <p:cNvSpPr>
            <a:spLocks noChangeArrowheads="1"/>
          </p:cNvSpPr>
          <p:nvPr/>
        </p:nvSpPr>
        <p:spPr bwMode="auto">
          <a:xfrm>
            <a:off x="5113338" y="4686300"/>
            <a:ext cx="196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27662" name="Line 16"/>
          <p:cNvSpPr>
            <a:spLocks noChangeShapeType="1"/>
          </p:cNvSpPr>
          <p:nvPr/>
        </p:nvSpPr>
        <p:spPr bwMode="auto">
          <a:xfrm>
            <a:off x="6327775" y="4533900"/>
            <a:ext cx="0" cy="12065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7663" name="Line 17"/>
          <p:cNvSpPr>
            <a:spLocks noChangeShapeType="1"/>
          </p:cNvSpPr>
          <p:nvPr/>
        </p:nvSpPr>
        <p:spPr bwMode="auto">
          <a:xfrm>
            <a:off x="5767388" y="4533900"/>
            <a:ext cx="0" cy="12065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7664" name="Line 18"/>
          <p:cNvSpPr>
            <a:spLocks noChangeShapeType="1"/>
          </p:cNvSpPr>
          <p:nvPr/>
        </p:nvSpPr>
        <p:spPr bwMode="auto">
          <a:xfrm>
            <a:off x="5207000" y="4533900"/>
            <a:ext cx="0" cy="12065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7665" name="Line 19"/>
          <p:cNvSpPr>
            <a:spLocks noChangeShapeType="1"/>
          </p:cNvSpPr>
          <p:nvPr/>
        </p:nvSpPr>
        <p:spPr bwMode="auto">
          <a:xfrm>
            <a:off x="4648200" y="4533900"/>
            <a:ext cx="0" cy="12065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7666" name="Line 20"/>
          <p:cNvSpPr>
            <a:spLocks noChangeShapeType="1"/>
          </p:cNvSpPr>
          <p:nvPr/>
        </p:nvSpPr>
        <p:spPr bwMode="auto">
          <a:xfrm>
            <a:off x="4083050" y="4533900"/>
            <a:ext cx="0" cy="12065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7667" name="Line 21"/>
          <p:cNvSpPr>
            <a:spLocks noChangeShapeType="1"/>
          </p:cNvSpPr>
          <p:nvPr/>
        </p:nvSpPr>
        <p:spPr bwMode="auto">
          <a:xfrm>
            <a:off x="3522663" y="4533900"/>
            <a:ext cx="0" cy="12065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7668" name="Line 22"/>
          <p:cNvSpPr>
            <a:spLocks noChangeShapeType="1"/>
          </p:cNvSpPr>
          <p:nvPr/>
        </p:nvSpPr>
        <p:spPr bwMode="auto">
          <a:xfrm>
            <a:off x="2962275" y="4533900"/>
            <a:ext cx="0" cy="12065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7669" name="Line 23"/>
          <p:cNvSpPr>
            <a:spLocks noChangeShapeType="1"/>
          </p:cNvSpPr>
          <p:nvPr/>
        </p:nvSpPr>
        <p:spPr bwMode="auto">
          <a:xfrm>
            <a:off x="2400300" y="2051050"/>
            <a:ext cx="127000"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7670" name="Line 24"/>
          <p:cNvSpPr>
            <a:spLocks noChangeShapeType="1"/>
          </p:cNvSpPr>
          <p:nvPr/>
        </p:nvSpPr>
        <p:spPr bwMode="auto">
          <a:xfrm>
            <a:off x="2400300" y="2420938"/>
            <a:ext cx="127000"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7671" name="Line 25"/>
          <p:cNvSpPr>
            <a:spLocks noChangeShapeType="1"/>
          </p:cNvSpPr>
          <p:nvPr/>
        </p:nvSpPr>
        <p:spPr bwMode="auto">
          <a:xfrm>
            <a:off x="2400300" y="2792413"/>
            <a:ext cx="127000"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7672" name="Line 26"/>
          <p:cNvSpPr>
            <a:spLocks noChangeShapeType="1"/>
          </p:cNvSpPr>
          <p:nvPr/>
        </p:nvSpPr>
        <p:spPr bwMode="auto">
          <a:xfrm>
            <a:off x="2400300" y="3163888"/>
            <a:ext cx="127000"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7673" name="Line 27"/>
          <p:cNvSpPr>
            <a:spLocks noChangeShapeType="1"/>
          </p:cNvSpPr>
          <p:nvPr/>
        </p:nvSpPr>
        <p:spPr bwMode="auto">
          <a:xfrm>
            <a:off x="2400300" y="3536950"/>
            <a:ext cx="127000"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7674" name="Line 28"/>
          <p:cNvSpPr>
            <a:spLocks noChangeShapeType="1"/>
          </p:cNvSpPr>
          <p:nvPr/>
        </p:nvSpPr>
        <p:spPr bwMode="auto">
          <a:xfrm>
            <a:off x="2400300" y="3906838"/>
            <a:ext cx="127000"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7675" name="Line 29"/>
          <p:cNvSpPr>
            <a:spLocks noChangeShapeType="1"/>
          </p:cNvSpPr>
          <p:nvPr/>
        </p:nvSpPr>
        <p:spPr bwMode="auto">
          <a:xfrm>
            <a:off x="2400300" y="4284663"/>
            <a:ext cx="127000"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7676" name="Rectangle 30"/>
          <p:cNvSpPr>
            <a:spLocks noChangeArrowheads="1"/>
          </p:cNvSpPr>
          <p:nvPr/>
        </p:nvSpPr>
        <p:spPr bwMode="auto">
          <a:xfrm>
            <a:off x="2116138" y="1562100"/>
            <a:ext cx="196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80</a:t>
            </a:r>
            <a:endParaRPr lang="en-US" altLang="pt-PT" sz="1400">
              <a:latin typeface="Tahoma" panose="020B0604030504040204" pitchFamily="34" charset="0"/>
            </a:endParaRPr>
          </a:p>
        </p:txBody>
      </p:sp>
      <p:sp>
        <p:nvSpPr>
          <p:cNvPr id="27677" name="Rectangle 31"/>
          <p:cNvSpPr>
            <a:spLocks noChangeArrowheads="1"/>
          </p:cNvSpPr>
          <p:nvPr/>
        </p:nvSpPr>
        <p:spPr bwMode="auto">
          <a:xfrm>
            <a:off x="2116138" y="1936750"/>
            <a:ext cx="196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70</a:t>
            </a:r>
            <a:endParaRPr lang="en-US" altLang="pt-PT" sz="1400">
              <a:latin typeface="Tahoma" panose="020B0604030504040204" pitchFamily="34" charset="0"/>
            </a:endParaRPr>
          </a:p>
        </p:txBody>
      </p:sp>
      <p:sp>
        <p:nvSpPr>
          <p:cNvPr id="27678" name="Rectangle 32"/>
          <p:cNvSpPr>
            <a:spLocks noChangeArrowheads="1"/>
          </p:cNvSpPr>
          <p:nvPr/>
        </p:nvSpPr>
        <p:spPr bwMode="auto">
          <a:xfrm>
            <a:off x="2116138" y="2308225"/>
            <a:ext cx="196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60</a:t>
            </a:r>
            <a:endParaRPr lang="en-US" altLang="pt-PT" sz="1400">
              <a:latin typeface="Tahoma" panose="020B0604030504040204" pitchFamily="34" charset="0"/>
            </a:endParaRPr>
          </a:p>
        </p:txBody>
      </p:sp>
      <p:sp>
        <p:nvSpPr>
          <p:cNvPr id="27679" name="Rectangle 33"/>
          <p:cNvSpPr>
            <a:spLocks noChangeArrowheads="1"/>
          </p:cNvSpPr>
          <p:nvPr/>
        </p:nvSpPr>
        <p:spPr bwMode="auto">
          <a:xfrm>
            <a:off x="2116138" y="2681288"/>
            <a:ext cx="1968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50</a:t>
            </a:r>
            <a:endParaRPr lang="en-US" altLang="pt-PT" sz="1400">
              <a:latin typeface="Tahoma" panose="020B0604030504040204" pitchFamily="34" charset="0"/>
            </a:endParaRPr>
          </a:p>
        </p:txBody>
      </p:sp>
      <p:sp>
        <p:nvSpPr>
          <p:cNvPr id="27680" name="Rectangle 34"/>
          <p:cNvSpPr>
            <a:spLocks noChangeArrowheads="1"/>
          </p:cNvSpPr>
          <p:nvPr/>
        </p:nvSpPr>
        <p:spPr bwMode="auto">
          <a:xfrm>
            <a:off x="2116138" y="3051175"/>
            <a:ext cx="196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40</a:t>
            </a:r>
            <a:endParaRPr lang="en-US" altLang="pt-PT" sz="1400">
              <a:latin typeface="Tahoma" panose="020B0604030504040204" pitchFamily="34" charset="0"/>
            </a:endParaRPr>
          </a:p>
        </p:txBody>
      </p:sp>
      <p:sp>
        <p:nvSpPr>
          <p:cNvPr id="27681" name="Rectangle 35"/>
          <p:cNvSpPr>
            <a:spLocks noChangeArrowheads="1"/>
          </p:cNvSpPr>
          <p:nvPr/>
        </p:nvSpPr>
        <p:spPr bwMode="auto">
          <a:xfrm>
            <a:off x="2116138" y="3425825"/>
            <a:ext cx="196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30</a:t>
            </a:r>
            <a:endParaRPr lang="en-US" altLang="pt-PT" sz="1400">
              <a:latin typeface="Tahoma" panose="020B0604030504040204" pitchFamily="34" charset="0"/>
            </a:endParaRPr>
          </a:p>
        </p:txBody>
      </p:sp>
      <p:sp>
        <p:nvSpPr>
          <p:cNvPr id="27682" name="Rectangle 36"/>
          <p:cNvSpPr>
            <a:spLocks noChangeArrowheads="1"/>
          </p:cNvSpPr>
          <p:nvPr/>
        </p:nvSpPr>
        <p:spPr bwMode="auto">
          <a:xfrm>
            <a:off x="2116138" y="3797300"/>
            <a:ext cx="196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20</a:t>
            </a:r>
            <a:endParaRPr lang="en-US" altLang="pt-PT" sz="1400">
              <a:latin typeface="Tahoma" panose="020B0604030504040204" pitchFamily="34" charset="0"/>
            </a:endParaRPr>
          </a:p>
        </p:txBody>
      </p:sp>
      <p:sp>
        <p:nvSpPr>
          <p:cNvPr id="27683" name="Rectangle 37"/>
          <p:cNvSpPr>
            <a:spLocks noChangeArrowheads="1"/>
          </p:cNvSpPr>
          <p:nvPr/>
        </p:nvSpPr>
        <p:spPr bwMode="auto">
          <a:xfrm>
            <a:off x="2116138" y="4170363"/>
            <a:ext cx="1968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571430" name="Rectangle 38"/>
          <p:cNvSpPr>
            <a:spLocks noChangeArrowheads="1"/>
          </p:cNvSpPr>
          <p:nvPr/>
        </p:nvSpPr>
        <p:spPr bwMode="auto">
          <a:xfrm>
            <a:off x="6781800" y="3433763"/>
            <a:ext cx="4921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571431" name="Rectangle 39"/>
          <p:cNvSpPr>
            <a:spLocks noChangeArrowheads="1"/>
          </p:cNvSpPr>
          <p:nvPr/>
        </p:nvSpPr>
        <p:spPr bwMode="auto">
          <a:xfrm>
            <a:off x="6831013" y="3535363"/>
            <a:ext cx="984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571432" name="Rectangle 40"/>
          <p:cNvSpPr>
            <a:spLocks noChangeArrowheads="1"/>
          </p:cNvSpPr>
          <p:nvPr/>
        </p:nvSpPr>
        <p:spPr bwMode="auto">
          <a:xfrm>
            <a:off x="6529388" y="2778125"/>
            <a:ext cx="49212"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571433" name="Rectangle 41"/>
          <p:cNvSpPr>
            <a:spLocks noChangeArrowheads="1"/>
          </p:cNvSpPr>
          <p:nvPr/>
        </p:nvSpPr>
        <p:spPr bwMode="auto">
          <a:xfrm>
            <a:off x="6580188" y="2881313"/>
            <a:ext cx="984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3</a:t>
            </a:r>
            <a:endParaRPr lang="en-US" altLang="pt-PT" sz="1400">
              <a:latin typeface="Tahoma" panose="020B0604030504040204" pitchFamily="34" charset="0"/>
            </a:endParaRPr>
          </a:p>
        </p:txBody>
      </p:sp>
      <p:sp>
        <p:nvSpPr>
          <p:cNvPr id="571434" name="Rectangle 42"/>
          <p:cNvSpPr>
            <a:spLocks noChangeArrowheads="1"/>
          </p:cNvSpPr>
          <p:nvPr/>
        </p:nvSpPr>
        <p:spPr bwMode="auto">
          <a:xfrm>
            <a:off x="7148513" y="4113213"/>
            <a:ext cx="49212"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571435" name="Rectangle 43"/>
          <p:cNvSpPr>
            <a:spLocks noChangeArrowheads="1"/>
          </p:cNvSpPr>
          <p:nvPr/>
        </p:nvSpPr>
        <p:spPr bwMode="auto">
          <a:xfrm>
            <a:off x="7197725" y="4217988"/>
            <a:ext cx="984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27690" name="Rectangle 44"/>
          <p:cNvSpPr>
            <a:spLocks noChangeArrowheads="1"/>
          </p:cNvSpPr>
          <p:nvPr/>
        </p:nvSpPr>
        <p:spPr bwMode="auto">
          <a:xfrm>
            <a:off x="6923088" y="4410075"/>
            <a:ext cx="217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BL</a:t>
            </a:r>
            <a:endParaRPr lang="en-US" altLang="pt-PT" sz="1400">
              <a:latin typeface="Tahoma" panose="020B0604030504040204" pitchFamily="34" charset="0"/>
            </a:endParaRPr>
          </a:p>
        </p:txBody>
      </p:sp>
      <p:sp>
        <p:nvSpPr>
          <p:cNvPr id="571437" name="Freeform 45"/>
          <p:cNvSpPr>
            <a:spLocks/>
          </p:cNvSpPr>
          <p:nvPr/>
        </p:nvSpPr>
        <p:spPr bwMode="auto">
          <a:xfrm>
            <a:off x="3638550" y="1570038"/>
            <a:ext cx="3081338" cy="1997075"/>
          </a:xfrm>
          <a:custGeom>
            <a:avLst/>
            <a:gdLst>
              <a:gd name="T0" fmla="*/ 0 w 593"/>
              <a:gd name="T1" fmla="*/ 0 h 392"/>
              <a:gd name="T2" fmla="*/ 2147483647 w 593"/>
              <a:gd name="T3" fmla="*/ 2147483647 h 392"/>
              <a:gd name="T4" fmla="*/ 2147483647 w 593"/>
              <a:gd name="T5" fmla="*/ 2147483647 h 392"/>
              <a:gd name="T6" fmla="*/ 0 60000 65536"/>
              <a:gd name="T7" fmla="*/ 0 60000 65536"/>
              <a:gd name="T8" fmla="*/ 0 60000 65536"/>
              <a:gd name="T9" fmla="*/ 0 w 593"/>
              <a:gd name="T10" fmla="*/ 0 h 392"/>
              <a:gd name="T11" fmla="*/ 593 w 593"/>
              <a:gd name="T12" fmla="*/ 392 h 392"/>
            </a:gdLst>
            <a:ahLst/>
            <a:cxnLst>
              <a:cxn ang="T6">
                <a:pos x="T0" y="T1"/>
              </a:cxn>
              <a:cxn ang="T7">
                <a:pos x="T2" y="T3"/>
              </a:cxn>
              <a:cxn ang="T8">
                <a:pos x="T4" y="T5"/>
              </a:cxn>
            </a:cxnLst>
            <a:rect l="T9" t="T10" r="T11" b="T12"/>
            <a:pathLst>
              <a:path w="593" h="392">
                <a:moveTo>
                  <a:pt x="0" y="0"/>
                </a:moveTo>
                <a:cubicBezTo>
                  <a:pt x="24" y="129"/>
                  <a:pt x="112" y="266"/>
                  <a:pt x="204" y="315"/>
                </a:cubicBezTo>
                <a:cubicBezTo>
                  <a:pt x="338" y="387"/>
                  <a:pt x="593" y="392"/>
                  <a:pt x="593" y="392"/>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71438" name="Freeform 46"/>
          <p:cNvSpPr>
            <a:spLocks/>
          </p:cNvSpPr>
          <p:nvPr/>
        </p:nvSpPr>
        <p:spPr bwMode="auto">
          <a:xfrm>
            <a:off x="2987675" y="1504950"/>
            <a:ext cx="4095750" cy="2749550"/>
          </a:xfrm>
          <a:custGeom>
            <a:avLst/>
            <a:gdLst>
              <a:gd name="T0" fmla="*/ 2147483647 w 788"/>
              <a:gd name="T1" fmla="*/ 2147483647 h 540"/>
              <a:gd name="T2" fmla="*/ 2147483647 w 788"/>
              <a:gd name="T3" fmla="*/ 2147483647 h 540"/>
              <a:gd name="T4" fmla="*/ 0 w 788"/>
              <a:gd name="T5" fmla="*/ 0 h 540"/>
              <a:gd name="T6" fmla="*/ 0 60000 65536"/>
              <a:gd name="T7" fmla="*/ 0 60000 65536"/>
              <a:gd name="T8" fmla="*/ 0 60000 65536"/>
              <a:gd name="T9" fmla="*/ 0 w 788"/>
              <a:gd name="T10" fmla="*/ 0 h 540"/>
              <a:gd name="T11" fmla="*/ 788 w 788"/>
              <a:gd name="T12" fmla="*/ 540 h 540"/>
            </a:gdLst>
            <a:ahLst/>
            <a:cxnLst>
              <a:cxn ang="T6">
                <a:pos x="T0" y="T1"/>
              </a:cxn>
              <a:cxn ang="T7">
                <a:pos x="T2" y="T3"/>
              </a:cxn>
              <a:cxn ang="T8">
                <a:pos x="T4" y="T5"/>
              </a:cxn>
            </a:cxnLst>
            <a:rect l="T9" t="T10" r="T11" b="T12"/>
            <a:pathLst>
              <a:path w="788" h="540">
                <a:moveTo>
                  <a:pt x="788" y="540"/>
                </a:moveTo>
                <a:cubicBezTo>
                  <a:pt x="688" y="537"/>
                  <a:pt x="418" y="540"/>
                  <a:pt x="234" y="417"/>
                </a:cubicBezTo>
                <a:cubicBezTo>
                  <a:pt x="50" y="294"/>
                  <a:pt x="10" y="93"/>
                  <a:pt x="0" y="0"/>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71439" name="Freeform 47"/>
          <p:cNvSpPr>
            <a:spLocks/>
          </p:cNvSpPr>
          <p:nvPr/>
        </p:nvSpPr>
        <p:spPr bwMode="auto">
          <a:xfrm>
            <a:off x="4281488" y="1611313"/>
            <a:ext cx="2165350" cy="1301750"/>
          </a:xfrm>
          <a:custGeom>
            <a:avLst/>
            <a:gdLst>
              <a:gd name="T0" fmla="*/ 0 w 417"/>
              <a:gd name="T1" fmla="*/ 0 h 256"/>
              <a:gd name="T2" fmla="*/ 2147483647 w 417"/>
              <a:gd name="T3" fmla="*/ 2147483647 h 256"/>
              <a:gd name="T4" fmla="*/ 0 60000 65536"/>
              <a:gd name="T5" fmla="*/ 0 60000 65536"/>
              <a:gd name="T6" fmla="*/ 0 w 417"/>
              <a:gd name="T7" fmla="*/ 0 h 256"/>
              <a:gd name="T8" fmla="*/ 417 w 417"/>
              <a:gd name="T9" fmla="*/ 256 h 256"/>
            </a:gdLst>
            <a:ahLst/>
            <a:cxnLst>
              <a:cxn ang="T4">
                <a:pos x="T0" y="T1"/>
              </a:cxn>
              <a:cxn ang="T5">
                <a:pos x="T2" y="T3"/>
              </a:cxn>
            </a:cxnLst>
            <a:rect l="T6" t="T7" r="T8" b="T9"/>
            <a:pathLst>
              <a:path w="417" h="256">
                <a:moveTo>
                  <a:pt x="0" y="0"/>
                </a:moveTo>
                <a:cubicBezTo>
                  <a:pt x="64" y="229"/>
                  <a:pt x="244" y="250"/>
                  <a:pt x="417" y="256"/>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71440" name="Line 48"/>
          <p:cNvSpPr>
            <a:spLocks noChangeShapeType="1"/>
          </p:cNvSpPr>
          <p:nvPr/>
        </p:nvSpPr>
        <p:spPr bwMode="auto">
          <a:xfrm>
            <a:off x="2382838" y="1662113"/>
            <a:ext cx="4552950" cy="3024187"/>
          </a:xfrm>
          <a:prstGeom prst="line">
            <a:avLst/>
          </a:prstGeom>
          <a:noFill/>
          <a:ln w="30163">
            <a:solidFill>
              <a:srgbClr val="F79448"/>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71441" name="Oval 49"/>
          <p:cNvSpPr>
            <a:spLocks noChangeArrowheads="1"/>
          </p:cNvSpPr>
          <p:nvPr/>
        </p:nvSpPr>
        <p:spPr bwMode="auto">
          <a:xfrm>
            <a:off x="4595813" y="3113088"/>
            <a:ext cx="101600" cy="1016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71442" name="Oval 50"/>
          <p:cNvSpPr>
            <a:spLocks noChangeArrowheads="1"/>
          </p:cNvSpPr>
          <p:nvPr/>
        </p:nvSpPr>
        <p:spPr bwMode="auto">
          <a:xfrm>
            <a:off x="3084513" y="2111375"/>
            <a:ext cx="101600" cy="1000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71443" name="Oval 51"/>
          <p:cNvSpPr>
            <a:spLocks noChangeArrowheads="1"/>
          </p:cNvSpPr>
          <p:nvPr/>
        </p:nvSpPr>
        <p:spPr bwMode="auto">
          <a:xfrm>
            <a:off x="6176963" y="4171950"/>
            <a:ext cx="106362" cy="1016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71444" name="Line 52"/>
          <p:cNvSpPr>
            <a:spLocks noChangeShapeType="1"/>
          </p:cNvSpPr>
          <p:nvPr/>
        </p:nvSpPr>
        <p:spPr bwMode="auto">
          <a:xfrm flipV="1">
            <a:off x="4648200" y="1749425"/>
            <a:ext cx="968375" cy="1414463"/>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7699" name="Freeform 53"/>
          <p:cNvSpPr>
            <a:spLocks/>
          </p:cNvSpPr>
          <p:nvPr/>
        </p:nvSpPr>
        <p:spPr bwMode="auto">
          <a:xfrm>
            <a:off x="2400300" y="866775"/>
            <a:ext cx="5049838" cy="3787775"/>
          </a:xfrm>
          <a:custGeom>
            <a:avLst/>
            <a:gdLst>
              <a:gd name="T0" fmla="*/ 2147483647 w 2296"/>
              <a:gd name="T1" fmla="*/ 2147483647 h 1758"/>
              <a:gd name="T2" fmla="*/ 0 w 2296"/>
              <a:gd name="T3" fmla="*/ 2147483647 h 1758"/>
              <a:gd name="T4" fmla="*/ 0 w 2296"/>
              <a:gd name="T5" fmla="*/ 0 h 1758"/>
              <a:gd name="T6" fmla="*/ 0 60000 65536"/>
              <a:gd name="T7" fmla="*/ 0 60000 65536"/>
              <a:gd name="T8" fmla="*/ 0 60000 65536"/>
              <a:gd name="T9" fmla="*/ 0 w 2296"/>
              <a:gd name="T10" fmla="*/ 0 h 1758"/>
              <a:gd name="T11" fmla="*/ 2296 w 2296"/>
              <a:gd name="T12" fmla="*/ 1758 h 1758"/>
            </a:gdLst>
            <a:ahLst/>
            <a:cxnLst>
              <a:cxn ang="T6">
                <a:pos x="T0" y="T1"/>
              </a:cxn>
              <a:cxn ang="T7">
                <a:pos x="T2" y="T3"/>
              </a:cxn>
              <a:cxn ang="T8">
                <a:pos x="T4" y="T5"/>
              </a:cxn>
            </a:cxnLst>
            <a:rect l="T9" t="T10" r="T11" b="T12"/>
            <a:pathLst>
              <a:path w="2296" h="1758">
                <a:moveTo>
                  <a:pt x="2296" y="1758"/>
                </a:moveTo>
                <a:lnTo>
                  <a:pt x="0" y="1758"/>
                </a:lnTo>
                <a:lnTo>
                  <a:pt x="0" y="0"/>
                </a:ln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71446" name="Freeform 54"/>
          <p:cNvSpPr>
            <a:spLocks/>
          </p:cNvSpPr>
          <p:nvPr/>
        </p:nvSpPr>
        <p:spPr bwMode="auto">
          <a:xfrm>
            <a:off x="5554663" y="1100138"/>
            <a:ext cx="1150937" cy="679450"/>
          </a:xfrm>
          <a:custGeom>
            <a:avLst/>
            <a:gdLst>
              <a:gd name="T0" fmla="*/ 2147483647 w 201"/>
              <a:gd name="T1" fmla="*/ 2147483647 h 134"/>
              <a:gd name="T2" fmla="*/ 2147483647 w 201"/>
              <a:gd name="T3" fmla="*/ 2147483647 h 134"/>
              <a:gd name="T4" fmla="*/ 2147483647 w 201"/>
              <a:gd name="T5" fmla="*/ 2147483647 h 134"/>
              <a:gd name="T6" fmla="*/ 0 w 201"/>
              <a:gd name="T7" fmla="*/ 2147483647 h 134"/>
              <a:gd name="T8" fmla="*/ 0 w 201"/>
              <a:gd name="T9" fmla="*/ 2147483647 h 134"/>
              <a:gd name="T10" fmla="*/ 2147483647 w 201"/>
              <a:gd name="T11" fmla="*/ 0 h 134"/>
              <a:gd name="T12" fmla="*/ 2147483647 w 201"/>
              <a:gd name="T13" fmla="*/ 0 h 134"/>
              <a:gd name="T14" fmla="*/ 2147483647 w 201"/>
              <a:gd name="T15" fmla="*/ 2147483647 h 134"/>
              <a:gd name="T16" fmla="*/ 2147483647 w 201"/>
              <a:gd name="T17" fmla="*/ 2147483647 h 1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1"/>
              <a:gd name="T28" fmla="*/ 0 h 134"/>
              <a:gd name="T29" fmla="*/ 201 w 201"/>
              <a:gd name="T30" fmla="*/ 134 h 13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1" h="134">
                <a:moveTo>
                  <a:pt x="201" y="118"/>
                </a:moveTo>
                <a:cubicBezTo>
                  <a:pt x="201" y="127"/>
                  <a:pt x="193" y="134"/>
                  <a:pt x="185" y="134"/>
                </a:cubicBezTo>
                <a:cubicBezTo>
                  <a:pt x="16" y="134"/>
                  <a:pt x="16" y="134"/>
                  <a:pt x="16" y="134"/>
                </a:cubicBezTo>
                <a:cubicBezTo>
                  <a:pt x="8" y="134"/>
                  <a:pt x="0" y="127"/>
                  <a:pt x="0" y="118"/>
                </a:cubicBezTo>
                <a:cubicBezTo>
                  <a:pt x="0" y="16"/>
                  <a:pt x="0" y="16"/>
                  <a:pt x="0" y="16"/>
                </a:cubicBezTo>
                <a:cubicBezTo>
                  <a:pt x="0" y="7"/>
                  <a:pt x="8" y="0"/>
                  <a:pt x="16" y="0"/>
                </a:cubicBezTo>
                <a:cubicBezTo>
                  <a:pt x="185" y="0"/>
                  <a:pt x="185" y="0"/>
                  <a:pt x="185" y="0"/>
                </a:cubicBezTo>
                <a:cubicBezTo>
                  <a:pt x="193" y="0"/>
                  <a:pt x="201" y="7"/>
                  <a:pt x="201" y="16"/>
                </a:cubicBezTo>
                <a:lnTo>
                  <a:pt x="201" y="118"/>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71447" name="Rectangle 55"/>
          <p:cNvSpPr>
            <a:spLocks noChangeArrowheads="1"/>
          </p:cNvSpPr>
          <p:nvPr/>
        </p:nvSpPr>
        <p:spPr bwMode="auto">
          <a:xfrm>
            <a:off x="5638800" y="1143000"/>
            <a:ext cx="1162050"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Optimal consumption bundle</a:t>
            </a:r>
            <a:endParaRPr lang="en-US" altLang="pt-PT" sz="1400">
              <a:latin typeface="Tahoma" panose="020B0604030504040204" pitchFamily="34" charset="0"/>
            </a:endParaRPr>
          </a:p>
        </p:txBody>
      </p:sp>
      <p:grpSp>
        <p:nvGrpSpPr>
          <p:cNvPr id="3" name="Group 76"/>
          <p:cNvGrpSpPr>
            <a:grpSpLocks/>
          </p:cNvGrpSpPr>
          <p:nvPr/>
        </p:nvGrpSpPr>
        <p:grpSpPr bwMode="auto">
          <a:xfrm>
            <a:off x="3556000" y="2544763"/>
            <a:ext cx="773113" cy="525462"/>
            <a:chOff x="2240" y="1603"/>
            <a:chExt cx="487" cy="331"/>
          </a:xfrm>
        </p:grpSpPr>
        <p:sp>
          <p:nvSpPr>
            <p:cNvPr id="27718" name="Freeform 56"/>
            <p:cNvSpPr>
              <a:spLocks/>
            </p:cNvSpPr>
            <p:nvPr/>
          </p:nvSpPr>
          <p:spPr bwMode="auto">
            <a:xfrm>
              <a:off x="2632" y="1862"/>
              <a:ext cx="95" cy="72"/>
            </a:xfrm>
            <a:custGeom>
              <a:avLst/>
              <a:gdLst>
                <a:gd name="T0" fmla="*/ 311 w 29"/>
                <a:gd name="T1" fmla="*/ 304 h 23"/>
                <a:gd name="T2" fmla="*/ 354 w 29"/>
                <a:gd name="T3" fmla="*/ 0 h 23"/>
                <a:gd name="T4" fmla="*/ 354 w 29"/>
                <a:gd name="T5" fmla="*/ 0 h 23"/>
                <a:gd name="T6" fmla="*/ 665 w 29"/>
                <a:gd name="T7" fmla="*/ 373 h 23"/>
                <a:gd name="T8" fmla="*/ 1019 w 29"/>
                <a:gd name="T9" fmla="*/ 704 h 23"/>
                <a:gd name="T10" fmla="*/ 527 w 29"/>
                <a:gd name="T11" fmla="*/ 548 h 23"/>
                <a:gd name="T12" fmla="*/ 0 w 29"/>
                <a:gd name="T13" fmla="*/ 432 h 23"/>
                <a:gd name="T14" fmla="*/ 0 w 29"/>
                <a:gd name="T15" fmla="*/ 432 h 23"/>
                <a:gd name="T16" fmla="*/ 311 w 29"/>
                <a:gd name="T17" fmla="*/ 304 h 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9"/>
                <a:gd name="T28" fmla="*/ 0 h 23"/>
                <a:gd name="T29" fmla="*/ 29 w 29"/>
                <a:gd name="T30" fmla="*/ 23 h 2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9" h="23">
                  <a:moveTo>
                    <a:pt x="9" y="10"/>
                  </a:moveTo>
                  <a:cubicBezTo>
                    <a:pt x="10" y="0"/>
                    <a:pt x="10" y="0"/>
                    <a:pt x="10" y="0"/>
                  </a:cubicBezTo>
                  <a:cubicBezTo>
                    <a:pt x="10" y="0"/>
                    <a:pt x="10" y="0"/>
                    <a:pt x="10" y="0"/>
                  </a:cubicBezTo>
                  <a:cubicBezTo>
                    <a:pt x="19" y="12"/>
                    <a:pt x="19" y="12"/>
                    <a:pt x="19" y="12"/>
                  </a:cubicBezTo>
                  <a:cubicBezTo>
                    <a:pt x="22" y="16"/>
                    <a:pt x="26" y="19"/>
                    <a:pt x="29" y="23"/>
                  </a:cubicBezTo>
                  <a:cubicBezTo>
                    <a:pt x="24" y="21"/>
                    <a:pt x="20" y="19"/>
                    <a:pt x="15" y="18"/>
                  </a:cubicBezTo>
                  <a:cubicBezTo>
                    <a:pt x="0" y="14"/>
                    <a:pt x="0" y="14"/>
                    <a:pt x="0" y="14"/>
                  </a:cubicBezTo>
                  <a:cubicBezTo>
                    <a:pt x="0" y="14"/>
                    <a:pt x="0" y="14"/>
                    <a:pt x="0" y="14"/>
                  </a:cubicBezTo>
                  <a:lnTo>
                    <a:pt x="9"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27719" name="Freeform 57"/>
            <p:cNvSpPr>
              <a:spLocks/>
            </p:cNvSpPr>
            <p:nvPr/>
          </p:nvSpPr>
          <p:spPr bwMode="auto">
            <a:xfrm>
              <a:off x="2426" y="1727"/>
              <a:ext cx="99" cy="74"/>
            </a:xfrm>
            <a:custGeom>
              <a:avLst/>
              <a:gdLst>
                <a:gd name="T0" fmla="*/ 360 w 30"/>
                <a:gd name="T1" fmla="*/ 331 h 23"/>
                <a:gd name="T2" fmla="*/ 360 w 30"/>
                <a:gd name="T3" fmla="*/ 0 h 23"/>
                <a:gd name="T4" fmla="*/ 360 w 30"/>
                <a:gd name="T5" fmla="*/ 0 h 23"/>
                <a:gd name="T6" fmla="*/ 686 w 30"/>
                <a:gd name="T7" fmla="*/ 402 h 23"/>
                <a:gd name="T8" fmla="*/ 1079 w 30"/>
                <a:gd name="T9" fmla="*/ 766 h 23"/>
                <a:gd name="T10" fmla="*/ 545 w 30"/>
                <a:gd name="T11" fmla="*/ 602 h 23"/>
                <a:gd name="T12" fmla="*/ 33 w 30"/>
                <a:gd name="T13" fmla="*/ 467 h 23"/>
                <a:gd name="T14" fmla="*/ 0 w 30"/>
                <a:gd name="T15" fmla="*/ 467 h 23"/>
                <a:gd name="T16" fmla="*/ 360 w 30"/>
                <a:gd name="T17" fmla="*/ 331 h 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23"/>
                <a:gd name="T29" fmla="*/ 30 w 30"/>
                <a:gd name="T30" fmla="*/ 23 h 2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23">
                  <a:moveTo>
                    <a:pt x="10" y="10"/>
                  </a:moveTo>
                  <a:cubicBezTo>
                    <a:pt x="10" y="0"/>
                    <a:pt x="10" y="0"/>
                    <a:pt x="10" y="0"/>
                  </a:cubicBezTo>
                  <a:cubicBezTo>
                    <a:pt x="10" y="0"/>
                    <a:pt x="10" y="0"/>
                    <a:pt x="10" y="0"/>
                  </a:cubicBezTo>
                  <a:cubicBezTo>
                    <a:pt x="19" y="12"/>
                    <a:pt x="19" y="12"/>
                    <a:pt x="19" y="12"/>
                  </a:cubicBezTo>
                  <a:cubicBezTo>
                    <a:pt x="23" y="16"/>
                    <a:pt x="26" y="19"/>
                    <a:pt x="30" y="23"/>
                  </a:cubicBezTo>
                  <a:cubicBezTo>
                    <a:pt x="25" y="21"/>
                    <a:pt x="20" y="19"/>
                    <a:pt x="15" y="18"/>
                  </a:cubicBezTo>
                  <a:cubicBezTo>
                    <a:pt x="1" y="14"/>
                    <a:pt x="1" y="14"/>
                    <a:pt x="1" y="14"/>
                  </a:cubicBezTo>
                  <a:cubicBezTo>
                    <a:pt x="0" y="14"/>
                    <a:pt x="0" y="14"/>
                    <a:pt x="0" y="14"/>
                  </a:cubicBezTo>
                  <a:lnTo>
                    <a:pt x="10"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27720" name="Freeform 58"/>
            <p:cNvSpPr>
              <a:spLocks/>
            </p:cNvSpPr>
            <p:nvPr/>
          </p:nvSpPr>
          <p:spPr bwMode="auto">
            <a:xfrm>
              <a:off x="2240" y="1603"/>
              <a:ext cx="94" cy="72"/>
            </a:xfrm>
            <a:custGeom>
              <a:avLst/>
              <a:gdLst>
                <a:gd name="T0" fmla="*/ 305 w 29"/>
                <a:gd name="T1" fmla="*/ 304 h 23"/>
                <a:gd name="T2" fmla="*/ 337 w 29"/>
                <a:gd name="T3" fmla="*/ 0 h 23"/>
                <a:gd name="T4" fmla="*/ 337 w 29"/>
                <a:gd name="T5" fmla="*/ 0 h 23"/>
                <a:gd name="T6" fmla="*/ 652 w 29"/>
                <a:gd name="T7" fmla="*/ 373 h 23"/>
                <a:gd name="T8" fmla="*/ 989 w 29"/>
                <a:gd name="T9" fmla="*/ 704 h 23"/>
                <a:gd name="T10" fmla="*/ 515 w 29"/>
                <a:gd name="T11" fmla="*/ 520 h 23"/>
                <a:gd name="T12" fmla="*/ 0 w 29"/>
                <a:gd name="T13" fmla="*/ 432 h 23"/>
                <a:gd name="T14" fmla="*/ 0 w 29"/>
                <a:gd name="T15" fmla="*/ 432 h 23"/>
                <a:gd name="T16" fmla="*/ 305 w 29"/>
                <a:gd name="T17" fmla="*/ 304 h 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9"/>
                <a:gd name="T28" fmla="*/ 0 h 23"/>
                <a:gd name="T29" fmla="*/ 29 w 29"/>
                <a:gd name="T30" fmla="*/ 23 h 2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9" h="23">
                  <a:moveTo>
                    <a:pt x="9" y="10"/>
                  </a:moveTo>
                  <a:cubicBezTo>
                    <a:pt x="10" y="0"/>
                    <a:pt x="10" y="0"/>
                    <a:pt x="10" y="0"/>
                  </a:cubicBezTo>
                  <a:cubicBezTo>
                    <a:pt x="10" y="0"/>
                    <a:pt x="10" y="0"/>
                    <a:pt x="10" y="0"/>
                  </a:cubicBezTo>
                  <a:cubicBezTo>
                    <a:pt x="19" y="12"/>
                    <a:pt x="19" y="12"/>
                    <a:pt x="19" y="12"/>
                  </a:cubicBezTo>
                  <a:cubicBezTo>
                    <a:pt x="22" y="16"/>
                    <a:pt x="26" y="19"/>
                    <a:pt x="29" y="23"/>
                  </a:cubicBezTo>
                  <a:cubicBezTo>
                    <a:pt x="25" y="21"/>
                    <a:pt x="20" y="19"/>
                    <a:pt x="15" y="17"/>
                  </a:cubicBezTo>
                  <a:cubicBezTo>
                    <a:pt x="0" y="14"/>
                    <a:pt x="0" y="14"/>
                    <a:pt x="0" y="14"/>
                  </a:cubicBezTo>
                  <a:cubicBezTo>
                    <a:pt x="0" y="14"/>
                    <a:pt x="0" y="14"/>
                    <a:pt x="0" y="14"/>
                  </a:cubicBezTo>
                  <a:lnTo>
                    <a:pt x="9"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grpSp>
      <p:grpSp>
        <p:nvGrpSpPr>
          <p:cNvPr id="4" name="Group 75"/>
          <p:cNvGrpSpPr>
            <a:grpSpLocks/>
          </p:cNvGrpSpPr>
          <p:nvPr/>
        </p:nvGrpSpPr>
        <p:grpSpPr bwMode="auto">
          <a:xfrm>
            <a:off x="4832350" y="3389313"/>
            <a:ext cx="742950" cy="528637"/>
            <a:chOff x="3044" y="2135"/>
            <a:chExt cx="468" cy="333"/>
          </a:xfrm>
        </p:grpSpPr>
        <p:sp>
          <p:nvSpPr>
            <p:cNvPr id="27715" name="Freeform 59"/>
            <p:cNvSpPr>
              <a:spLocks/>
            </p:cNvSpPr>
            <p:nvPr/>
          </p:nvSpPr>
          <p:spPr bwMode="auto">
            <a:xfrm>
              <a:off x="3044" y="2135"/>
              <a:ext cx="92" cy="79"/>
            </a:xfrm>
            <a:custGeom>
              <a:avLst/>
              <a:gdLst>
                <a:gd name="T0" fmla="*/ 670 w 28"/>
                <a:gd name="T1" fmla="*/ 471 h 25"/>
                <a:gd name="T2" fmla="*/ 605 w 28"/>
                <a:gd name="T3" fmla="*/ 790 h 25"/>
                <a:gd name="T4" fmla="*/ 605 w 28"/>
                <a:gd name="T5" fmla="*/ 790 h 25"/>
                <a:gd name="T6" fmla="*/ 355 w 28"/>
                <a:gd name="T7" fmla="*/ 379 h 25"/>
                <a:gd name="T8" fmla="*/ 0 w 28"/>
                <a:gd name="T9" fmla="*/ 0 h 25"/>
                <a:gd name="T10" fmla="*/ 496 w 28"/>
                <a:gd name="T11" fmla="*/ 221 h 25"/>
                <a:gd name="T12" fmla="*/ 992 w 28"/>
                <a:gd name="T13" fmla="*/ 351 h 25"/>
                <a:gd name="T14" fmla="*/ 992 w 28"/>
                <a:gd name="T15" fmla="*/ 351 h 25"/>
                <a:gd name="T16" fmla="*/ 670 w 28"/>
                <a:gd name="T17" fmla="*/ 471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
                <a:gd name="T28" fmla="*/ 0 h 25"/>
                <a:gd name="T29" fmla="*/ 28 w 28"/>
                <a:gd name="T30" fmla="*/ 25 h 2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 h="25">
                  <a:moveTo>
                    <a:pt x="19" y="15"/>
                  </a:moveTo>
                  <a:cubicBezTo>
                    <a:pt x="17" y="25"/>
                    <a:pt x="17" y="25"/>
                    <a:pt x="17" y="25"/>
                  </a:cubicBezTo>
                  <a:cubicBezTo>
                    <a:pt x="17" y="25"/>
                    <a:pt x="17" y="25"/>
                    <a:pt x="17" y="25"/>
                  </a:cubicBezTo>
                  <a:cubicBezTo>
                    <a:pt x="10" y="12"/>
                    <a:pt x="10" y="12"/>
                    <a:pt x="10" y="12"/>
                  </a:cubicBezTo>
                  <a:cubicBezTo>
                    <a:pt x="6" y="8"/>
                    <a:pt x="3" y="4"/>
                    <a:pt x="0" y="0"/>
                  </a:cubicBezTo>
                  <a:cubicBezTo>
                    <a:pt x="5" y="2"/>
                    <a:pt x="9" y="4"/>
                    <a:pt x="14" y="7"/>
                  </a:cubicBezTo>
                  <a:cubicBezTo>
                    <a:pt x="28" y="11"/>
                    <a:pt x="28" y="11"/>
                    <a:pt x="28" y="11"/>
                  </a:cubicBezTo>
                  <a:cubicBezTo>
                    <a:pt x="28" y="11"/>
                    <a:pt x="28" y="11"/>
                    <a:pt x="28" y="11"/>
                  </a:cubicBezTo>
                  <a:lnTo>
                    <a:pt x="19"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27716" name="Freeform 60"/>
            <p:cNvSpPr>
              <a:spLocks/>
            </p:cNvSpPr>
            <p:nvPr/>
          </p:nvSpPr>
          <p:spPr bwMode="auto">
            <a:xfrm>
              <a:off x="3235" y="2266"/>
              <a:ext cx="91" cy="80"/>
            </a:xfrm>
            <a:custGeom>
              <a:avLst/>
              <a:gdLst>
                <a:gd name="T0" fmla="*/ 653 w 28"/>
                <a:gd name="T1" fmla="*/ 493 h 25"/>
                <a:gd name="T2" fmla="*/ 624 w 28"/>
                <a:gd name="T3" fmla="*/ 819 h 25"/>
                <a:gd name="T4" fmla="*/ 582 w 28"/>
                <a:gd name="T5" fmla="*/ 819 h 25"/>
                <a:gd name="T6" fmla="*/ 348 w 28"/>
                <a:gd name="T7" fmla="*/ 390 h 25"/>
                <a:gd name="T8" fmla="*/ 0 w 28"/>
                <a:gd name="T9" fmla="*/ 0 h 25"/>
                <a:gd name="T10" fmla="*/ 488 w 28"/>
                <a:gd name="T11" fmla="*/ 224 h 25"/>
                <a:gd name="T12" fmla="*/ 962 w 28"/>
                <a:gd name="T13" fmla="*/ 358 h 25"/>
                <a:gd name="T14" fmla="*/ 962 w 28"/>
                <a:gd name="T15" fmla="*/ 358 h 25"/>
                <a:gd name="T16" fmla="*/ 653 w 28"/>
                <a:gd name="T17" fmla="*/ 493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
                <a:gd name="T28" fmla="*/ 0 h 25"/>
                <a:gd name="T29" fmla="*/ 28 w 28"/>
                <a:gd name="T30" fmla="*/ 25 h 2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 h="25">
                  <a:moveTo>
                    <a:pt x="19" y="15"/>
                  </a:moveTo>
                  <a:cubicBezTo>
                    <a:pt x="18" y="25"/>
                    <a:pt x="18" y="25"/>
                    <a:pt x="18" y="25"/>
                  </a:cubicBezTo>
                  <a:cubicBezTo>
                    <a:pt x="17" y="25"/>
                    <a:pt x="17" y="25"/>
                    <a:pt x="17" y="25"/>
                  </a:cubicBezTo>
                  <a:cubicBezTo>
                    <a:pt x="10" y="12"/>
                    <a:pt x="10" y="12"/>
                    <a:pt x="10" y="12"/>
                  </a:cubicBezTo>
                  <a:cubicBezTo>
                    <a:pt x="7" y="8"/>
                    <a:pt x="3" y="4"/>
                    <a:pt x="0" y="0"/>
                  </a:cubicBezTo>
                  <a:cubicBezTo>
                    <a:pt x="5" y="2"/>
                    <a:pt x="9" y="4"/>
                    <a:pt x="14" y="7"/>
                  </a:cubicBezTo>
                  <a:cubicBezTo>
                    <a:pt x="28" y="11"/>
                    <a:pt x="28" y="11"/>
                    <a:pt x="28" y="11"/>
                  </a:cubicBezTo>
                  <a:cubicBezTo>
                    <a:pt x="28" y="11"/>
                    <a:pt x="28" y="11"/>
                    <a:pt x="28" y="11"/>
                  </a:cubicBezTo>
                  <a:lnTo>
                    <a:pt x="19"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27717" name="Freeform 61"/>
            <p:cNvSpPr>
              <a:spLocks/>
            </p:cNvSpPr>
            <p:nvPr/>
          </p:nvSpPr>
          <p:spPr bwMode="auto">
            <a:xfrm>
              <a:off x="3420" y="2388"/>
              <a:ext cx="92" cy="80"/>
            </a:xfrm>
            <a:custGeom>
              <a:avLst/>
              <a:gdLst>
                <a:gd name="T0" fmla="*/ 637 w 28"/>
                <a:gd name="T1" fmla="*/ 493 h 25"/>
                <a:gd name="T2" fmla="*/ 605 w 28"/>
                <a:gd name="T3" fmla="*/ 819 h 25"/>
                <a:gd name="T4" fmla="*/ 572 w 28"/>
                <a:gd name="T5" fmla="*/ 819 h 25"/>
                <a:gd name="T6" fmla="*/ 325 w 28"/>
                <a:gd name="T7" fmla="*/ 390 h 25"/>
                <a:gd name="T8" fmla="*/ 0 w 28"/>
                <a:gd name="T9" fmla="*/ 0 h 25"/>
                <a:gd name="T10" fmla="*/ 463 w 28"/>
                <a:gd name="T11" fmla="*/ 224 h 25"/>
                <a:gd name="T12" fmla="*/ 992 w 28"/>
                <a:gd name="T13" fmla="*/ 358 h 25"/>
                <a:gd name="T14" fmla="*/ 992 w 28"/>
                <a:gd name="T15" fmla="*/ 390 h 25"/>
                <a:gd name="T16" fmla="*/ 637 w 28"/>
                <a:gd name="T17" fmla="*/ 493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
                <a:gd name="T28" fmla="*/ 0 h 25"/>
                <a:gd name="T29" fmla="*/ 28 w 28"/>
                <a:gd name="T30" fmla="*/ 25 h 2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 h="25">
                  <a:moveTo>
                    <a:pt x="18" y="15"/>
                  </a:moveTo>
                  <a:cubicBezTo>
                    <a:pt x="17" y="25"/>
                    <a:pt x="17" y="25"/>
                    <a:pt x="17" y="25"/>
                  </a:cubicBezTo>
                  <a:cubicBezTo>
                    <a:pt x="16" y="25"/>
                    <a:pt x="16" y="25"/>
                    <a:pt x="16" y="25"/>
                  </a:cubicBezTo>
                  <a:cubicBezTo>
                    <a:pt x="9" y="12"/>
                    <a:pt x="9" y="12"/>
                    <a:pt x="9" y="12"/>
                  </a:cubicBezTo>
                  <a:cubicBezTo>
                    <a:pt x="6" y="8"/>
                    <a:pt x="3" y="4"/>
                    <a:pt x="0" y="0"/>
                  </a:cubicBezTo>
                  <a:cubicBezTo>
                    <a:pt x="4" y="2"/>
                    <a:pt x="9" y="4"/>
                    <a:pt x="13" y="7"/>
                  </a:cubicBezTo>
                  <a:cubicBezTo>
                    <a:pt x="28" y="11"/>
                    <a:pt x="28" y="11"/>
                    <a:pt x="28" y="11"/>
                  </a:cubicBezTo>
                  <a:cubicBezTo>
                    <a:pt x="28" y="12"/>
                    <a:pt x="28" y="12"/>
                    <a:pt x="28" y="12"/>
                  </a:cubicBezTo>
                  <a:lnTo>
                    <a:pt x="18"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grpSp>
      <p:sp>
        <p:nvSpPr>
          <p:cNvPr id="27704" name="Freeform 62"/>
          <p:cNvSpPr>
            <a:spLocks/>
          </p:cNvSpPr>
          <p:nvPr/>
        </p:nvSpPr>
        <p:spPr bwMode="auto">
          <a:xfrm>
            <a:off x="3367088" y="2436813"/>
            <a:ext cx="873125" cy="579437"/>
          </a:xfrm>
          <a:custGeom>
            <a:avLst/>
            <a:gdLst>
              <a:gd name="T0" fmla="*/ 0 w 397"/>
              <a:gd name="T1" fmla="*/ 0 h 269"/>
              <a:gd name="T2" fmla="*/ 2147483647 w 397"/>
              <a:gd name="T3" fmla="*/ 2147483647 h 269"/>
              <a:gd name="T4" fmla="*/ 0 w 397"/>
              <a:gd name="T5" fmla="*/ 0 h 269"/>
              <a:gd name="T6" fmla="*/ 0 60000 65536"/>
              <a:gd name="T7" fmla="*/ 0 60000 65536"/>
              <a:gd name="T8" fmla="*/ 0 60000 65536"/>
              <a:gd name="T9" fmla="*/ 0 w 397"/>
              <a:gd name="T10" fmla="*/ 0 h 269"/>
              <a:gd name="T11" fmla="*/ 397 w 397"/>
              <a:gd name="T12" fmla="*/ 269 h 269"/>
            </a:gdLst>
            <a:ahLst/>
            <a:cxnLst>
              <a:cxn ang="T6">
                <a:pos x="T0" y="T1"/>
              </a:cxn>
              <a:cxn ang="T7">
                <a:pos x="T2" y="T3"/>
              </a:cxn>
              <a:cxn ang="T8">
                <a:pos x="T4" y="T5"/>
              </a:cxn>
            </a:cxnLst>
            <a:rect l="T9" t="T10" r="T11" b="T12"/>
            <a:pathLst>
              <a:path w="397" h="269">
                <a:moveTo>
                  <a:pt x="0" y="0"/>
                </a:moveTo>
                <a:lnTo>
                  <a:pt x="397" y="269"/>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71455" name="Line 63"/>
          <p:cNvSpPr>
            <a:spLocks noChangeShapeType="1"/>
          </p:cNvSpPr>
          <p:nvPr/>
        </p:nvSpPr>
        <p:spPr bwMode="auto">
          <a:xfrm>
            <a:off x="3352800" y="2438400"/>
            <a:ext cx="873125" cy="579438"/>
          </a:xfrm>
          <a:prstGeom prst="line">
            <a:avLst/>
          </a:prstGeom>
          <a:noFill/>
          <a:ln w="3016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7706" name="Freeform 64"/>
          <p:cNvSpPr>
            <a:spLocks/>
          </p:cNvSpPr>
          <p:nvPr/>
        </p:nvSpPr>
        <p:spPr bwMode="auto">
          <a:xfrm>
            <a:off x="4916488" y="3454400"/>
            <a:ext cx="871537" cy="581025"/>
          </a:xfrm>
          <a:custGeom>
            <a:avLst/>
            <a:gdLst>
              <a:gd name="T0" fmla="*/ 0 w 397"/>
              <a:gd name="T1" fmla="*/ 0 h 269"/>
              <a:gd name="T2" fmla="*/ 2147483647 w 397"/>
              <a:gd name="T3" fmla="*/ 2147483647 h 269"/>
              <a:gd name="T4" fmla="*/ 0 w 397"/>
              <a:gd name="T5" fmla="*/ 0 h 269"/>
              <a:gd name="T6" fmla="*/ 0 60000 65536"/>
              <a:gd name="T7" fmla="*/ 0 60000 65536"/>
              <a:gd name="T8" fmla="*/ 0 60000 65536"/>
              <a:gd name="T9" fmla="*/ 0 w 397"/>
              <a:gd name="T10" fmla="*/ 0 h 269"/>
              <a:gd name="T11" fmla="*/ 397 w 397"/>
              <a:gd name="T12" fmla="*/ 269 h 269"/>
            </a:gdLst>
            <a:ahLst/>
            <a:cxnLst>
              <a:cxn ang="T6">
                <a:pos x="T0" y="T1"/>
              </a:cxn>
              <a:cxn ang="T7">
                <a:pos x="T2" y="T3"/>
              </a:cxn>
              <a:cxn ang="T8">
                <a:pos x="T4" y="T5"/>
              </a:cxn>
            </a:cxnLst>
            <a:rect l="T9" t="T10" r="T11" b="T12"/>
            <a:pathLst>
              <a:path w="397" h="269">
                <a:moveTo>
                  <a:pt x="0" y="0"/>
                </a:moveTo>
                <a:lnTo>
                  <a:pt x="397" y="269"/>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71457" name="Line 65"/>
          <p:cNvSpPr>
            <a:spLocks noChangeShapeType="1"/>
          </p:cNvSpPr>
          <p:nvPr/>
        </p:nvSpPr>
        <p:spPr bwMode="auto">
          <a:xfrm>
            <a:off x="4876800" y="3429000"/>
            <a:ext cx="871538" cy="581025"/>
          </a:xfrm>
          <a:prstGeom prst="line">
            <a:avLst/>
          </a:prstGeom>
          <a:noFill/>
          <a:ln w="3016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71458" name="Rectangle 66"/>
          <p:cNvSpPr>
            <a:spLocks noChangeArrowheads="1"/>
          </p:cNvSpPr>
          <p:nvPr/>
        </p:nvSpPr>
        <p:spPr bwMode="auto">
          <a:xfrm>
            <a:off x="6243638" y="3951288"/>
            <a:ext cx="1285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C</a:t>
            </a:r>
            <a:endParaRPr lang="en-US" altLang="pt-PT" sz="1400">
              <a:latin typeface="Tahoma" panose="020B0604030504040204" pitchFamily="34" charset="0"/>
            </a:endParaRPr>
          </a:p>
        </p:txBody>
      </p:sp>
      <p:cxnSp>
        <p:nvCxnSpPr>
          <p:cNvPr id="548914" name="Straight Connector 86"/>
          <p:cNvCxnSpPr>
            <a:cxnSpLocks noChangeShapeType="1"/>
          </p:cNvCxnSpPr>
          <p:nvPr/>
        </p:nvCxnSpPr>
        <p:spPr bwMode="auto">
          <a:xfrm>
            <a:off x="2466975" y="3163888"/>
            <a:ext cx="2124075" cy="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2" name="Straight Connector 86"/>
          <p:cNvCxnSpPr>
            <a:cxnSpLocks noChangeShapeType="1"/>
          </p:cNvCxnSpPr>
          <p:nvPr/>
        </p:nvCxnSpPr>
        <p:spPr bwMode="auto">
          <a:xfrm>
            <a:off x="4645025" y="3214688"/>
            <a:ext cx="0" cy="1344612"/>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sp>
        <p:nvSpPr>
          <p:cNvPr id="27711" name="Rectangle 69"/>
          <p:cNvSpPr>
            <a:spLocks noChangeArrowheads="1"/>
          </p:cNvSpPr>
          <p:nvPr/>
        </p:nvSpPr>
        <p:spPr bwMode="auto">
          <a:xfrm>
            <a:off x="5951538" y="5076825"/>
            <a:ext cx="13970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Quantity of rooms</a:t>
            </a:r>
            <a:endParaRPr lang="en-US" altLang="pt-PT" sz="1400">
              <a:latin typeface="Tahoma" panose="020B0604030504040204" pitchFamily="34" charset="0"/>
            </a:endParaRPr>
          </a:p>
        </p:txBody>
      </p:sp>
      <p:sp>
        <p:nvSpPr>
          <p:cNvPr id="27712" name="Rectangle 70"/>
          <p:cNvSpPr>
            <a:spLocks noChangeArrowheads="1"/>
          </p:cNvSpPr>
          <p:nvPr/>
        </p:nvSpPr>
        <p:spPr bwMode="auto">
          <a:xfrm>
            <a:off x="990600" y="838200"/>
            <a:ext cx="965200"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Quantity of restaurant meals</a:t>
            </a:r>
            <a:endParaRPr lang="en-US" altLang="pt-PT" sz="1400">
              <a:latin typeface="Tahoma" panose="020B0604030504040204" pitchFamily="34" charset="0"/>
            </a:endParaRPr>
          </a:p>
        </p:txBody>
      </p:sp>
      <p:sp>
        <p:nvSpPr>
          <p:cNvPr id="27713" name="Title 1"/>
          <p:cNvSpPr>
            <a:spLocks/>
          </p:cNvSpPr>
          <p:nvPr/>
        </p:nvSpPr>
        <p:spPr bwMode="auto">
          <a:xfrm>
            <a:off x="346075" y="0"/>
            <a:ext cx="8763000" cy="731838"/>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lnSpc>
                <a:spcPct val="85000"/>
              </a:lnSpc>
              <a:spcBef>
                <a:spcPct val="0"/>
              </a:spcBef>
              <a:buClrTx/>
              <a:buSzTx/>
              <a:buFontTx/>
              <a:buNone/>
            </a:pPr>
            <a:r>
              <a:rPr lang="en-US" altLang="pt-PT" sz="3600" b="1">
                <a:solidFill>
                  <a:srgbClr val="993366"/>
                </a:solidFill>
              </a:rPr>
              <a:t>The Optimal Consumption Bundle</a:t>
            </a:r>
          </a:p>
        </p:txBody>
      </p:sp>
      <p:sp>
        <p:nvSpPr>
          <p:cNvPr id="101385" name="Text Box 9"/>
          <p:cNvSpPr txBox="1">
            <a:spLocks noChangeArrowheads="1"/>
          </p:cNvSpPr>
          <p:nvPr/>
        </p:nvSpPr>
        <p:spPr bwMode="auto">
          <a:xfrm>
            <a:off x="0" y="5305425"/>
            <a:ext cx="9144000" cy="1069975"/>
          </a:xfrm>
          <a:prstGeom prst="rect">
            <a:avLst/>
          </a:prstGeom>
          <a:solidFill>
            <a:schemeClr val="hlink"/>
          </a:solidFill>
          <a:ln>
            <a:noFill/>
          </a:ln>
          <a:extLst>
            <a:ext uri="{91240B29-F687-4F45-9708-019B960494DF}">
              <a14:hiddenLine xmlns:a14="http://schemas.microsoft.com/office/drawing/2010/main" w="12700" algn="ctr">
                <a:solidFill>
                  <a:srgbClr val="000000"/>
                </a:solidFill>
                <a:miter lim="800000"/>
                <a:headEnd/>
                <a:tailEnd type="none" w="med" len="lg"/>
              </a14:hiddenLine>
            </a:ext>
          </a:extLst>
        </p:spPr>
        <p:txBody>
          <a:bodyPr>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a:t>The </a:t>
            </a:r>
            <a:r>
              <a:rPr lang="en-US" altLang="pt-PT" b="1"/>
              <a:t>tangency condition </a:t>
            </a:r>
            <a:r>
              <a:rPr lang="en-US" altLang="pt-PT"/>
              <a:t>between the indifference curve and the budget line holds when the indifference curve and the budget line just touch. This condition determines the optimal consumption bundle when the indifference curves have the typical convex shape.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38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571439"/>
                                        </p:tgtEl>
                                        <p:attrNameLst>
                                          <p:attrName>style.visibility</p:attrName>
                                        </p:attrNameLst>
                                      </p:cBhvr>
                                      <p:to>
                                        <p:strVal val="visible"/>
                                      </p:to>
                                    </p:set>
                                    <p:animEffect transition="in" filter="wipe(left)">
                                      <p:cBhvr>
                                        <p:cTn id="11" dur="500"/>
                                        <p:tgtEl>
                                          <p:spTgt spid="571439"/>
                                        </p:tgtEl>
                                      </p:cBhvr>
                                    </p:animEffect>
                                  </p:childTnLst>
                                </p:cTn>
                              </p:par>
                            </p:childTnLst>
                          </p:cTn>
                        </p:par>
                        <p:par>
                          <p:cTn id="12" fill="hold" nodeType="afterGroup">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57143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71433"/>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nodeType="clickEffect">
                                  <p:stCondLst>
                                    <p:cond delay="0"/>
                                  </p:stCondLst>
                                  <p:childTnLst>
                                    <p:set>
                                      <p:cBhvr>
                                        <p:cTn id="20" dur="1" fill="hold">
                                          <p:stCondLst>
                                            <p:cond delay="0"/>
                                          </p:stCondLst>
                                        </p:cTn>
                                        <p:tgtEl>
                                          <p:spTgt spid="571437"/>
                                        </p:tgtEl>
                                        <p:attrNameLst>
                                          <p:attrName>style.visibility</p:attrName>
                                        </p:attrNameLst>
                                      </p:cBhvr>
                                      <p:to>
                                        <p:strVal val="visible"/>
                                      </p:to>
                                    </p:set>
                                    <p:animEffect transition="in" filter="wipe(left)">
                                      <p:cBhvr>
                                        <p:cTn id="21" dur="500"/>
                                        <p:tgtEl>
                                          <p:spTgt spid="571437"/>
                                        </p:tgtEl>
                                      </p:cBhvr>
                                    </p:animEffect>
                                  </p:childTnLst>
                                </p:cTn>
                              </p:par>
                            </p:childTnLst>
                          </p:cTn>
                        </p:par>
                        <p:par>
                          <p:cTn id="22" fill="hold" nodeType="afterGroup">
                            <p:stCondLst>
                              <p:cond delay="500"/>
                            </p:stCondLst>
                            <p:childTnLst>
                              <p:par>
                                <p:cTn id="23" presetID="1" presetClass="entr" presetSubtype="0" fill="hold" grpId="0" nodeType="afterEffect">
                                  <p:stCondLst>
                                    <p:cond delay="0"/>
                                  </p:stCondLst>
                                  <p:childTnLst>
                                    <p:set>
                                      <p:cBhvr>
                                        <p:cTn id="24" dur="1" fill="hold">
                                          <p:stCondLst>
                                            <p:cond delay="0"/>
                                          </p:stCondLst>
                                        </p:cTn>
                                        <p:tgtEl>
                                          <p:spTgt spid="57143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71431"/>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nodeType="clickEffect">
                                  <p:stCondLst>
                                    <p:cond delay="0"/>
                                  </p:stCondLst>
                                  <p:childTnLst>
                                    <p:set>
                                      <p:cBhvr>
                                        <p:cTn id="30" dur="1" fill="hold">
                                          <p:stCondLst>
                                            <p:cond delay="0"/>
                                          </p:stCondLst>
                                        </p:cTn>
                                        <p:tgtEl>
                                          <p:spTgt spid="571438"/>
                                        </p:tgtEl>
                                        <p:attrNameLst>
                                          <p:attrName>style.visibility</p:attrName>
                                        </p:attrNameLst>
                                      </p:cBhvr>
                                      <p:to>
                                        <p:strVal val="visible"/>
                                      </p:to>
                                    </p:set>
                                    <p:animEffect transition="in" filter="wipe(left)">
                                      <p:cBhvr>
                                        <p:cTn id="31" dur="500"/>
                                        <p:tgtEl>
                                          <p:spTgt spid="571438"/>
                                        </p:tgtEl>
                                      </p:cBhvr>
                                    </p:animEffect>
                                  </p:childTnLst>
                                </p:cTn>
                              </p:par>
                            </p:childTnLst>
                          </p:cTn>
                        </p:par>
                        <p:par>
                          <p:cTn id="32" fill="hold" nodeType="afterGroup">
                            <p:stCondLst>
                              <p:cond delay="500"/>
                            </p:stCondLst>
                            <p:childTnLst>
                              <p:par>
                                <p:cTn id="33" presetID="1" presetClass="entr" presetSubtype="0" fill="hold" grpId="0" nodeType="afterEffect">
                                  <p:stCondLst>
                                    <p:cond delay="0"/>
                                  </p:stCondLst>
                                  <p:childTnLst>
                                    <p:set>
                                      <p:cBhvr>
                                        <p:cTn id="34" dur="1" fill="hold">
                                          <p:stCondLst>
                                            <p:cond delay="0"/>
                                          </p:stCondLst>
                                        </p:cTn>
                                        <p:tgtEl>
                                          <p:spTgt spid="57143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71434"/>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nodeType="clickEffect">
                                  <p:stCondLst>
                                    <p:cond delay="0"/>
                                  </p:stCondLst>
                                  <p:childTnLst>
                                    <p:set>
                                      <p:cBhvr>
                                        <p:cTn id="40" dur="1" fill="hold">
                                          <p:stCondLst>
                                            <p:cond delay="0"/>
                                          </p:stCondLst>
                                        </p:cTn>
                                        <p:tgtEl>
                                          <p:spTgt spid="571440"/>
                                        </p:tgtEl>
                                        <p:attrNameLst>
                                          <p:attrName>style.visibility</p:attrName>
                                        </p:attrNameLst>
                                      </p:cBhvr>
                                      <p:to>
                                        <p:strVal val="visible"/>
                                      </p:to>
                                    </p:set>
                                    <p:animEffect transition="in" filter="wipe(left)">
                                      <p:cBhvr>
                                        <p:cTn id="41" dur="500"/>
                                        <p:tgtEl>
                                          <p:spTgt spid="571440"/>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571442"/>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571398"/>
                                        </p:tgtEl>
                                        <p:attrNameLst>
                                          <p:attrName>style.visibility</p:attrName>
                                        </p:attrNameLst>
                                      </p:cBhvr>
                                      <p:to>
                                        <p:strVal val="visible"/>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571443"/>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571458"/>
                                        </p:tgtEl>
                                        <p:attrNameLst>
                                          <p:attrName>style.visibility</p:attrName>
                                        </p:attrNameLst>
                                      </p:cBhvr>
                                      <p:to>
                                        <p:strVal val="visible"/>
                                      </p:to>
                                    </p:set>
                                  </p:childTnLst>
                                </p:cTn>
                              </p:par>
                            </p:childTnLst>
                          </p:cTn>
                        </p:par>
                      </p:childTnLst>
                    </p:cTn>
                  </p:par>
                  <p:par>
                    <p:cTn id="54" fill="hold" nodeType="clickPar">
                      <p:stCondLst>
                        <p:cond delay="indefinite"/>
                      </p:stCondLst>
                      <p:childTnLst>
                        <p:par>
                          <p:cTn id="55" fill="hold" nodeType="withGroup">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571441"/>
                                        </p:tgtEl>
                                        <p:attrNameLst>
                                          <p:attrName>style.visibility</p:attrName>
                                        </p:attrNameLst>
                                      </p:cBhvr>
                                      <p:to>
                                        <p:strVal val="visible"/>
                                      </p:to>
                                    </p:se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1" fill="hold" nodeType="clickEffect">
                                  <p:stCondLst>
                                    <p:cond delay="0"/>
                                  </p:stCondLst>
                                  <p:childTnLst>
                                    <p:set>
                                      <p:cBhvr>
                                        <p:cTn id="61" dur="1" fill="hold">
                                          <p:stCondLst>
                                            <p:cond delay="0"/>
                                          </p:stCondLst>
                                        </p:cTn>
                                        <p:tgtEl>
                                          <p:spTgt spid="2"/>
                                        </p:tgtEl>
                                        <p:attrNameLst>
                                          <p:attrName>style.visibility</p:attrName>
                                        </p:attrNameLst>
                                      </p:cBhvr>
                                      <p:to>
                                        <p:strVal val="visible"/>
                                      </p:to>
                                    </p:set>
                                    <p:animEffect transition="in" filter="wipe(up)">
                                      <p:cBhvr>
                                        <p:cTn id="62" dur="500"/>
                                        <p:tgtEl>
                                          <p:spTgt spid="2"/>
                                        </p:tgtEl>
                                      </p:cBhvr>
                                    </p:animEffect>
                                  </p:childTnLst>
                                </p:cTn>
                              </p:par>
                              <p:par>
                                <p:cTn id="63" presetID="22" presetClass="entr" presetSubtype="8" fill="hold" nodeType="withEffect">
                                  <p:stCondLst>
                                    <p:cond delay="0"/>
                                  </p:stCondLst>
                                  <p:childTnLst>
                                    <p:set>
                                      <p:cBhvr>
                                        <p:cTn id="64" dur="1" fill="hold">
                                          <p:stCondLst>
                                            <p:cond delay="0"/>
                                          </p:stCondLst>
                                        </p:cTn>
                                        <p:tgtEl>
                                          <p:spTgt spid="548914"/>
                                        </p:tgtEl>
                                        <p:attrNameLst>
                                          <p:attrName>style.visibility</p:attrName>
                                        </p:attrNameLst>
                                      </p:cBhvr>
                                      <p:to>
                                        <p:strVal val="visible"/>
                                      </p:to>
                                    </p:set>
                                    <p:animEffect transition="in" filter="wipe(left)">
                                      <p:cBhvr>
                                        <p:cTn id="65" dur="500"/>
                                        <p:tgtEl>
                                          <p:spTgt spid="548914"/>
                                        </p:tgtEl>
                                      </p:cBhvr>
                                    </p:animEffect>
                                  </p:childTnLst>
                                </p:cTn>
                              </p:par>
                              <p:par>
                                <p:cTn id="66" presetID="1" presetClass="entr" presetSubtype="0" fill="hold" grpId="0" nodeType="withEffect">
                                  <p:stCondLst>
                                    <p:cond delay="0"/>
                                  </p:stCondLst>
                                  <p:childTnLst>
                                    <p:set>
                                      <p:cBhvr>
                                        <p:cTn id="67" dur="1" fill="hold">
                                          <p:stCondLst>
                                            <p:cond delay="0"/>
                                          </p:stCondLst>
                                        </p:cTn>
                                        <p:tgtEl>
                                          <p:spTgt spid="571397"/>
                                        </p:tgtEl>
                                        <p:attrNameLst>
                                          <p:attrName>style.visibility</p:attrName>
                                        </p:attrNameLst>
                                      </p:cBhvr>
                                      <p:to>
                                        <p:strVal val="visible"/>
                                      </p:to>
                                    </p:se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2" fill="hold" nodeType="clickEffect">
                                  <p:stCondLst>
                                    <p:cond delay="0"/>
                                  </p:stCondLst>
                                  <p:childTnLst>
                                    <p:set>
                                      <p:cBhvr>
                                        <p:cTn id="71" dur="1" fill="hold">
                                          <p:stCondLst>
                                            <p:cond delay="0"/>
                                          </p:stCondLst>
                                        </p:cTn>
                                        <p:tgtEl>
                                          <p:spTgt spid="571457"/>
                                        </p:tgtEl>
                                        <p:attrNameLst>
                                          <p:attrName>style.visibility</p:attrName>
                                        </p:attrNameLst>
                                      </p:cBhvr>
                                      <p:to>
                                        <p:strVal val="visible"/>
                                      </p:to>
                                    </p:set>
                                    <p:animEffect transition="in" filter="wipe(right)">
                                      <p:cBhvr>
                                        <p:cTn id="72" dur="500"/>
                                        <p:tgtEl>
                                          <p:spTgt spid="571457"/>
                                        </p:tgtEl>
                                      </p:cBhvr>
                                    </p:animEffect>
                                  </p:childTnLst>
                                </p:cTn>
                              </p:par>
                              <p:par>
                                <p:cTn id="73" presetID="1" presetClass="entr" presetSubtype="0" fill="hold" nodeType="withEffect">
                                  <p:stCondLst>
                                    <p:cond delay="0"/>
                                  </p:stCondLst>
                                  <p:childTnLst>
                                    <p:set>
                                      <p:cBhvr>
                                        <p:cTn id="74" dur="1" fill="hold">
                                          <p:stCondLst>
                                            <p:cond delay="0"/>
                                          </p:stCondLst>
                                        </p:cTn>
                                        <p:tgtEl>
                                          <p:spTgt spid="4"/>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22" presetClass="entr" presetSubtype="8" fill="hold" nodeType="clickEffect">
                                  <p:stCondLst>
                                    <p:cond delay="0"/>
                                  </p:stCondLst>
                                  <p:childTnLst>
                                    <p:set>
                                      <p:cBhvr>
                                        <p:cTn id="78" dur="1" fill="hold">
                                          <p:stCondLst>
                                            <p:cond delay="0"/>
                                          </p:stCondLst>
                                        </p:cTn>
                                        <p:tgtEl>
                                          <p:spTgt spid="571455"/>
                                        </p:tgtEl>
                                        <p:attrNameLst>
                                          <p:attrName>style.visibility</p:attrName>
                                        </p:attrNameLst>
                                      </p:cBhvr>
                                      <p:to>
                                        <p:strVal val="visible"/>
                                      </p:to>
                                    </p:set>
                                    <p:animEffect transition="in" filter="wipe(left)">
                                      <p:cBhvr>
                                        <p:cTn id="79" dur="500"/>
                                        <p:tgtEl>
                                          <p:spTgt spid="571455"/>
                                        </p:tgtEl>
                                      </p:cBhvr>
                                    </p:animEffect>
                                  </p:childTnLst>
                                </p:cTn>
                              </p:par>
                              <p:par>
                                <p:cTn id="80" presetID="1" presetClass="entr" presetSubtype="0" fill="hold" nodeType="withEffect">
                                  <p:stCondLst>
                                    <p:cond delay="0"/>
                                  </p:stCondLst>
                                  <p:childTnLst>
                                    <p:set>
                                      <p:cBhvr>
                                        <p:cTn id="81" dur="1" fill="hold">
                                          <p:stCondLst>
                                            <p:cond delay="0"/>
                                          </p:stCondLst>
                                        </p:cTn>
                                        <p:tgtEl>
                                          <p:spTgt spid="3"/>
                                        </p:tgtEl>
                                        <p:attrNameLst>
                                          <p:attrName>style.visibility</p:attrName>
                                        </p:attrNameLst>
                                      </p:cBhvr>
                                      <p:to>
                                        <p:strVal val="visible"/>
                                      </p:to>
                                    </p:set>
                                  </p:childTnLst>
                                </p:cTn>
                              </p:par>
                            </p:childTnLst>
                          </p:cTn>
                        </p:par>
                      </p:childTnLst>
                    </p:cTn>
                  </p:par>
                  <p:par>
                    <p:cTn id="82" fill="hold" nodeType="clickPar">
                      <p:stCondLst>
                        <p:cond delay="indefinite"/>
                      </p:stCondLst>
                      <p:childTnLst>
                        <p:par>
                          <p:cTn id="83" fill="hold" nodeType="withGroup">
                            <p:stCondLst>
                              <p:cond delay="0"/>
                            </p:stCondLst>
                            <p:childTnLst>
                              <p:par>
                                <p:cTn id="84" presetID="22" presetClass="entr" presetSubtype="8" fill="hold" grpId="0" nodeType="clickEffect">
                                  <p:stCondLst>
                                    <p:cond delay="0"/>
                                  </p:stCondLst>
                                  <p:childTnLst>
                                    <p:set>
                                      <p:cBhvr>
                                        <p:cTn id="85" dur="1" fill="hold">
                                          <p:stCondLst>
                                            <p:cond delay="0"/>
                                          </p:stCondLst>
                                        </p:cTn>
                                        <p:tgtEl>
                                          <p:spTgt spid="571447"/>
                                        </p:tgtEl>
                                        <p:attrNameLst>
                                          <p:attrName>style.visibility</p:attrName>
                                        </p:attrNameLst>
                                      </p:cBhvr>
                                      <p:to>
                                        <p:strVal val="visible"/>
                                      </p:to>
                                    </p:set>
                                    <p:animEffect transition="in" filter="wipe(left)">
                                      <p:cBhvr>
                                        <p:cTn id="86" dur="500"/>
                                        <p:tgtEl>
                                          <p:spTgt spid="571447"/>
                                        </p:tgtEl>
                                      </p:cBhvr>
                                    </p:animEffect>
                                  </p:childTnLst>
                                </p:cTn>
                              </p:par>
                              <p:par>
                                <p:cTn id="87" presetID="1" presetClass="entr" presetSubtype="0" fill="hold" nodeType="withEffect">
                                  <p:stCondLst>
                                    <p:cond delay="0"/>
                                  </p:stCondLst>
                                  <p:childTnLst>
                                    <p:set>
                                      <p:cBhvr>
                                        <p:cTn id="88" dur="1" fill="hold">
                                          <p:stCondLst>
                                            <p:cond delay="0"/>
                                          </p:stCondLst>
                                        </p:cTn>
                                        <p:tgtEl>
                                          <p:spTgt spid="571446"/>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5714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1397" grpId="0"/>
      <p:bldP spid="571398" grpId="0"/>
      <p:bldP spid="571430" grpId="0"/>
      <p:bldP spid="571431" grpId="0"/>
      <p:bldP spid="571432" grpId="0"/>
      <p:bldP spid="571433" grpId="0"/>
      <p:bldP spid="571434" grpId="0"/>
      <p:bldP spid="571435" grpId="0"/>
      <p:bldP spid="571441" grpId="0" animBg="1"/>
      <p:bldP spid="571442" grpId="0" animBg="1"/>
      <p:bldP spid="571443" grpId="0" animBg="1"/>
      <p:bldP spid="571447" grpId="0"/>
      <p:bldP spid="571458" grpId="0"/>
      <p:bldP spid="10138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3"/>
          <p:cNvSpPr>
            <a:spLocks noChangeAspect="1" noChangeArrowheads="1" noTextEdit="1"/>
          </p:cNvSpPr>
          <p:nvPr/>
        </p:nvSpPr>
        <p:spPr bwMode="auto">
          <a:xfrm>
            <a:off x="484188" y="1185863"/>
            <a:ext cx="7212012" cy="5192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PT"/>
          </a:p>
        </p:txBody>
      </p:sp>
      <p:sp>
        <p:nvSpPr>
          <p:cNvPr id="28675" name="Freeform 5"/>
          <p:cNvSpPr>
            <a:spLocks/>
          </p:cNvSpPr>
          <p:nvPr/>
        </p:nvSpPr>
        <p:spPr bwMode="auto">
          <a:xfrm>
            <a:off x="3208338" y="2062163"/>
            <a:ext cx="3649662" cy="2422525"/>
          </a:xfrm>
          <a:custGeom>
            <a:avLst/>
            <a:gdLst>
              <a:gd name="T0" fmla="*/ 0 w 592"/>
              <a:gd name="T1" fmla="*/ 0 h 392"/>
              <a:gd name="T2" fmla="*/ 2147483647 w 592"/>
              <a:gd name="T3" fmla="*/ 2147483647 h 392"/>
              <a:gd name="T4" fmla="*/ 2147483647 w 592"/>
              <a:gd name="T5" fmla="*/ 2147483647 h 392"/>
              <a:gd name="T6" fmla="*/ 0 60000 65536"/>
              <a:gd name="T7" fmla="*/ 0 60000 65536"/>
              <a:gd name="T8" fmla="*/ 0 60000 65536"/>
              <a:gd name="T9" fmla="*/ 0 w 592"/>
              <a:gd name="T10" fmla="*/ 0 h 392"/>
              <a:gd name="T11" fmla="*/ 592 w 592"/>
              <a:gd name="T12" fmla="*/ 392 h 392"/>
            </a:gdLst>
            <a:ahLst/>
            <a:cxnLst>
              <a:cxn ang="T6">
                <a:pos x="T0" y="T1"/>
              </a:cxn>
              <a:cxn ang="T7">
                <a:pos x="T2" y="T3"/>
              </a:cxn>
              <a:cxn ang="T8">
                <a:pos x="T4" y="T5"/>
              </a:cxn>
            </a:cxnLst>
            <a:rect l="T9" t="T10" r="T11" b="T12"/>
            <a:pathLst>
              <a:path w="592" h="392">
                <a:moveTo>
                  <a:pt x="0" y="0"/>
                </a:moveTo>
                <a:cubicBezTo>
                  <a:pt x="24" y="128"/>
                  <a:pt x="111" y="265"/>
                  <a:pt x="203" y="315"/>
                </a:cubicBezTo>
                <a:cubicBezTo>
                  <a:pt x="338" y="387"/>
                  <a:pt x="592" y="392"/>
                  <a:pt x="592" y="392"/>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28676" name="Freeform 6"/>
          <p:cNvSpPr>
            <a:spLocks/>
          </p:cNvSpPr>
          <p:nvPr/>
        </p:nvSpPr>
        <p:spPr bwMode="auto">
          <a:xfrm>
            <a:off x="2382838" y="1851025"/>
            <a:ext cx="4910137" cy="3498850"/>
          </a:xfrm>
          <a:custGeom>
            <a:avLst/>
            <a:gdLst>
              <a:gd name="T0" fmla="*/ 2147483647 w 797"/>
              <a:gd name="T1" fmla="*/ 2147483647 h 566"/>
              <a:gd name="T2" fmla="*/ 2147483647 w 797"/>
              <a:gd name="T3" fmla="*/ 2147483647 h 566"/>
              <a:gd name="T4" fmla="*/ 0 w 797"/>
              <a:gd name="T5" fmla="*/ 0 h 566"/>
              <a:gd name="T6" fmla="*/ 0 60000 65536"/>
              <a:gd name="T7" fmla="*/ 0 60000 65536"/>
              <a:gd name="T8" fmla="*/ 0 60000 65536"/>
              <a:gd name="T9" fmla="*/ 0 w 797"/>
              <a:gd name="T10" fmla="*/ 0 h 566"/>
              <a:gd name="T11" fmla="*/ 797 w 797"/>
              <a:gd name="T12" fmla="*/ 566 h 566"/>
            </a:gdLst>
            <a:ahLst/>
            <a:cxnLst>
              <a:cxn ang="T6">
                <a:pos x="T0" y="T1"/>
              </a:cxn>
              <a:cxn ang="T7">
                <a:pos x="T2" y="T3"/>
              </a:cxn>
              <a:cxn ang="T8">
                <a:pos x="T4" y="T5"/>
              </a:cxn>
            </a:cxnLst>
            <a:rect l="T9" t="T10" r="T11" b="T12"/>
            <a:pathLst>
              <a:path w="797" h="566">
                <a:moveTo>
                  <a:pt x="797" y="566"/>
                </a:moveTo>
                <a:cubicBezTo>
                  <a:pt x="697" y="563"/>
                  <a:pt x="427" y="566"/>
                  <a:pt x="243" y="443"/>
                </a:cubicBezTo>
                <a:cubicBezTo>
                  <a:pt x="59" y="320"/>
                  <a:pt x="10" y="93"/>
                  <a:pt x="0" y="0"/>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28677" name="Line 7"/>
          <p:cNvSpPr>
            <a:spLocks noChangeShapeType="1"/>
          </p:cNvSpPr>
          <p:nvPr/>
        </p:nvSpPr>
        <p:spPr bwMode="auto">
          <a:xfrm>
            <a:off x="1673225" y="2136775"/>
            <a:ext cx="5443538" cy="3695700"/>
          </a:xfrm>
          <a:prstGeom prst="line">
            <a:avLst/>
          </a:prstGeom>
          <a:noFill/>
          <a:ln w="30163">
            <a:solidFill>
              <a:srgbClr val="F79448"/>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76520" name="Rectangle 8"/>
          <p:cNvSpPr>
            <a:spLocks noChangeArrowheads="1"/>
          </p:cNvSpPr>
          <p:nvPr/>
        </p:nvSpPr>
        <p:spPr bwMode="auto">
          <a:xfrm>
            <a:off x="4333875" y="3589338"/>
            <a:ext cx="10953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A</a:t>
            </a:r>
            <a:endParaRPr lang="en-US" altLang="pt-PT" sz="1400">
              <a:latin typeface="Tahoma" panose="020B0604030504040204" pitchFamily="34" charset="0"/>
            </a:endParaRPr>
          </a:p>
        </p:txBody>
      </p:sp>
      <p:sp>
        <p:nvSpPr>
          <p:cNvPr id="28679" name="Rectangle 9"/>
          <p:cNvSpPr>
            <a:spLocks noChangeArrowheads="1"/>
          </p:cNvSpPr>
          <p:nvPr/>
        </p:nvSpPr>
        <p:spPr bwMode="auto">
          <a:xfrm>
            <a:off x="6292850" y="4948238"/>
            <a:ext cx="1031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C</a:t>
            </a:r>
            <a:endParaRPr lang="en-US" altLang="pt-PT" sz="1400">
              <a:latin typeface="Tahoma" panose="020B0604030504040204" pitchFamily="34" charset="0"/>
            </a:endParaRPr>
          </a:p>
        </p:txBody>
      </p:sp>
      <p:sp>
        <p:nvSpPr>
          <p:cNvPr id="28680" name="Rectangle 10"/>
          <p:cNvSpPr>
            <a:spLocks noChangeArrowheads="1"/>
          </p:cNvSpPr>
          <p:nvPr/>
        </p:nvSpPr>
        <p:spPr bwMode="auto">
          <a:xfrm>
            <a:off x="2689225" y="2451100"/>
            <a:ext cx="9683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a:t>
            </a:r>
            <a:endParaRPr lang="en-US" altLang="pt-PT" sz="1400">
              <a:latin typeface="Tahoma" panose="020B0604030504040204" pitchFamily="34" charset="0"/>
            </a:endParaRPr>
          </a:p>
        </p:txBody>
      </p:sp>
      <p:sp>
        <p:nvSpPr>
          <p:cNvPr id="28681" name="Rectangle 11"/>
          <p:cNvSpPr>
            <a:spLocks noChangeArrowheads="1"/>
          </p:cNvSpPr>
          <p:nvPr/>
        </p:nvSpPr>
        <p:spPr bwMode="auto">
          <a:xfrm>
            <a:off x="1482725" y="5813425"/>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0</a:t>
            </a:r>
            <a:endParaRPr lang="en-US" altLang="pt-PT" sz="1400">
              <a:latin typeface="Tahoma" panose="020B0604030504040204" pitchFamily="34" charset="0"/>
            </a:endParaRPr>
          </a:p>
        </p:txBody>
      </p:sp>
      <p:sp>
        <p:nvSpPr>
          <p:cNvPr id="28682" name="Rectangle 12"/>
          <p:cNvSpPr>
            <a:spLocks noChangeArrowheads="1"/>
          </p:cNvSpPr>
          <p:nvPr/>
        </p:nvSpPr>
        <p:spPr bwMode="auto">
          <a:xfrm>
            <a:off x="2316163" y="5813425"/>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28683" name="Rectangle 13"/>
          <p:cNvSpPr>
            <a:spLocks noChangeArrowheads="1"/>
          </p:cNvSpPr>
          <p:nvPr/>
        </p:nvSpPr>
        <p:spPr bwMode="auto">
          <a:xfrm>
            <a:off x="2981325" y="5813425"/>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a:t>
            </a:r>
            <a:endParaRPr lang="en-US" altLang="pt-PT" sz="1400">
              <a:latin typeface="Tahoma" panose="020B0604030504040204" pitchFamily="34" charset="0"/>
            </a:endParaRPr>
          </a:p>
        </p:txBody>
      </p:sp>
      <p:sp>
        <p:nvSpPr>
          <p:cNvPr id="28684" name="Rectangle 14"/>
          <p:cNvSpPr>
            <a:spLocks noChangeArrowheads="1"/>
          </p:cNvSpPr>
          <p:nvPr/>
        </p:nvSpPr>
        <p:spPr bwMode="auto">
          <a:xfrm>
            <a:off x="3648075" y="5813425"/>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6</a:t>
            </a:r>
            <a:endParaRPr lang="en-US" altLang="pt-PT" sz="1400">
              <a:latin typeface="Tahoma" panose="020B0604030504040204" pitchFamily="34" charset="0"/>
            </a:endParaRPr>
          </a:p>
        </p:txBody>
      </p:sp>
      <p:sp>
        <p:nvSpPr>
          <p:cNvPr id="28685" name="Rectangle 15"/>
          <p:cNvSpPr>
            <a:spLocks noChangeArrowheads="1"/>
          </p:cNvSpPr>
          <p:nvPr/>
        </p:nvSpPr>
        <p:spPr bwMode="auto">
          <a:xfrm>
            <a:off x="4313238" y="5813425"/>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8</a:t>
            </a:r>
            <a:endParaRPr lang="en-US" altLang="pt-PT" sz="1400">
              <a:latin typeface="Tahoma" panose="020B0604030504040204" pitchFamily="34" charset="0"/>
            </a:endParaRPr>
          </a:p>
        </p:txBody>
      </p:sp>
      <p:sp>
        <p:nvSpPr>
          <p:cNvPr id="28686" name="Rectangle 16"/>
          <p:cNvSpPr>
            <a:spLocks noChangeArrowheads="1"/>
          </p:cNvSpPr>
          <p:nvPr/>
        </p:nvSpPr>
        <p:spPr bwMode="auto">
          <a:xfrm>
            <a:off x="6921500" y="581342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16</a:t>
            </a:r>
            <a:endParaRPr lang="en-US" altLang="pt-PT" sz="1400">
              <a:latin typeface="Tahoma" panose="020B0604030504040204" pitchFamily="34" charset="0"/>
            </a:endParaRPr>
          </a:p>
        </p:txBody>
      </p:sp>
      <p:sp>
        <p:nvSpPr>
          <p:cNvPr id="28687" name="Rectangle 17"/>
          <p:cNvSpPr>
            <a:spLocks noChangeArrowheads="1"/>
          </p:cNvSpPr>
          <p:nvPr/>
        </p:nvSpPr>
        <p:spPr bwMode="auto">
          <a:xfrm>
            <a:off x="6254750" y="581342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14</a:t>
            </a:r>
            <a:endParaRPr lang="en-US" altLang="pt-PT" sz="1400">
              <a:latin typeface="Tahoma" panose="020B0604030504040204" pitchFamily="34" charset="0"/>
            </a:endParaRPr>
          </a:p>
        </p:txBody>
      </p:sp>
      <p:sp>
        <p:nvSpPr>
          <p:cNvPr id="28688" name="Rectangle 18"/>
          <p:cNvSpPr>
            <a:spLocks noChangeArrowheads="1"/>
          </p:cNvSpPr>
          <p:nvPr/>
        </p:nvSpPr>
        <p:spPr bwMode="auto">
          <a:xfrm>
            <a:off x="5588000" y="581342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12</a:t>
            </a:r>
            <a:endParaRPr lang="en-US" altLang="pt-PT" sz="1400">
              <a:latin typeface="Tahoma" panose="020B0604030504040204" pitchFamily="34" charset="0"/>
            </a:endParaRPr>
          </a:p>
        </p:txBody>
      </p:sp>
      <p:sp>
        <p:nvSpPr>
          <p:cNvPr id="28689" name="Rectangle 19"/>
          <p:cNvSpPr>
            <a:spLocks noChangeArrowheads="1"/>
          </p:cNvSpPr>
          <p:nvPr/>
        </p:nvSpPr>
        <p:spPr bwMode="auto">
          <a:xfrm>
            <a:off x="4922838" y="581342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28690" name="Line 20"/>
          <p:cNvSpPr>
            <a:spLocks noChangeShapeType="1"/>
          </p:cNvSpPr>
          <p:nvPr/>
        </p:nvSpPr>
        <p:spPr bwMode="auto">
          <a:xfrm>
            <a:off x="6365875" y="5629275"/>
            <a:ext cx="0" cy="149225"/>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8691" name="Line 21"/>
          <p:cNvSpPr>
            <a:spLocks noChangeShapeType="1"/>
          </p:cNvSpPr>
          <p:nvPr/>
        </p:nvSpPr>
        <p:spPr bwMode="auto">
          <a:xfrm>
            <a:off x="5697538" y="5629275"/>
            <a:ext cx="0" cy="149225"/>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8692" name="Line 22"/>
          <p:cNvSpPr>
            <a:spLocks noChangeShapeType="1"/>
          </p:cNvSpPr>
          <p:nvPr/>
        </p:nvSpPr>
        <p:spPr bwMode="auto">
          <a:xfrm>
            <a:off x="5032375" y="5629275"/>
            <a:ext cx="0" cy="149225"/>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8693" name="Line 23"/>
          <p:cNvSpPr>
            <a:spLocks noChangeShapeType="1"/>
          </p:cNvSpPr>
          <p:nvPr/>
        </p:nvSpPr>
        <p:spPr bwMode="auto">
          <a:xfrm>
            <a:off x="4367213" y="5629275"/>
            <a:ext cx="0" cy="149225"/>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8694" name="Line 24"/>
          <p:cNvSpPr>
            <a:spLocks noChangeShapeType="1"/>
          </p:cNvSpPr>
          <p:nvPr/>
        </p:nvSpPr>
        <p:spPr bwMode="auto">
          <a:xfrm>
            <a:off x="3702050" y="5629275"/>
            <a:ext cx="0" cy="149225"/>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8695" name="Line 25"/>
          <p:cNvSpPr>
            <a:spLocks noChangeShapeType="1"/>
          </p:cNvSpPr>
          <p:nvPr/>
        </p:nvSpPr>
        <p:spPr bwMode="auto">
          <a:xfrm>
            <a:off x="3036888" y="5629275"/>
            <a:ext cx="0" cy="149225"/>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8696" name="Line 26"/>
          <p:cNvSpPr>
            <a:spLocks noChangeShapeType="1"/>
          </p:cNvSpPr>
          <p:nvPr/>
        </p:nvSpPr>
        <p:spPr bwMode="auto">
          <a:xfrm>
            <a:off x="2371725" y="5629275"/>
            <a:ext cx="0" cy="149225"/>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8697" name="Line 27"/>
          <p:cNvSpPr>
            <a:spLocks noChangeShapeType="1"/>
          </p:cNvSpPr>
          <p:nvPr/>
        </p:nvSpPr>
        <p:spPr bwMode="auto">
          <a:xfrm>
            <a:off x="1704975" y="2613025"/>
            <a:ext cx="146050"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8698" name="Line 28"/>
          <p:cNvSpPr>
            <a:spLocks noChangeShapeType="1"/>
          </p:cNvSpPr>
          <p:nvPr/>
        </p:nvSpPr>
        <p:spPr bwMode="auto">
          <a:xfrm>
            <a:off x="1704975" y="3063875"/>
            <a:ext cx="146050"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8699" name="Line 29"/>
          <p:cNvSpPr>
            <a:spLocks noChangeShapeType="1"/>
          </p:cNvSpPr>
          <p:nvPr/>
        </p:nvSpPr>
        <p:spPr bwMode="auto">
          <a:xfrm>
            <a:off x="1704975" y="3513138"/>
            <a:ext cx="146050"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8700" name="Line 30"/>
          <p:cNvSpPr>
            <a:spLocks noChangeShapeType="1"/>
          </p:cNvSpPr>
          <p:nvPr/>
        </p:nvSpPr>
        <p:spPr bwMode="auto">
          <a:xfrm>
            <a:off x="1704975" y="3967163"/>
            <a:ext cx="146050"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8701" name="Line 31"/>
          <p:cNvSpPr>
            <a:spLocks noChangeShapeType="1"/>
          </p:cNvSpPr>
          <p:nvPr/>
        </p:nvSpPr>
        <p:spPr bwMode="auto">
          <a:xfrm>
            <a:off x="1704975" y="4416425"/>
            <a:ext cx="146050"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8702" name="Line 32"/>
          <p:cNvSpPr>
            <a:spLocks noChangeShapeType="1"/>
          </p:cNvSpPr>
          <p:nvPr/>
        </p:nvSpPr>
        <p:spPr bwMode="auto">
          <a:xfrm>
            <a:off x="1704975" y="4875213"/>
            <a:ext cx="146050"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8703" name="Line 33"/>
          <p:cNvSpPr>
            <a:spLocks noChangeShapeType="1"/>
          </p:cNvSpPr>
          <p:nvPr/>
        </p:nvSpPr>
        <p:spPr bwMode="auto">
          <a:xfrm>
            <a:off x="1704975" y="5324475"/>
            <a:ext cx="146050"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8704" name="Rectangle 34"/>
          <p:cNvSpPr>
            <a:spLocks noChangeArrowheads="1"/>
          </p:cNvSpPr>
          <p:nvPr/>
        </p:nvSpPr>
        <p:spPr bwMode="auto">
          <a:xfrm>
            <a:off x="1368425" y="2019300"/>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80</a:t>
            </a:r>
            <a:endParaRPr lang="en-US" altLang="pt-PT" sz="1400">
              <a:latin typeface="Tahoma" panose="020B0604030504040204" pitchFamily="34" charset="0"/>
            </a:endParaRPr>
          </a:p>
        </p:txBody>
      </p:sp>
      <p:sp>
        <p:nvSpPr>
          <p:cNvPr id="28705" name="Rectangle 35"/>
          <p:cNvSpPr>
            <a:spLocks noChangeArrowheads="1"/>
          </p:cNvSpPr>
          <p:nvPr/>
        </p:nvSpPr>
        <p:spPr bwMode="auto">
          <a:xfrm>
            <a:off x="1368425" y="247491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70</a:t>
            </a:r>
            <a:endParaRPr lang="en-US" altLang="pt-PT" sz="1400">
              <a:latin typeface="Tahoma" panose="020B0604030504040204" pitchFamily="34" charset="0"/>
            </a:endParaRPr>
          </a:p>
        </p:txBody>
      </p:sp>
      <p:sp>
        <p:nvSpPr>
          <p:cNvPr id="28706" name="Rectangle 36"/>
          <p:cNvSpPr>
            <a:spLocks noChangeArrowheads="1"/>
          </p:cNvSpPr>
          <p:nvPr/>
        </p:nvSpPr>
        <p:spPr bwMode="auto">
          <a:xfrm>
            <a:off x="1368425" y="2928938"/>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60</a:t>
            </a:r>
            <a:endParaRPr lang="en-US" altLang="pt-PT" sz="1400">
              <a:latin typeface="Tahoma" panose="020B0604030504040204" pitchFamily="34" charset="0"/>
            </a:endParaRPr>
          </a:p>
        </p:txBody>
      </p:sp>
      <p:sp>
        <p:nvSpPr>
          <p:cNvPr id="28707" name="Rectangle 37"/>
          <p:cNvSpPr>
            <a:spLocks noChangeArrowheads="1"/>
          </p:cNvSpPr>
          <p:nvPr/>
        </p:nvSpPr>
        <p:spPr bwMode="auto">
          <a:xfrm>
            <a:off x="1368425" y="3379788"/>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50</a:t>
            </a:r>
            <a:endParaRPr lang="en-US" altLang="pt-PT" sz="1400">
              <a:latin typeface="Tahoma" panose="020B0604030504040204" pitchFamily="34" charset="0"/>
            </a:endParaRPr>
          </a:p>
        </p:txBody>
      </p:sp>
      <p:sp>
        <p:nvSpPr>
          <p:cNvPr id="28708" name="Rectangle 38"/>
          <p:cNvSpPr>
            <a:spLocks noChangeArrowheads="1"/>
          </p:cNvSpPr>
          <p:nvPr/>
        </p:nvSpPr>
        <p:spPr bwMode="auto">
          <a:xfrm>
            <a:off x="1368425" y="3829050"/>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40</a:t>
            </a:r>
            <a:endParaRPr lang="en-US" altLang="pt-PT" sz="1400">
              <a:latin typeface="Tahoma" panose="020B0604030504040204" pitchFamily="34" charset="0"/>
            </a:endParaRPr>
          </a:p>
        </p:txBody>
      </p:sp>
      <p:sp>
        <p:nvSpPr>
          <p:cNvPr id="28709" name="Rectangle 39"/>
          <p:cNvSpPr>
            <a:spLocks noChangeArrowheads="1"/>
          </p:cNvSpPr>
          <p:nvPr/>
        </p:nvSpPr>
        <p:spPr bwMode="auto">
          <a:xfrm>
            <a:off x="1368425" y="4283075"/>
            <a:ext cx="1809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30</a:t>
            </a:r>
            <a:endParaRPr lang="en-US" altLang="pt-PT" sz="1400">
              <a:latin typeface="Tahoma" panose="020B0604030504040204" pitchFamily="34" charset="0"/>
            </a:endParaRPr>
          </a:p>
        </p:txBody>
      </p:sp>
      <p:sp>
        <p:nvSpPr>
          <p:cNvPr id="28710" name="Rectangle 40"/>
          <p:cNvSpPr>
            <a:spLocks noChangeArrowheads="1"/>
          </p:cNvSpPr>
          <p:nvPr/>
        </p:nvSpPr>
        <p:spPr bwMode="auto">
          <a:xfrm>
            <a:off x="1368425" y="473551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20</a:t>
            </a:r>
            <a:endParaRPr lang="en-US" altLang="pt-PT" sz="1400">
              <a:latin typeface="Tahoma" panose="020B0604030504040204" pitchFamily="34" charset="0"/>
            </a:endParaRPr>
          </a:p>
        </p:txBody>
      </p:sp>
      <p:sp>
        <p:nvSpPr>
          <p:cNvPr id="28711" name="Rectangle 41"/>
          <p:cNvSpPr>
            <a:spLocks noChangeArrowheads="1"/>
          </p:cNvSpPr>
          <p:nvPr/>
        </p:nvSpPr>
        <p:spPr bwMode="auto">
          <a:xfrm>
            <a:off x="1368425" y="518477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28712" name="Rectangle 42"/>
          <p:cNvSpPr>
            <a:spLocks noChangeArrowheads="1"/>
          </p:cNvSpPr>
          <p:nvPr/>
        </p:nvSpPr>
        <p:spPr bwMode="auto">
          <a:xfrm>
            <a:off x="6908800" y="4300538"/>
            <a:ext cx="4286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28713" name="Rectangle 43"/>
          <p:cNvSpPr>
            <a:spLocks noChangeArrowheads="1"/>
          </p:cNvSpPr>
          <p:nvPr/>
        </p:nvSpPr>
        <p:spPr bwMode="auto">
          <a:xfrm>
            <a:off x="6969125" y="4425950"/>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28714" name="Rectangle 44"/>
          <p:cNvSpPr>
            <a:spLocks noChangeArrowheads="1"/>
          </p:cNvSpPr>
          <p:nvPr/>
        </p:nvSpPr>
        <p:spPr bwMode="auto">
          <a:xfrm>
            <a:off x="7358063" y="5184775"/>
            <a:ext cx="42862"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28715" name="Rectangle 45"/>
          <p:cNvSpPr>
            <a:spLocks noChangeArrowheads="1"/>
          </p:cNvSpPr>
          <p:nvPr/>
        </p:nvSpPr>
        <p:spPr bwMode="auto">
          <a:xfrm>
            <a:off x="7416800" y="5310188"/>
            <a:ext cx="90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28716" name="Rectangle 46"/>
          <p:cNvSpPr>
            <a:spLocks noChangeArrowheads="1"/>
          </p:cNvSpPr>
          <p:nvPr/>
        </p:nvSpPr>
        <p:spPr bwMode="auto">
          <a:xfrm>
            <a:off x="7072313" y="548481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BL</a:t>
            </a:r>
            <a:endParaRPr lang="en-US" altLang="pt-PT" sz="1400">
              <a:latin typeface="Tahoma" panose="020B0604030504040204" pitchFamily="34" charset="0"/>
            </a:endParaRPr>
          </a:p>
        </p:txBody>
      </p:sp>
      <p:sp>
        <p:nvSpPr>
          <p:cNvPr id="576559" name="Line 47"/>
          <p:cNvSpPr>
            <a:spLocks noChangeShapeType="1"/>
          </p:cNvSpPr>
          <p:nvPr/>
        </p:nvSpPr>
        <p:spPr bwMode="auto">
          <a:xfrm flipV="1">
            <a:off x="4367213" y="3336925"/>
            <a:ext cx="1036637" cy="630238"/>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76560" name="Freeform 48"/>
          <p:cNvSpPr>
            <a:spLocks/>
          </p:cNvSpPr>
          <p:nvPr/>
        </p:nvSpPr>
        <p:spPr bwMode="auto">
          <a:xfrm>
            <a:off x="5311775" y="2451100"/>
            <a:ext cx="1417638" cy="990600"/>
          </a:xfrm>
          <a:custGeom>
            <a:avLst/>
            <a:gdLst>
              <a:gd name="T0" fmla="*/ 2147483647 w 230"/>
              <a:gd name="T1" fmla="*/ 2147483647 h 211"/>
              <a:gd name="T2" fmla="*/ 2147483647 w 230"/>
              <a:gd name="T3" fmla="*/ 2147483647 h 211"/>
              <a:gd name="T4" fmla="*/ 2147483647 w 230"/>
              <a:gd name="T5" fmla="*/ 2147483647 h 211"/>
              <a:gd name="T6" fmla="*/ 0 w 230"/>
              <a:gd name="T7" fmla="*/ 2147483647 h 211"/>
              <a:gd name="T8" fmla="*/ 0 w 230"/>
              <a:gd name="T9" fmla="*/ 2147483647 h 211"/>
              <a:gd name="T10" fmla="*/ 2147483647 w 230"/>
              <a:gd name="T11" fmla="*/ 0 h 211"/>
              <a:gd name="T12" fmla="*/ 2147483647 w 230"/>
              <a:gd name="T13" fmla="*/ 0 h 211"/>
              <a:gd name="T14" fmla="*/ 2147483647 w 230"/>
              <a:gd name="T15" fmla="*/ 2147483647 h 211"/>
              <a:gd name="T16" fmla="*/ 2147483647 w 230"/>
              <a:gd name="T17" fmla="*/ 2147483647 h 2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0"/>
              <a:gd name="T28" fmla="*/ 0 h 211"/>
              <a:gd name="T29" fmla="*/ 230 w 230"/>
              <a:gd name="T30" fmla="*/ 211 h 2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0" h="211">
                <a:moveTo>
                  <a:pt x="230" y="195"/>
                </a:moveTo>
                <a:cubicBezTo>
                  <a:pt x="230" y="204"/>
                  <a:pt x="222" y="211"/>
                  <a:pt x="214" y="211"/>
                </a:cubicBezTo>
                <a:cubicBezTo>
                  <a:pt x="16" y="211"/>
                  <a:pt x="16" y="211"/>
                  <a:pt x="16" y="211"/>
                </a:cubicBezTo>
                <a:cubicBezTo>
                  <a:pt x="7" y="211"/>
                  <a:pt x="0" y="204"/>
                  <a:pt x="0" y="195"/>
                </a:cubicBezTo>
                <a:cubicBezTo>
                  <a:pt x="0" y="16"/>
                  <a:pt x="0" y="16"/>
                  <a:pt x="0" y="16"/>
                </a:cubicBezTo>
                <a:cubicBezTo>
                  <a:pt x="0" y="7"/>
                  <a:pt x="7" y="0"/>
                  <a:pt x="16" y="0"/>
                </a:cubicBezTo>
                <a:cubicBezTo>
                  <a:pt x="214" y="0"/>
                  <a:pt x="214" y="0"/>
                  <a:pt x="214" y="0"/>
                </a:cubicBezTo>
                <a:cubicBezTo>
                  <a:pt x="222" y="0"/>
                  <a:pt x="230" y="7"/>
                  <a:pt x="230" y="16"/>
                </a:cubicBezTo>
                <a:lnTo>
                  <a:pt x="230" y="195"/>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76561" name="Rectangle 49"/>
          <p:cNvSpPr>
            <a:spLocks noChangeArrowheads="1"/>
          </p:cNvSpPr>
          <p:nvPr/>
        </p:nvSpPr>
        <p:spPr bwMode="auto">
          <a:xfrm>
            <a:off x="5410200" y="2514600"/>
            <a:ext cx="1314450" cy="84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rPr>
              <a:t>At the optimal consumption bundle, MRS is equal to the relative price.</a:t>
            </a:r>
            <a:endParaRPr lang="en-US" altLang="pt-PT" sz="1400"/>
          </a:p>
        </p:txBody>
      </p:sp>
      <p:sp>
        <p:nvSpPr>
          <p:cNvPr id="28720" name="Freeform 50"/>
          <p:cNvSpPr>
            <a:spLocks/>
          </p:cNvSpPr>
          <p:nvPr/>
        </p:nvSpPr>
        <p:spPr bwMode="auto">
          <a:xfrm>
            <a:off x="1704975" y="1179513"/>
            <a:ext cx="5991225" cy="4598987"/>
          </a:xfrm>
          <a:custGeom>
            <a:avLst/>
            <a:gdLst>
              <a:gd name="T0" fmla="*/ 2147483647 w 2296"/>
              <a:gd name="T1" fmla="*/ 2147483647 h 1757"/>
              <a:gd name="T2" fmla="*/ 0 w 2296"/>
              <a:gd name="T3" fmla="*/ 2147483647 h 1757"/>
              <a:gd name="T4" fmla="*/ 0 w 2296"/>
              <a:gd name="T5" fmla="*/ 0 h 1757"/>
              <a:gd name="T6" fmla="*/ 0 60000 65536"/>
              <a:gd name="T7" fmla="*/ 0 60000 65536"/>
              <a:gd name="T8" fmla="*/ 0 60000 65536"/>
              <a:gd name="T9" fmla="*/ 0 w 2296"/>
              <a:gd name="T10" fmla="*/ 0 h 1757"/>
              <a:gd name="T11" fmla="*/ 2296 w 2296"/>
              <a:gd name="T12" fmla="*/ 1757 h 1757"/>
            </a:gdLst>
            <a:ahLst/>
            <a:cxnLst>
              <a:cxn ang="T6">
                <a:pos x="T0" y="T1"/>
              </a:cxn>
              <a:cxn ang="T7">
                <a:pos x="T2" y="T3"/>
              </a:cxn>
              <a:cxn ang="T8">
                <a:pos x="T4" y="T5"/>
              </a:cxn>
            </a:cxnLst>
            <a:rect l="T9" t="T10" r="T11" b="T12"/>
            <a:pathLst>
              <a:path w="2296" h="1757">
                <a:moveTo>
                  <a:pt x="2296" y="1757"/>
                </a:moveTo>
                <a:lnTo>
                  <a:pt x="0" y="1757"/>
                </a:lnTo>
                <a:lnTo>
                  <a:pt x="0" y="0"/>
                </a:ln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76563" name="Oval 51"/>
          <p:cNvSpPr>
            <a:spLocks noChangeArrowheads="1"/>
          </p:cNvSpPr>
          <p:nvPr/>
        </p:nvSpPr>
        <p:spPr bwMode="auto">
          <a:xfrm>
            <a:off x="4306888" y="3903663"/>
            <a:ext cx="122237" cy="1222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8722" name="Line 52"/>
          <p:cNvSpPr>
            <a:spLocks noChangeShapeType="1"/>
          </p:cNvSpPr>
          <p:nvPr/>
        </p:nvSpPr>
        <p:spPr bwMode="auto">
          <a:xfrm>
            <a:off x="5581650" y="5256213"/>
            <a:ext cx="1577975" cy="136525"/>
          </a:xfrm>
          <a:prstGeom prst="line">
            <a:avLst/>
          </a:prstGeom>
          <a:noFill/>
          <a:ln w="1587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8723" name="Oval 53"/>
          <p:cNvSpPr>
            <a:spLocks noChangeArrowheads="1"/>
          </p:cNvSpPr>
          <p:nvPr/>
        </p:nvSpPr>
        <p:spPr bwMode="auto">
          <a:xfrm>
            <a:off x="6303963" y="5265738"/>
            <a:ext cx="122237" cy="1222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8724" name="Oval 54"/>
          <p:cNvSpPr>
            <a:spLocks noChangeArrowheads="1"/>
          </p:cNvSpPr>
          <p:nvPr/>
        </p:nvSpPr>
        <p:spPr bwMode="auto">
          <a:xfrm>
            <a:off x="2511425" y="2687638"/>
            <a:ext cx="122238" cy="1222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8725" name="Line 55"/>
          <p:cNvSpPr>
            <a:spLocks noChangeShapeType="1"/>
          </p:cNvSpPr>
          <p:nvPr/>
        </p:nvSpPr>
        <p:spPr bwMode="auto">
          <a:xfrm>
            <a:off x="2295525" y="1919288"/>
            <a:ext cx="542925" cy="1652587"/>
          </a:xfrm>
          <a:prstGeom prst="line">
            <a:avLst/>
          </a:prstGeom>
          <a:noFill/>
          <a:ln w="1587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8726" name="Rectangle 56"/>
          <p:cNvSpPr>
            <a:spLocks noChangeArrowheads="1"/>
          </p:cNvSpPr>
          <p:nvPr/>
        </p:nvSpPr>
        <p:spPr bwMode="auto">
          <a:xfrm>
            <a:off x="6191250" y="6292850"/>
            <a:ext cx="13430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Quantity of rooms</a:t>
            </a:r>
            <a:endParaRPr lang="en-US" altLang="pt-PT" sz="1400">
              <a:latin typeface="Tahoma" panose="020B0604030504040204" pitchFamily="34" charset="0"/>
            </a:endParaRPr>
          </a:p>
        </p:txBody>
      </p:sp>
      <p:sp>
        <p:nvSpPr>
          <p:cNvPr id="28727" name="Rectangle 57"/>
          <p:cNvSpPr>
            <a:spLocks noChangeArrowheads="1"/>
          </p:cNvSpPr>
          <p:nvPr/>
        </p:nvSpPr>
        <p:spPr bwMode="auto">
          <a:xfrm>
            <a:off x="304800" y="1143000"/>
            <a:ext cx="1144588"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Quantity of restaurant meals</a:t>
            </a:r>
            <a:endParaRPr lang="en-US" altLang="pt-PT" sz="1400">
              <a:latin typeface="Tahoma" panose="020B0604030504040204" pitchFamily="34" charset="0"/>
            </a:endParaRPr>
          </a:p>
        </p:txBody>
      </p:sp>
      <p:cxnSp>
        <p:nvCxnSpPr>
          <p:cNvPr id="548914" name="Straight Connector 86"/>
          <p:cNvCxnSpPr>
            <a:cxnSpLocks noChangeShapeType="1"/>
          </p:cNvCxnSpPr>
          <p:nvPr/>
        </p:nvCxnSpPr>
        <p:spPr bwMode="auto">
          <a:xfrm>
            <a:off x="1789113" y="3968750"/>
            <a:ext cx="2519362" cy="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2" name="Straight Connector 86"/>
          <p:cNvCxnSpPr>
            <a:cxnSpLocks noChangeShapeType="1"/>
          </p:cNvCxnSpPr>
          <p:nvPr/>
        </p:nvCxnSpPr>
        <p:spPr bwMode="auto">
          <a:xfrm>
            <a:off x="4373563" y="4032250"/>
            <a:ext cx="0" cy="1633538"/>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sp>
        <p:nvSpPr>
          <p:cNvPr id="28730" name="Rectangle 2"/>
          <p:cNvSpPr>
            <a:spLocks noRot="1" noChangeArrowheads="1"/>
          </p:cNvSpPr>
          <p:nvPr/>
        </p:nvSpPr>
        <p:spPr bwMode="auto">
          <a:xfrm>
            <a:off x="381000" y="76200"/>
            <a:ext cx="8763000" cy="6096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lnSpc>
                <a:spcPct val="85000"/>
              </a:lnSpc>
              <a:spcBef>
                <a:spcPct val="0"/>
              </a:spcBef>
              <a:buClrTx/>
              <a:buSzTx/>
              <a:buFontTx/>
              <a:buNone/>
            </a:pPr>
            <a:r>
              <a:rPr lang="en-US" altLang="pt-PT" sz="3600" b="1">
                <a:solidFill>
                  <a:srgbClr val="993366"/>
                </a:solidFill>
              </a:rPr>
              <a:t>Understanding the Relative Price Rule</a:t>
            </a:r>
          </a:p>
        </p:txBody>
      </p:sp>
      <p:sp>
        <p:nvSpPr>
          <p:cNvPr id="102412" name="Text Box 12"/>
          <p:cNvSpPr txBox="1">
            <a:spLocks noChangeArrowheads="1"/>
          </p:cNvSpPr>
          <p:nvPr/>
        </p:nvSpPr>
        <p:spPr bwMode="auto">
          <a:xfrm>
            <a:off x="3429000" y="990600"/>
            <a:ext cx="5410200" cy="858838"/>
          </a:xfrm>
          <a:prstGeom prst="rect">
            <a:avLst/>
          </a:prstGeom>
          <a:solidFill>
            <a:schemeClr val="hlink"/>
          </a:solidFill>
          <a:ln>
            <a:noFill/>
          </a:ln>
          <a:extLst>
            <a:ext uri="{91240B29-F687-4F45-9708-019B960494DF}">
              <a14:hiddenLine xmlns:a14="http://schemas.microsoft.com/office/drawing/2010/main" w="12700" algn="ctr">
                <a:solidFill>
                  <a:srgbClr val="000000"/>
                </a:solidFill>
                <a:miter lim="800000"/>
                <a:headEnd/>
                <a:tailEnd type="none" w="med" len="lg"/>
              </a14:hiddenLine>
            </a:ext>
          </a:extLst>
        </p:spPr>
        <p:txBody>
          <a:bodyPr>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2400" i="1"/>
              <a:t>At the optimal consumption bundle:</a:t>
            </a:r>
            <a:endParaRPr lang="en-US" altLang="pt-PT" sz="2400"/>
          </a:p>
          <a:p>
            <a:pPr eaLnBrk="1" hangingPunct="1"/>
            <a:r>
              <a:rPr lang="en-US" altLang="pt-PT" sz="2400"/>
              <a:t>−</a:t>
            </a:r>
            <a:r>
              <a:rPr lang="en-US" altLang="pt-PT" sz="2400" i="1"/>
              <a:t>MU</a:t>
            </a:r>
            <a:r>
              <a:rPr lang="en-US" altLang="pt-PT" sz="2400" i="1" baseline="-25000"/>
              <a:t>R </a:t>
            </a:r>
            <a:r>
              <a:rPr lang="en-US" altLang="pt-PT" sz="2400"/>
              <a:t>/</a:t>
            </a:r>
            <a:r>
              <a:rPr lang="en-US" altLang="pt-PT" sz="2400" i="1"/>
              <a:t>MU</a:t>
            </a:r>
            <a:r>
              <a:rPr lang="en-US" altLang="pt-PT" sz="2400" i="1" baseline="-25000"/>
              <a:t>M</a:t>
            </a:r>
            <a:r>
              <a:rPr lang="en-US" altLang="pt-PT" sz="2400" i="1"/>
              <a:t> </a:t>
            </a:r>
            <a:r>
              <a:rPr lang="en-US" altLang="pt-PT" sz="2400"/>
              <a:t>= − </a:t>
            </a:r>
            <a:r>
              <a:rPr lang="en-US" altLang="pt-PT" sz="2400" i="1"/>
              <a:t>P</a:t>
            </a:r>
            <a:r>
              <a:rPr lang="en-US" altLang="pt-PT" sz="2400" i="1" baseline="-25000"/>
              <a:t>R </a:t>
            </a:r>
            <a:r>
              <a:rPr lang="en-US" altLang="pt-PT" sz="2400"/>
              <a:t>/</a:t>
            </a:r>
            <a:r>
              <a:rPr lang="en-US" altLang="pt-PT" sz="2400" i="1"/>
              <a:t>P</a:t>
            </a:r>
            <a:r>
              <a:rPr lang="en-US" altLang="pt-PT" sz="2400" i="1" baseline="-25000"/>
              <a:t>M</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48914"/>
                                        </p:tgtEl>
                                        <p:attrNameLst>
                                          <p:attrName>style.visibility</p:attrName>
                                        </p:attrNameLst>
                                      </p:cBhvr>
                                      <p:to>
                                        <p:strVal val="visible"/>
                                      </p:to>
                                    </p:set>
                                    <p:animEffect transition="in" filter="wipe(left)">
                                      <p:cBhvr>
                                        <p:cTn id="7" dur="500"/>
                                        <p:tgtEl>
                                          <p:spTgt spid="548914"/>
                                        </p:tgtEl>
                                      </p:cBhvr>
                                    </p:animEffect>
                                  </p:childTnLst>
                                </p:cTn>
                              </p:par>
                              <p:par>
                                <p:cTn id="8" presetID="2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up)">
                                      <p:cBhvr>
                                        <p:cTn id="10" dur="500"/>
                                        <p:tgtEl>
                                          <p:spTgt spid="2"/>
                                        </p:tgtEl>
                                      </p:cBhvr>
                                    </p:animEffect>
                                  </p:childTnLst>
                                </p:cTn>
                              </p:par>
                            </p:childTnLst>
                          </p:cTn>
                        </p:par>
                        <p:par>
                          <p:cTn id="11" fill="hold" nodeType="afterGroup">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576563"/>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576520"/>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4" fill="hold" nodeType="clickEffect">
                                  <p:stCondLst>
                                    <p:cond delay="0"/>
                                  </p:stCondLst>
                                  <p:childTnLst>
                                    <p:set>
                                      <p:cBhvr>
                                        <p:cTn id="19" dur="1" fill="hold">
                                          <p:stCondLst>
                                            <p:cond delay="0"/>
                                          </p:stCondLst>
                                        </p:cTn>
                                        <p:tgtEl>
                                          <p:spTgt spid="576559"/>
                                        </p:tgtEl>
                                        <p:attrNameLst>
                                          <p:attrName>style.visibility</p:attrName>
                                        </p:attrNameLst>
                                      </p:cBhvr>
                                      <p:to>
                                        <p:strVal val="visible"/>
                                      </p:to>
                                    </p:set>
                                    <p:animEffect transition="in" filter="wipe(down)">
                                      <p:cBhvr>
                                        <p:cTn id="20" dur="500"/>
                                        <p:tgtEl>
                                          <p:spTgt spid="576559"/>
                                        </p:tgtEl>
                                      </p:cBhvr>
                                    </p:animEffect>
                                  </p:childTnLst>
                                </p:cTn>
                              </p:par>
                              <p:par>
                                <p:cTn id="21" presetID="22" presetClass="entr" presetSubtype="4" fill="hold" nodeType="withEffect">
                                  <p:stCondLst>
                                    <p:cond delay="0"/>
                                  </p:stCondLst>
                                  <p:childTnLst>
                                    <p:set>
                                      <p:cBhvr>
                                        <p:cTn id="22" dur="1" fill="hold">
                                          <p:stCondLst>
                                            <p:cond delay="0"/>
                                          </p:stCondLst>
                                        </p:cTn>
                                        <p:tgtEl>
                                          <p:spTgt spid="576560"/>
                                        </p:tgtEl>
                                        <p:attrNameLst>
                                          <p:attrName>style.visibility</p:attrName>
                                        </p:attrNameLst>
                                      </p:cBhvr>
                                      <p:to>
                                        <p:strVal val="visible"/>
                                      </p:to>
                                    </p:set>
                                    <p:animEffect transition="in" filter="wipe(down)">
                                      <p:cBhvr>
                                        <p:cTn id="23" dur="500"/>
                                        <p:tgtEl>
                                          <p:spTgt spid="576560"/>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576561"/>
                                        </p:tgtEl>
                                        <p:attrNameLst>
                                          <p:attrName>style.visibility</p:attrName>
                                        </p:attrNameLst>
                                      </p:cBhvr>
                                      <p:to>
                                        <p:strVal val="visible"/>
                                      </p:to>
                                    </p:set>
                                    <p:animEffect transition="in" filter="wipe(down)">
                                      <p:cBhvr>
                                        <p:cTn id="26" dur="500"/>
                                        <p:tgtEl>
                                          <p:spTgt spid="576561"/>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24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6520" grpId="0"/>
      <p:bldP spid="576561" grpId="0"/>
      <p:bldP spid="576563" grpId="0" animBg="1"/>
      <p:bldP spid="1024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587" name="AutoShape 3"/>
          <p:cNvSpPr>
            <a:spLocks noChangeAspect="1" noChangeArrowheads="1" noTextEdit="1"/>
          </p:cNvSpPr>
          <p:nvPr/>
        </p:nvSpPr>
        <p:spPr bwMode="auto">
          <a:xfrm>
            <a:off x="0" y="762000"/>
            <a:ext cx="4610100" cy="552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PT"/>
          </a:p>
        </p:txBody>
      </p:sp>
      <p:sp>
        <p:nvSpPr>
          <p:cNvPr id="29699" name="Rectangle 6"/>
          <p:cNvSpPr>
            <a:spLocks noChangeArrowheads="1"/>
          </p:cNvSpPr>
          <p:nvPr/>
        </p:nvSpPr>
        <p:spPr bwMode="auto">
          <a:xfrm>
            <a:off x="4592638" y="303212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BL</a:t>
            </a:r>
            <a:endParaRPr lang="en-US" altLang="pt-PT" sz="1400">
              <a:latin typeface="Tahoma" panose="020B0604030504040204" pitchFamily="34" charset="0"/>
            </a:endParaRPr>
          </a:p>
        </p:txBody>
      </p:sp>
      <p:sp>
        <p:nvSpPr>
          <p:cNvPr id="29700" name="Rectangle 7"/>
          <p:cNvSpPr>
            <a:spLocks noChangeArrowheads="1"/>
          </p:cNvSpPr>
          <p:nvPr/>
        </p:nvSpPr>
        <p:spPr bwMode="auto">
          <a:xfrm>
            <a:off x="4487863" y="2828925"/>
            <a:ext cx="444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29701" name="Rectangle 8"/>
          <p:cNvSpPr>
            <a:spLocks noChangeArrowheads="1"/>
          </p:cNvSpPr>
          <p:nvPr/>
        </p:nvSpPr>
        <p:spPr bwMode="auto">
          <a:xfrm>
            <a:off x="4548188" y="2898775"/>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29702" name="Rectangle 9"/>
          <p:cNvSpPr>
            <a:spLocks noChangeArrowheads="1"/>
          </p:cNvSpPr>
          <p:nvPr/>
        </p:nvSpPr>
        <p:spPr bwMode="auto">
          <a:xfrm>
            <a:off x="4473575" y="2563813"/>
            <a:ext cx="444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29703" name="Rectangle 10"/>
          <p:cNvSpPr>
            <a:spLocks noChangeArrowheads="1"/>
          </p:cNvSpPr>
          <p:nvPr/>
        </p:nvSpPr>
        <p:spPr bwMode="auto">
          <a:xfrm>
            <a:off x="4532313" y="2632075"/>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29704" name="Rectangle 11"/>
          <p:cNvSpPr>
            <a:spLocks noChangeArrowheads="1"/>
          </p:cNvSpPr>
          <p:nvPr/>
        </p:nvSpPr>
        <p:spPr bwMode="auto">
          <a:xfrm>
            <a:off x="4454525" y="2284413"/>
            <a:ext cx="444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29705" name="Rectangle 12"/>
          <p:cNvSpPr>
            <a:spLocks noChangeArrowheads="1"/>
          </p:cNvSpPr>
          <p:nvPr/>
        </p:nvSpPr>
        <p:spPr bwMode="auto">
          <a:xfrm>
            <a:off x="4514850" y="2352675"/>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3</a:t>
            </a:r>
            <a:endParaRPr lang="en-US" altLang="pt-PT" sz="1400">
              <a:latin typeface="Tahoma" panose="020B0604030504040204" pitchFamily="34" charset="0"/>
            </a:endParaRPr>
          </a:p>
        </p:txBody>
      </p:sp>
      <p:sp>
        <p:nvSpPr>
          <p:cNvPr id="29706" name="Rectangle 13"/>
          <p:cNvSpPr>
            <a:spLocks noChangeArrowheads="1"/>
          </p:cNvSpPr>
          <p:nvPr/>
        </p:nvSpPr>
        <p:spPr bwMode="auto">
          <a:xfrm>
            <a:off x="944563" y="3236913"/>
            <a:ext cx="904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0</a:t>
            </a:r>
            <a:endParaRPr lang="en-US" altLang="pt-PT" sz="1400">
              <a:latin typeface="Tahoma" panose="020B0604030504040204" pitchFamily="34" charset="0"/>
            </a:endParaRPr>
          </a:p>
        </p:txBody>
      </p:sp>
      <p:sp>
        <p:nvSpPr>
          <p:cNvPr id="29707" name="Rectangle 14"/>
          <p:cNvSpPr>
            <a:spLocks noChangeArrowheads="1"/>
          </p:cNvSpPr>
          <p:nvPr/>
        </p:nvSpPr>
        <p:spPr bwMode="auto">
          <a:xfrm>
            <a:off x="1489075" y="3236913"/>
            <a:ext cx="90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29708" name="Rectangle 15"/>
          <p:cNvSpPr>
            <a:spLocks noChangeArrowheads="1"/>
          </p:cNvSpPr>
          <p:nvPr/>
        </p:nvSpPr>
        <p:spPr bwMode="auto">
          <a:xfrm>
            <a:off x="1925638" y="3236913"/>
            <a:ext cx="904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a:t>
            </a:r>
            <a:endParaRPr lang="en-US" altLang="pt-PT" sz="1400">
              <a:latin typeface="Tahoma" panose="020B0604030504040204" pitchFamily="34" charset="0"/>
            </a:endParaRPr>
          </a:p>
        </p:txBody>
      </p:sp>
      <p:sp>
        <p:nvSpPr>
          <p:cNvPr id="29709" name="Rectangle 16"/>
          <p:cNvSpPr>
            <a:spLocks noChangeArrowheads="1"/>
          </p:cNvSpPr>
          <p:nvPr/>
        </p:nvSpPr>
        <p:spPr bwMode="auto">
          <a:xfrm>
            <a:off x="2363788" y="3236913"/>
            <a:ext cx="904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6</a:t>
            </a:r>
            <a:endParaRPr lang="en-US" altLang="pt-PT" sz="1400">
              <a:latin typeface="Tahoma" panose="020B0604030504040204" pitchFamily="34" charset="0"/>
            </a:endParaRPr>
          </a:p>
        </p:txBody>
      </p:sp>
      <p:sp>
        <p:nvSpPr>
          <p:cNvPr id="29710" name="Rectangle 17"/>
          <p:cNvSpPr>
            <a:spLocks noChangeArrowheads="1"/>
          </p:cNvSpPr>
          <p:nvPr/>
        </p:nvSpPr>
        <p:spPr bwMode="auto">
          <a:xfrm>
            <a:off x="2798763" y="3236913"/>
            <a:ext cx="920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8</a:t>
            </a:r>
            <a:endParaRPr lang="en-US" altLang="pt-PT" sz="1400">
              <a:latin typeface="Tahoma" panose="020B0604030504040204" pitchFamily="34" charset="0"/>
            </a:endParaRPr>
          </a:p>
        </p:txBody>
      </p:sp>
      <p:sp>
        <p:nvSpPr>
          <p:cNvPr id="29711" name="Rectangle 18"/>
          <p:cNvSpPr>
            <a:spLocks noChangeArrowheads="1"/>
          </p:cNvSpPr>
          <p:nvPr/>
        </p:nvSpPr>
        <p:spPr bwMode="auto">
          <a:xfrm>
            <a:off x="4511675" y="323691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16</a:t>
            </a:r>
            <a:endParaRPr lang="en-US" altLang="pt-PT" sz="1400">
              <a:latin typeface="Tahoma" panose="020B0604030504040204" pitchFamily="34" charset="0"/>
            </a:endParaRPr>
          </a:p>
        </p:txBody>
      </p:sp>
      <p:sp>
        <p:nvSpPr>
          <p:cNvPr id="29712" name="Rectangle 19"/>
          <p:cNvSpPr>
            <a:spLocks noChangeArrowheads="1"/>
          </p:cNvSpPr>
          <p:nvPr/>
        </p:nvSpPr>
        <p:spPr bwMode="auto">
          <a:xfrm>
            <a:off x="4076700" y="323691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14</a:t>
            </a:r>
            <a:endParaRPr lang="en-US" altLang="pt-PT" sz="1400">
              <a:latin typeface="Tahoma" panose="020B0604030504040204" pitchFamily="34" charset="0"/>
            </a:endParaRPr>
          </a:p>
        </p:txBody>
      </p:sp>
      <p:sp>
        <p:nvSpPr>
          <p:cNvPr id="29713" name="Rectangle 20"/>
          <p:cNvSpPr>
            <a:spLocks noChangeArrowheads="1"/>
          </p:cNvSpPr>
          <p:nvPr/>
        </p:nvSpPr>
        <p:spPr bwMode="auto">
          <a:xfrm>
            <a:off x="3640138" y="3236913"/>
            <a:ext cx="1793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12</a:t>
            </a:r>
            <a:endParaRPr lang="en-US" altLang="pt-PT" sz="1400">
              <a:latin typeface="Tahoma" panose="020B0604030504040204" pitchFamily="34" charset="0"/>
            </a:endParaRPr>
          </a:p>
        </p:txBody>
      </p:sp>
      <p:sp>
        <p:nvSpPr>
          <p:cNvPr id="29714" name="Rectangle 21"/>
          <p:cNvSpPr>
            <a:spLocks noChangeArrowheads="1"/>
          </p:cNvSpPr>
          <p:nvPr/>
        </p:nvSpPr>
        <p:spPr bwMode="auto">
          <a:xfrm>
            <a:off x="3201988" y="323691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29715" name="Line 22"/>
          <p:cNvSpPr>
            <a:spLocks noChangeShapeType="1"/>
          </p:cNvSpPr>
          <p:nvPr/>
        </p:nvSpPr>
        <p:spPr bwMode="auto">
          <a:xfrm>
            <a:off x="4148138" y="3132138"/>
            <a:ext cx="0" cy="8413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16" name="Line 23"/>
          <p:cNvSpPr>
            <a:spLocks noChangeShapeType="1"/>
          </p:cNvSpPr>
          <p:nvPr/>
        </p:nvSpPr>
        <p:spPr bwMode="auto">
          <a:xfrm>
            <a:off x="3711575" y="3132138"/>
            <a:ext cx="0" cy="8413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17" name="Line 24"/>
          <p:cNvSpPr>
            <a:spLocks noChangeShapeType="1"/>
          </p:cNvSpPr>
          <p:nvPr/>
        </p:nvSpPr>
        <p:spPr bwMode="auto">
          <a:xfrm>
            <a:off x="3275013" y="3132138"/>
            <a:ext cx="0" cy="8413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18" name="Line 25"/>
          <p:cNvSpPr>
            <a:spLocks noChangeShapeType="1"/>
          </p:cNvSpPr>
          <p:nvPr/>
        </p:nvSpPr>
        <p:spPr bwMode="auto">
          <a:xfrm>
            <a:off x="2836863" y="3132138"/>
            <a:ext cx="0" cy="8413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19" name="Line 26"/>
          <p:cNvSpPr>
            <a:spLocks noChangeShapeType="1"/>
          </p:cNvSpPr>
          <p:nvPr/>
        </p:nvSpPr>
        <p:spPr bwMode="auto">
          <a:xfrm>
            <a:off x="2401888" y="3132138"/>
            <a:ext cx="0" cy="8413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20" name="Line 27"/>
          <p:cNvSpPr>
            <a:spLocks noChangeShapeType="1"/>
          </p:cNvSpPr>
          <p:nvPr/>
        </p:nvSpPr>
        <p:spPr bwMode="auto">
          <a:xfrm>
            <a:off x="1963738" y="3132138"/>
            <a:ext cx="0" cy="8413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21" name="Line 28"/>
          <p:cNvSpPr>
            <a:spLocks noChangeShapeType="1"/>
          </p:cNvSpPr>
          <p:nvPr/>
        </p:nvSpPr>
        <p:spPr bwMode="auto">
          <a:xfrm>
            <a:off x="1527175" y="3132138"/>
            <a:ext cx="0" cy="8413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22" name="Line 29"/>
          <p:cNvSpPr>
            <a:spLocks noChangeShapeType="1"/>
          </p:cNvSpPr>
          <p:nvPr/>
        </p:nvSpPr>
        <p:spPr bwMode="auto">
          <a:xfrm>
            <a:off x="1089025" y="1812925"/>
            <a:ext cx="98425"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23" name="Line 30"/>
          <p:cNvSpPr>
            <a:spLocks noChangeShapeType="1"/>
          </p:cNvSpPr>
          <p:nvPr/>
        </p:nvSpPr>
        <p:spPr bwMode="auto">
          <a:xfrm>
            <a:off x="1089025" y="2012950"/>
            <a:ext cx="98425"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24" name="Line 31"/>
          <p:cNvSpPr>
            <a:spLocks noChangeShapeType="1"/>
          </p:cNvSpPr>
          <p:nvPr/>
        </p:nvSpPr>
        <p:spPr bwMode="auto">
          <a:xfrm>
            <a:off x="1089025" y="2214563"/>
            <a:ext cx="98425"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25" name="Line 32"/>
          <p:cNvSpPr>
            <a:spLocks noChangeShapeType="1"/>
          </p:cNvSpPr>
          <p:nvPr/>
        </p:nvSpPr>
        <p:spPr bwMode="auto">
          <a:xfrm>
            <a:off x="1089025" y="2413000"/>
            <a:ext cx="98425"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26" name="Line 33"/>
          <p:cNvSpPr>
            <a:spLocks noChangeShapeType="1"/>
          </p:cNvSpPr>
          <p:nvPr/>
        </p:nvSpPr>
        <p:spPr bwMode="auto">
          <a:xfrm>
            <a:off x="1089025" y="2616200"/>
            <a:ext cx="98425"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27" name="Line 34"/>
          <p:cNvSpPr>
            <a:spLocks noChangeShapeType="1"/>
          </p:cNvSpPr>
          <p:nvPr/>
        </p:nvSpPr>
        <p:spPr bwMode="auto">
          <a:xfrm>
            <a:off x="1089025" y="2816225"/>
            <a:ext cx="98425"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28" name="Line 35"/>
          <p:cNvSpPr>
            <a:spLocks noChangeShapeType="1"/>
          </p:cNvSpPr>
          <p:nvPr/>
        </p:nvSpPr>
        <p:spPr bwMode="auto">
          <a:xfrm>
            <a:off x="1089025" y="3016250"/>
            <a:ext cx="98425"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29" name="Rectangle 36"/>
          <p:cNvSpPr>
            <a:spLocks noChangeArrowheads="1"/>
          </p:cNvSpPr>
          <p:nvPr/>
        </p:nvSpPr>
        <p:spPr bwMode="auto">
          <a:xfrm>
            <a:off x="869950" y="1538288"/>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80</a:t>
            </a:r>
            <a:endParaRPr lang="en-US" altLang="pt-PT" sz="1400">
              <a:latin typeface="Tahoma" panose="020B0604030504040204" pitchFamily="34" charset="0"/>
            </a:endParaRPr>
          </a:p>
        </p:txBody>
      </p:sp>
      <p:sp>
        <p:nvSpPr>
          <p:cNvPr id="29730" name="Rectangle 37"/>
          <p:cNvSpPr>
            <a:spLocks noChangeArrowheads="1"/>
          </p:cNvSpPr>
          <p:nvPr/>
        </p:nvSpPr>
        <p:spPr bwMode="auto">
          <a:xfrm>
            <a:off x="869950" y="173672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70</a:t>
            </a:r>
            <a:endParaRPr lang="en-US" altLang="pt-PT" sz="1400">
              <a:latin typeface="Tahoma" panose="020B0604030504040204" pitchFamily="34" charset="0"/>
            </a:endParaRPr>
          </a:p>
        </p:txBody>
      </p:sp>
      <p:sp>
        <p:nvSpPr>
          <p:cNvPr id="29731" name="Rectangle 38"/>
          <p:cNvSpPr>
            <a:spLocks noChangeArrowheads="1"/>
          </p:cNvSpPr>
          <p:nvPr/>
        </p:nvSpPr>
        <p:spPr bwMode="auto">
          <a:xfrm>
            <a:off x="869950" y="1938338"/>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60</a:t>
            </a:r>
            <a:endParaRPr lang="en-US" altLang="pt-PT" sz="1400">
              <a:latin typeface="Tahoma" panose="020B0604030504040204" pitchFamily="34" charset="0"/>
            </a:endParaRPr>
          </a:p>
        </p:txBody>
      </p:sp>
      <p:sp>
        <p:nvSpPr>
          <p:cNvPr id="29732" name="Rectangle 39"/>
          <p:cNvSpPr>
            <a:spLocks noChangeArrowheads="1"/>
          </p:cNvSpPr>
          <p:nvPr/>
        </p:nvSpPr>
        <p:spPr bwMode="auto">
          <a:xfrm>
            <a:off x="869950" y="213836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50</a:t>
            </a:r>
            <a:endParaRPr lang="en-US" altLang="pt-PT" sz="1400">
              <a:latin typeface="Tahoma" panose="020B0604030504040204" pitchFamily="34" charset="0"/>
            </a:endParaRPr>
          </a:p>
        </p:txBody>
      </p:sp>
      <p:sp>
        <p:nvSpPr>
          <p:cNvPr id="29733" name="Rectangle 40"/>
          <p:cNvSpPr>
            <a:spLocks noChangeArrowheads="1"/>
          </p:cNvSpPr>
          <p:nvPr/>
        </p:nvSpPr>
        <p:spPr bwMode="auto">
          <a:xfrm>
            <a:off x="869950" y="233997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40</a:t>
            </a:r>
            <a:endParaRPr lang="en-US" altLang="pt-PT" sz="1400">
              <a:latin typeface="Tahoma" panose="020B0604030504040204" pitchFamily="34" charset="0"/>
            </a:endParaRPr>
          </a:p>
        </p:txBody>
      </p:sp>
      <p:sp>
        <p:nvSpPr>
          <p:cNvPr id="29734" name="Rectangle 41"/>
          <p:cNvSpPr>
            <a:spLocks noChangeArrowheads="1"/>
          </p:cNvSpPr>
          <p:nvPr/>
        </p:nvSpPr>
        <p:spPr bwMode="auto">
          <a:xfrm>
            <a:off x="869950" y="253682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30</a:t>
            </a:r>
            <a:endParaRPr lang="en-US" altLang="pt-PT" sz="1400">
              <a:latin typeface="Tahoma" panose="020B0604030504040204" pitchFamily="34" charset="0"/>
            </a:endParaRPr>
          </a:p>
        </p:txBody>
      </p:sp>
      <p:sp>
        <p:nvSpPr>
          <p:cNvPr id="29735" name="Rectangle 42"/>
          <p:cNvSpPr>
            <a:spLocks noChangeArrowheads="1"/>
          </p:cNvSpPr>
          <p:nvPr/>
        </p:nvSpPr>
        <p:spPr bwMode="auto">
          <a:xfrm>
            <a:off x="869950" y="274002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20</a:t>
            </a:r>
            <a:endParaRPr lang="en-US" altLang="pt-PT" sz="1400">
              <a:latin typeface="Tahoma" panose="020B0604030504040204" pitchFamily="34" charset="0"/>
            </a:endParaRPr>
          </a:p>
        </p:txBody>
      </p:sp>
      <p:sp>
        <p:nvSpPr>
          <p:cNvPr id="29736" name="Rectangle 43"/>
          <p:cNvSpPr>
            <a:spLocks noChangeArrowheads="1"/>
          </p:cNvSpPr>
          <p:nvPr/>
        </p:nvSpPr>
        <p:spPr bwMode="auto">
          <a:xfrm>
            <a:off x="869950" y="293846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29737" name="Rectangle 44"/>
          <p:cNvSpPr>
            <a:spLocks noChangeArrowheads="1"/>
          </p:cNvSpPr>
          <p:nvPr/>
        </p:nvSpPr>
        <p:spPr bwMode="auto">
          <a:xfrm>
            <a:off x="4592638" y="587216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BL</a:t>
            </a:r>
            <a:endParaRPr lang="en-US" altLang="pt-PT" sz="1400">
              <a:latin typeface="Tahoma" panose="020B0604030504040204" pitchFamily="34" charset="0"/>
            </a:endParaRPr>
          </a:p>
        </p:txBody>
      </p:sp>
      <p:sp>
        <p:nvSpPr>
          <p:cNvPr id="29738" name="Rectangle 45"/>
          <p:cNvSpPr>
            <a:spLocks noChangeArrowheads="1"/>
          </p:cNvSpPr>
          <p:nvPr/>
        </p:nvSpPr>
        <p:spPr bwMode="auto">
          <a:xfrm>
            <a:off x="4379913" y="5502275"/>
            <a:ext cx="444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29739" name="Rectangle 46"/>
          <p:cNvSpPr>
            <a:spLocks noChangeArrowheads="1"/>
          </p:cNvSpPr>
          <p:nvPr/>
        </p:nvSpPr>
        <p:spPr bwMode="auto">
          <a:xfrm>
            <a:off x="4438650" y="5570538"/>
            <a:ext cx="90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29740" name="Rectangle 47"/>
          <p:cNvSpPr>
            <a:spLocks noChangeArrowheads="1"/>
          </p:cNvSpPr>
          <p:nvPr/>
        </p:nvSpPr>
        <p:spPr bwMode="auto">
          <a:xfrm>
            <a:off x="4381500" y="5192713"/>
            <a:ext cx="444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29741" name="Rectangle 48"/>
          <p:cNvSpPr>
            <a:spLocks noChangeArrowheads="1"/>
          </p:cNvSpPr>
          <p:nvPr/>
        </p:nvSpPr>
        <p:spPr bwMode="auto">
          <a:xfrm>
            <a:off x="4441825" y="5259388"/>
            <a:ext cx="90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29742" name="Rectangle 49"/>
          <p:cNvSpPr>
            <a:spLocks noChangeArrowheads="1"/>
          </p:cNvSpPr>
          <p:nvPr/>
        </p:nvSpPr>
        <p:spPr bwMode="auto">
          <a:xfrm>
            <a:off x="4395788" y="4894263"/>
            <a:ext cx="42862"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29743" name="Rectangle 50"/>
          <p:cNvSpPr>
            <a:spLocks noChangeArrowheads="1"/>
          </p:cNvSpPr>
          <p:nvPr/>
        </p:nvSpPr>
        <p:spPr bwMode="auto">
          <a:xfrm>
            <a:off x="4456113" y="4964113"/>
            <a:ext cx="904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3</a:t>
            </a:r>
            <a:endParaRPr lang="en-US" altLang="pt-PT" sz="1400">
              <a:latin typeface="Tahoma" panose="020B0604030504040204" pitchFamily="34" charset="0"/>
            </a:endParaRPr>
          </a:p>
        </p:txBody>
      </p:sp>
      <p:sp>
        <p:nvSpPr>
          <p:cNvPr id="29744" name="Rectangle 51"/>
          <p:cNvSpPr>
            <a:spLocks noChangeArrowheads="1"/>
          </p:cNvSpPr>
          <p:nvPr/>
        </p:nvSpPr>
        <p:spPr bwMode="auto">
          <a:xfrm>
            <a:off x="944563" y="6078538"/>
            <a:ext cx="904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0</a:t>
            </a:r>
            <a:endParaRPr lang="en-US" altLang="pt-PT" sz="1400">
              <a:latin typeface="Tahoma" panose="020B0604030504040204" pitchFamily="34" charset="0"/>
            </a:endParaRPr>
          </a:p>
        </p:txBody>
      </p:sp>
      <p:sp>
        <p:nvSpPr>
          <p:cNvPr id="29745" name="Rectangle 52"/>
          <p:cNvSpPr>
            <a:spLocks noChangeArrowheads="1"/>
          </p:cNvSpPr>
          <p:nvPr/>
        </p:nvSpPr>
        <p:spPr bwMode="auto">
          <a:xfrm>
            <a:off x="1489075" y="6078538"/>
            <a:ext cx="90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29746" name="Rectangle 53"/>
          <p:cNvSpPr>
            <a:spLocks noChangeArrowheads="1"/>
          </p:cNvSpPr>
          <p:nvPr/>
        </p:nvSpPr>
        <p:spPr bwMode="auto">
          <a:xfrm>
            <a:off x="1925638" y="6078538"/>
            <a:ext cx="904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a:t>
            </a:r>
            <a:endParaRPr lang="en-US" altLang="pt-PT" sz="1400">
              <a:latin typeface="Tahoma" panose="020B0604030504040204" pitchFamily="34" charset="0"/>
            </a:endParaRPr>
          </a:p>
        </p:txBody>
      </p:sp>
      <p:sp>
        <p:nvSpPr>
          <p:cNvPr id="29747" name="Rectangle 54"/>
          <p:cNvSpPr>
            <a:spLocks noChangeArrowheads="1"/>
          </p:cNvSpPr>
          <p:nvPr/>
        </p:nvSpPr>
        <p:spPr bwMode="auto">
          <a:xfrm>
            <a:off x="2363788" y="6078538"/>
            <a:ext cx="904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6</a:t>
            </a:r>
            <a:endParaRPr lang="en-US" altLang="pt-PT" sz="1400">
              <a:latin typeface="Tahoma" panose="020B0604030504040204" pitchFamily="34" charset="0"/>
            </a:endParaRPr>
          </a:p>
        </p:txBody>
      </p:sp>
      <p:sp>
        <p:nvSpPr>
          <p:cNvPr id="29748" name="Rectangle 55"/>
          <p:cNvSpPr>
            <a:spLocks noChangeArrowheads="1"/>
          </p:cNvSpPr>
          <p:nvPr/>
        </p:nvSpPr>
        <p:spPr bwMode="auto">
          <a:xfrm>
            <a:off x="2798763" y="6078538"/>
            <a:ext cx="920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8</a:t>
            </a:r>
            <a:endParaRPr lang="en-US" altLang="pt-PT" sz="1400">
              <a:latin typeface="Tahoma" panose="020B0604030504040204" pitchFamily="34" charset="0"/>
            </a:endParaRPr>
          </a:p>
        </p:txBody>
      </p:sp>
      <p:sp>
        <p:nvSpPr>
          <p:cNvPr id="29749" name="Rectangle 56"/>
          <p:cNvSpPr>
            <a:spLocks noChangeArrowheads="1"/>
          </p:cNvSpPr>
          <p:nvPr/>
        </p:nvSpPr>
        <p:spPr bwMode="auto">
          <a:xfrm>
            <a:off x="4511675" y="6078538"/>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16</a:t>
            </a:r>
            <a:endParaRPr lang="en-US" altLang="pt-PT" sz="1400">
              <a:latin typeface="Tahoma" panose="020B0604030504040204" pitchFamily="34" charset="0"/>
            </a:endParaRPr>
          </a:p>
        </p:txBody>
      </p:sp>
      <p:sp>
        <p:nvSpPr>
          <p:cNvPr id="29750" name="Rectangle 57"/>
          <p:cNvSpPr>
            <a:spLocks noChangeArrowheads="1"/>
          </p:cNvSpPr>
          <p:nvPr/>
        </p:nvSpPr>
        <p:spPr bwMode="auto">
          <a:xfrm>
            <a:off x="4076700" y="6078538"/>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14</a:t>
            </a:r>
            <a:endParaRPr lang="en-US" altLang="pt-PT" sz="1400">
              <a:latin typeface="Tahoma" panose="020B0604030504040204" pitchFamily="34" charset="0"/>
            </a:endParaRPr>
          </a:p>
        </p:txBody>
      </p:sp>
      <p:sp>
        <p:nvSpPr>
          <p:cNvPr id="29751" name="Rectangle 58"/>
          <p:cNvSpPr>
            <a:spLocks noChangeArrowheads="1"/>
          </p:cNvSpPr>
          <p:nvPr/>
        </p:nvSpPr>
        <p:spPr bwMode="auto">
          <a:xfrm>
            <a:off x="3640138" y="6078538"/>
            <a:ext cx="1793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12</a:t>
            </a:r>
            <a:endParaRPr lang="en-US" altLang="pt-PT" sz="1400">
              <a:latin typeface="Tahoma" panose="020B0604030504040204" pitchFamily="34" charset="0"/>
            </a:endParaRPr>
          </a:p>
        </p:txBody>
      </p:sp>
      <p:sp>
        <p:nvSpPr>
          <p:cNvPr id="29752" name="Rectangle 59"/>
          <p:cNvSpPr>
            <a:spLocks noChangeArrowheads="1"/>
          </p:cNvSpPr>
          <p:nvPr/>
        </p:nvSpPr>
        <p:spPr bwMode="auto">
          <a:xfrm>
            <a:off x="3201988" y="6078538"/>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29753" name="Line 60"/>
          <p:cNvSpPr>
            <a:spLocks noChangeShapeType="1"/>
          </p:cNvSpPr>
          <p:nvPr/>
        </p:nvSpPr>
        <p:spPr bwMode="auto">
          <a:xfrm>
            <a:off x="4148138" y="5975350"/>
            <a:ext cx="0" cy="809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54" name="Line 61"/>
          <p:cNvSpPr>
            <a:spLocks noChangeShapeType="1"/>
          </p:cNvSpPr>
          <p:nvPr/>
        </p:nvSpPr>
        <p:spPr bwMode="auto">
          <a:xfrm>
            <a:off x="3711575" y="5975350"/>
            <a:ext cx="0" cy="809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55" name="Line 62"/>
          <p:cNvSpPr>
            <a:spLocks noChangeShapeType="1"/>
          </p:cNvSpPr>
          <p:nvPr/>
        </p:nvSpPr>
        <p:spPr bwMode="auto">
          <a:xfrm>
            <a:off x="3275013" y="5975350"/>
            <a:ext cx="0" cy="809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56" name="Line 63"/>
          <p:cNvSpPr>
            <a:spLocks noChangeShapeType="1"/>
          </p:cNvSpPr>
          <p:nvPr/>
        </p:nvSpPr>
        <p:spPr bwMode="auto">
          <a:xfrm>
            <a:off x="2836863" y="5975350"/>
            <a:ext cx="0" cy="809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57" name="Line 64"/>
          <p:cNvSpPr>
            <a:spLocks noChangeShapeType="1"/>
          </p:cNvSpPr>
          <p:nvPr/>
        </p:nvSpPr>
        <p:spPr bwMode="auto">
          <a:xfrm>
            <a:off x="2401888" y="5975350"/>
            <a:ext cx="0" cy="809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58" name="Line 65"/>
          <p:cNvSpPr>
            <a:spLocks noChangeShapeType="1"/>
          </p:cNvSpPr>
          <p:nvPr/>
        </p:nvSpPr>
        <p:spPr bwMode="auto">
          <a:xfrm>
            <a:off x="1963738" y="5975350"/>
            <a:ext cx="0" cy="809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59" name="Line 66"/>
          <p:cNvSpPr>
            <a:spLocks noChangeShapeType="1"/>
          </p:cNvSpPr>
          <p:nvPr/>
        </p:nvSpPr>
        <p:spPr bwMode="auto">
          <a:xfrm>
            <a:off x="1527175" y="5975350"/>
            <a:ext cx="0" cy="809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60" name="Line 67"/>
          <p:cNvSpPr>
            <a:spLocks noChangeShapeType="1"/>
          </p:cNvSpPr>
          <p:nvPr/>
        </p:nvSpPr>
        <p:spPr bwMode="auto">
          <a:xfrm>
            <a:off x="1089025" y="4656138"/>
            <a:ext cx="98425"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61" name="Line 68"/>
          <p:cNvSpPr>
            <a:spLocks noChangeShapeType="1"/>
          </p:cNvSpPr>
          <p:nvPr/>
        </p:nvSpPr>
        <p:spPr bwMode="auto">
          <a:xfrm>
            <a:off x="1089025" y="4854575"/>
            <a:ext cx="98425"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62" name="Line 69"/>
          <p:cNvSpPr>
            <a:spLocks noChangeShapeType="1"/>
          </p:cNvSpPr>
          <p:nvPr/>
        </p:nvSpPr>
        <p:spPr bwMode="auto">
          <a:xfrm>
            <a:off x="1089025" y="5054600"/>
            <a:ext cx="98425"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63" name="Line 70"/>
          <p:cNvSpPr>
            <a:spLocks noChangeShapeType="1"/>
          </p:cNvSpPr>
          <p:nvPr/>
        </p:nvSpPr>
        <p:spPr bwMode="auto">
          <a:xfrm>
            <a:off x="1089025" y="5254625"/>
            <a:ext cx="98425"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64" name="Line 71"/>
          <p:cNvSpPr>
            <a:spLocks noChangeShapeType="1"/>
          </p:cNvSpPr>
          <p:nvPr/>
        </p:nvSpPr>
        <p:spPr bwMode="auto">
          <a:xfrm>
            <a:off x="1089025" y="5457825"/>
            <a:ext cx="98425"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65" name="Line 72"/>
          <p:cNvSpPr>
            <a:spLocks noChangeShapeType="1"/>
          </p:cNvSpPr>
          <p:nvPr/>
        </p:nvSpPr>
        <p:spPr bwMode="auto">
          <a:xfrm>
            <a:off x="1089025" y="5656263"/>
            <a:ext cx="98425"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66" name="Line 73"/>
          <p:cNvSpPr>
            <a:spLocks noChangeShapeType="1"/>
          </p:cNvSpPr>
          <p:nvPr/>
        </p:nvSpPr>
        <p:spPr bwMode="auto">
          <a:xfrm>
            <a:off x="1089025" y="5856288"/>
            <a:ext cx="98425"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67" name="Rectangle 74"/>
          <p:cNvSpPr>
            <a:spLocks noChangeArrowheads="1"/>
          </p:cNvSpPr>
          <p:nvPr/>
        </p:nvSpPr>
        <p:spPr bwMode="auto">
          <a:xfrm>
            <a:off x="869950" y="4375150"/>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80</a:t>
            </a:r>
            <a:endParaRPr lang="en-US" altLang="pt-PT" sz="1400">
              <a:latin typeface="Tahoma" panose="020B0604030504040204" pitchFamily="34" charset="0"/>
            </a:endParaRPr>
          </a:p>
        </p:txBody>
      </p:sp>
      <p:sp>
        <p:nvSpPr>
          <p:cNvPr id="29768" name="Rectangle 75"/>
          <p:cNvSpPr>
            <a:spLocks noChangeArrowheads="1"/>
          </p:cNvSpPr>
          <p:nvPr/>
        </p:nvSpPr>
        <p:spPr bwMode="auto">
          <a:xfrm>
            <a:off x="869950" y="4578350"/>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70</a:t>
            </a:r>
            <a:endParaRPr lang="en-US" altLang="pt-PT" sz="1400">
              <a:latin typeface="Tahoma" panose="020B0604030504040204" pitchFamily="34" charset="0"/>
            </a:endParaRPr>
          </a:p>
        </p:txBody>
      </p:sp>
      <p:sp>
        <p:nvSpPr>
          <p:cNvPr id="29769" name="Rectangle 76"/>
          <p:cNvSpPr>
            <a:spLocks noChangeArrowheads="1"/>
          </p:cNvSpPr>
          <p:nvPr/>
        </p:nvSpPr>
        <p:spPr bwMode="auto">
          <a:xfrm>
            <a:off x="869950" y="4776788"/>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60</a:t>
            </a:r>
            <a:endParaRPr lang="en-US" altLang="pt-PT" sz="1400">
              <a:latin typeface="Tahoma" panose="020B0604030504040204" pitchFamily="34" charset="0"/>
            </a:endParaRPr>
          </a:p>
        </p:txBody>
      </p:sp>
      <p:sp>
        <p:nvSpPr>
          <p:cNvPr id="29770" name="Rectangle 77"/>
          <p:cNvSpPr>
            <a:spLocks noChangeArrowheads="1"/>
          </p:cNvSpPr>
          <p:nvPr/>
        </p:nvSpPr>
        <p:spPr bwMode="auto">
          <a:xfrm>
            <a:off x="869950" y="4978400"/>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50</a:t>
            </a:r>
            <a:endParaRPr lang="en-US" altLang="pt-PT" sz="1400">
              <a:latin typeface="Tahoma" panose="020B0604030504040204" pitchFamily="34" charset="0"/>
            </a:endParaRPr>
          </a:p>
        </p:txBody>
      </p:sp>
      <p:sp>
        <p:nvSpPr>
          <p:cNvPr id="29771" name="Rectangle 78"/>
          <p:cNvSpPr>
            <a:spLocks noChangeArrowheads="1"/>
          </p:cNvSpPr>
          <p:nvPr/>
        </p:nvSpPr>
        <p:spPr bwMode="auto">
          <a:xfrm>
            <a:off x="869950" y="5176838"/>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40</a:t>
            </a:r>
            <a:endParaRPr lang="en-US" altLang="pt-PT" sz="1400">
              <a:latin typeface="Tahoma" panose="020B0604030504040204" pitchFamily="34" charset="0"/>
            </a:endParaRPr>
          </a:p>
        </p:txBody>
      </p:sp>
      <p:sp>
        <p:nvSpPr>
          <p:cNvPr id="29772" name="Rectangle 79"/>
          <p:cNvSpPr>
            <a:spLocks noChangeArrowheads="1"/>
          </p:cNvSpPr>
          <p:nvPr/>
        </p:nvSpPr>
        <p:spPr bwMode="auto">
          <a:xfrm>
            <a:off x="869950" y="5380038"/>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30</a:t>
            </a:r>
            <a:endParaRPr lang="en-US" altLang="pt-PT" sz="1400">
              <a:latin typeface="Tahoma" panose="020B0604030504040204" pitchFamily="34" charset="0"/>
            </a:endParaRPr>
          </a:p>
        </p:txBody>
      </p:sp>
      <p:sp>
        <p:nvSpPr>
          <p:cNvPr id="29773" name="Rectangle 80"/>
          <p:cNvSpPr>
            <a:spLocks noChangeArrowheads="1"/>
          </p:cNvSpPr>
          <p:nvPr/>
        </p:nvSpPr>
        <p:spPr bwMode="auto">
          <a:xfrm>
            <a:off x="869950" y="557847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20</a:t>
            </a:r>
            <a:endParaRPr lang="en-US" altLang="pt-PT" sz="1400">
              <a:latin typeface="Tahoma" panose="020B0604030504040204" pitchFamily="34" charset="0"/>
            </a:endParaRPr>
          </a:p>
        </p:txBody>
      </p:sp>
      <p:sp>
        <p:nvSpPr>
          <p:cNvPr id="29774" name="Rectangle 81"/>
          <p:cNvSpPr>
            <a:spLocks noChangeArrowheads="1"/>
          </p:cNvSpPr>
          <p:nvPr/>
        </p:nvSpPr>
        <p:spPr bwMode="auto">
          <a:xfrm>
            <a:off x="869950" y="5780088"/>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29775" name="Rectangle 82"/>
          <p:cNvSpPr>
            <a:spLocks noChangeArrowheads="1"/>
          </p:cNvSpPr>
          <p:nvPr/>
        </p:nvSpPr>
        <p:spPr bwMode="auto">
          <a:xfrm>
            <a:off x="609600" y="838200"/>
            <a:ext cx="2159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(a)</a:t>
            </a:r>
            <a:endParaRPr lang="en-US" altLang="pt-PT" sz="1400">
              <a:latin typeface="Tahoma" panose="020B0604030504040204" pitchFamily="34" charset="0"/>
            </a:endParaRPr>
          </a:p>
        </p:txBody>
      </p:sp>
      <p:sp>
        <p:nvSpPr>
          <p:cNvPr id="29776" name="Rectangle 83"/>
          <p:cNvSpPr>
            <a:spLocks noChangeArrowheads="1"/>
          </p:cNvSpPr>
          <p:nvPr/>
        </p:nvSpPr>
        <p:spPr bwMode="auto">
          <a:xfrm>
            <a:off x="849313" y="838200"/>
            <a:ext cx="48656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b="1">
                <a:solidFill>
                  <a:srgbClr val="000000"/>
                </a:solidFill>
                <a:latin typeface="Myriad Pro" pitchFamily="34" charset="0"/>
              </a:rPr>
              <a:t>Ingrid’s Preference and Her Optimal Consumption Bundle</a:t>
            </a:r>
            <a:endParaRPr lang="en-US" altLang="pt-PT" sz="1400" b="1">
              <a:latin typeface="Tahoma" panose="020B0604030504040204" pitchFamily="34" charset="0"/>
            </a:endParaRPr>
          </a:p>
        </p:txBody>
      </p:sp>
      <p:sp>
        <p:nvSpPr>
          <p:cNvPr id="29777" name="Rectangle 86"/>
          <p:cNvSpPr>
            <a:spLocks noChangeArrowheads="1"/>
          </p:cNvSpPr>
          <p:nvPr/>
        </p:nvSpPr>
        <p:spPr bwMode="auto">
          <a:xfrm>
            <a:off x="493713" y="3657600"/>
            <a:ext cx="49926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 </a:t>
            </a:r>
            <a:r>
              <a:rPr lang="en-US" altLang="pt-PT" sz="1400" b="1">
                <a:solidFill>
                  <a:srgbClr val="000000"/>
                </a:solidFill>
                <a:latin typeface="Myriad Pro" pitchFamily="34" charset="0"/>
              </a:rPr>
              <a:t>Lars’s Preference and His Optimal Consumption Bundle</a:t>
            </a:r>
            <a:endParaRPr lang="en-US" altLang="pt-PT" sz="1400" b="1">
              <a:latin typeface="Tahoma" panose="020B0604030504040204" pitchFamily="34" charset="0"/>
            </a:endParaRPr>
          </a:p>
        </p:txBody>
      </p:sp>
      <p:sp>
        <p:nvSpPr>
          <p:cNvPr id="29778" name="Freeform 87"/>
          <p:cNvSpPr>
            <a:spLocks/>
          </p:cNvSpPr>
          <p:nvPr/>
        </p:nvSpPr>
        <p:spPr bwMode="auto">
          <a:xfrm>
            <a:off x="2101850" y="1555750"/>
            <a:ext cx="2292350" cy="1116013"/>
          </a:xfrm>
          <a:custGeom>
            <a:avLst/>
            <a:gdLst>
              <a:gd name="T0" fmla="*/ 0 w 567"/>
              <a:gd name="T1" fmla="*/ 0 h 324"/>
              <a:gd name="T2" fmla="*/ 2147483647 w 567"/>
              <a:gd name="T3" fmla="*/ 2147483647 h 324"/>
              <a:gd name="T4" fmla="*/ 2147483647 w 567"/>
              <a:gd name="T5" fmla="*/ 2147483647 h 324"/>
              <a:gd name="T6" fmla="*/ 0 60000 65536"/>
              <a:gd name="T7" fmla="*/ 0 60000 65536"/>
              <a:gd name="T8" fmla="*/ 0 60000 65536"/>
              <a:gd name="T9" fmla="*/ 0 w 567"/>
              <a:gd name="T10" fmla="*/ 0 h 324"/>
              <a:gd name="T11" fmla="*/ 567 w 567"/>
              <a:gd name="T12" fmla="*/ 324 h 324"/>
            </a:gdLst>
            <a:ahLst/>
            <a:cxnLst>
              <a:cxn ang="T6">
                <a:pos x="T0" y="T1"/>
              </a:cxn>
              <a:cxn ang="T7">
                <a:pos x="T2" y="T3"/>
              </a:cxn>
              <a:cxn ang="T8">
                <a:pos x="T4" y="T5"/>
              </a:cxn>
            </a:cxnLst>
            <a:rect l="T9" t="T10" r="T11" b="T12"/>
            <a:pathLst>
              <a:path w="567" h="324">
                <a:moveTo>
                  <a:pt x="0" y="0"/>
                </a:moveTo>
                <a:cubicBezTo>
                  <a:pt x="32" y="106"/>
                  <a:pt x="109" y="212"/>
                  <a:pt x="189" y="253"/>
                </a:cubicBezTo>
                <a:cubicBezTo>
                  <a:pt x="320" y="319"/>
                  <a:pt x="567" y="324"/>
                  <a:pt x="567" y="324"/>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29779" name="Freeform 88"/>
          <p:cNvSpPr>
            <a:spLocks/>
          </p:cNvSpPr>
          <p:nvPr/>
        </p:nvSpPr>
        <p:spPr bwMode="auto">
          <a:xfrm>
            <a:off x="1568450" y="1555750"/>
            <a:ext cx="2855913" cy="1377950"/>
          </a:xfrm>
          <a:custGeom>
            <a:avLst/>
            <a:gdLst>
              <a:gd name="T0" fmla="*/ 2147483647 w 706"/>
              <a:gd name="T1" fmla="*/ 2147483647 h 400"/>
              <a:gd name="T2" fmla="*/ 2147483647 w 706"/>
              <a:gd name="T3" fmla="*/ 2147483647 h 400"/>
              <a:gd name="T4" fmla="*/ 0 w 706"/>
              <a:gd name="T5" fmla="*/ 0 h 400"/>
              <a:gd name="T6" fmla="*/ 0 60000 65536"/>
              <a:gd name="T7" fmla="*/ 0 60000 65536"/>
              <a:gd name="T8" fmla="*/ 0 60000 65536"/>
              <a:gd name="T9" fmla="*/ 0 w 706"/>
              <a:gd name="T10" fmla="*/ 0 h 400"/>
              <a:gd name="T11" fmla="*/ 706 w 706"/>
              <a:gd name="T12" fmla="*/ 400 h 400"/>
            </a:gdLst>
            <a:ahLst/>
            <a:cxnLst>
              <a:cxn ang="T6">
                <a:pos x="T0" y="T1"/>
              </a:cxn>
              <a:cxn ang="T7">
                <a:pos x="T2" y="T3"/>
              </a:cxn>
              <a:cxn ang="T8">
                <a:pos x="T4" y="T5"/>
              </a:cxn>
            </a:cxnLst>
            <a:rect l="T9" t="T10" r="T11" b="T12"/>
            <a:pathLst>
              <a:path w="706" h="400">
                <a:moveTo>
                  <a:pt x="706" y="400"/>
                </a:moveTo>
                <a:cubicBezTo>
                  <a:pt x="614" y="397"/>
                  <a:pt x="366" y="399"/>
                  <a:pt x="198" y="286"/>
                </a:cubicBezTo>
                <a:cubicBezTo>
                  <a:pt x="78" y="207"/>
                  <a:pt x="25" y="91"/>
                  <a:pt x="0" y="0"/>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29780" name="Freeform 89"/>
          <p:cNvSpPr>
            <a:spLocks/>
          </p:cNvSpPr>
          <p:nvPr/>
        </p:nvSpPr>
        <p:spPr bwMode="auto">
          <a:xfrm>
            <a:off x="2655888" y="1562100"/>
            <a:ext cx="1738312" cy="823913"/>
          </a:xfrm>
          <a:custGeom>
            <a:avLst/>
            <a:gdLst>
              <a:gd name="T0" fmla="*/ 0 w 430"/>
              <a:gd name="T1" fmla="*/ 0 h 239"/>
              <a:gd name="T2" fmla="*/ 2147483647 w 430"/>
              <a:gd name="T3" fmla="*/ 2147483647 h 239"/>
              <a:gd name="T4" fmla="*/ 0 60000 65536"/>
              <a:gd name="T5" fmla="*/ 0 60000 65536"/>
              <a:gd name="T6" fmla="*/ 0 w 430"/>
              <a:gd name="T7" fmla="*/ 0 h 239"/>
              <a:gd name="T8" fmla="*/ 430 w 430"/>
              <a:gd name="T9" fmla="*/ 239 h 239"/>
            </a:gdLst>
            <a:ahLst/>
            <a:cxnLst>
              <a:cxn ang="T4">
                <a:pos x="T0" y="T1"/>
              </a:cxn>
              <a:cxn ang="T5">
                <a:pos x="T2" y="T3"/>
              </a:cxn>
            </a:cxnLst>
            <a:rect l="T6" t="T7" r="T8" b="T9"/>
            <a:pathLst>
              <a:path w="430" h="239">
                <a:moveTo>
                  <a:pt x="0" y="0"/>
                </a:moveTo>
                <a:cubicBezTo>
                  <a:pt x="66" y="210"/>
                  <a:pt x="252" y="233"/>
                  <a:pt x="430" y="239"/>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29781" name="Line 90"/>
          <p:cNvSpPr>
            <a:spLocks noChangeShapeType="1"/>
          </p:cNvSpPr>
          <p:nvPr/>
        </p:nvSpPr>
        <p:spPr bwMode="auto">
          <a:xfrm>
            <a:off x="1065213" y="1603375"/>
            <a:ext cx="3563937" cy="1636713"/>
          </a:xfrm>
          <a:prstGeom prst="line">
            <a:avLst/>
          </a:prstGeom>
          <a:noFill/>
          <a:ln w="30163">
            <a:solidFill>
              <a:srgbClr val="F79448"/>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82" name="Freeform 91"/>
          <p:cNvSpPr>
            <a:spLocks/>
          </p:cNvSpPr>
          <p:nvPr/>
        </p:nvSpPr>
        <p:spPr bwMode="auto">
          <a:xfrm>
            <a:off x="1089025" y="1095375"/>
            <a:ext cx="3787775" cy="2120900"/>
          </a:xfrm>
          <a:custGeom>
            <a:avLst/>
            <a:gdLst>
              <a:gd name="T0" fmla="*/ 2147483647 w 2211"/>
              <a:gd name="T1" fmla="*/ 2147483647 h 1455"/>
              <a:gd name="T2" fmla="*/ 0 w 2211"/>
              <a:gd name="T3" fmla="*/ 2147483647 h 1455"/>
              <a:gd name="T4" fmla="*/ 0 w 2211"/>
              <a:gd name="T5" fmla="*/ 0 h 1455"/>
              <a:gd name="T6" fmla="*/ 0 60000 65536"/>
              <a:gd name="T7" fmla="*/ 0 60000 65536"/>
              <a:gd name="T8" fmla="*/ 0 60000 65536"/>
              <a:gd name="T9" fmla="*/ 0 w 2211"/>
              <a:gd name="T10" fmla="*/ 0 h 1455"/>
              <a:gd name="T11" fmla="*/ 2211 w 2211"/>
              <a:gd name="T12" fmla="*/ 1455 h 1455"/>
            </a:gdLst>
            <a:ahLst/>
            <a:cxnLst>
              <a:cxn ang="T6">
                <a:pos x="T0" y="T1"/>
              </a:cxn>
              <a:cxn ang="T7">
                <a:pos x="T2" y="T3"/>
              </a:cxn>
              <a:cxn ang="T8">
                <a:pos x="T4" y="T5"/>
              </a:cxn>
            </a:cxnLst>
            <a:rect l="T9" t="T10" r="T11" b="T12"/>
            <a:pathLst>
              <a:path w="2211" h="1455">
                <a:moveTo>
                  <a:pt x="2211" y="1455"/>
                </a:moveTo>
                <a:lnTo>
                  <a:pt x="0" y="1455"/>
                </a:lnTo>
                <a:lnTo>
                  <a:pt x="0" y="0"/>
                </a:ln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29783" name="Line 92"/>
          <p:cNvSpPr>
            <a:spLocks noChangeShapeType="1"/>
          </p:cNvSpPr>
          <p:nvPr/>
        </p:nvSpPr>
        <p:spPr bwMode="auto">
          <a:xfrm>
            <a:off x="2101850" y="1555750"/>
            <a:ext cx="0" cy="0"/>
          </a:xfrm>
          <a:prstGeom prst="line">
            <a:avLst/>
          </a:prstGeom>
          <a:noFill/>
          <a:ln w="30163">
            <a:solidFill>
              <a:srgbClr val="00A99D"/>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84" name="Line 93"/>
          <p:cNvSpPr>
            <a:spLocks noChangeShapeType="1"/>
          </p:cNvSpPr>
          <p:nvPr/>
        </p:nvSpPr>
        <p:spPr bwMode="auto">
          <a:xfrm>
            <a:off x="1568450" y="1555750"/>
            <a:ext cx="0" cy="0"/>
          </a:xfrm>
          <a:prstGeom prst="line">
            <a:avLst/>
          </a:prstGeom>
          <a:noFill/>
          <a:ln w="30163">
            <a:solidFill>
              <a:srgbClr val="00A99D"/>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79678" name="Oval 94"/>
          <p:cNvSpPr>
            <a:spLocks noChangeArrowheads="1"/>
          </p:cNvSpPr>
          <p:nvPr/>
        </p:nvSpPr>
        <p:spPr bwMode="auto">
          <a:xfrm>
            <a:off x="2795588" y="2379663"/>
            <a:ext cx="80962" cy="682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9786" name="Freeform 95"/>
          <p:cNvSpPr>
            <a:spLocks/>
          </p:cNvSpPr>
          <p:nvPr/>
        </p:nvSpPr>
        <p:spPr bwMode="auto">
          <a:xfrm>
            <a:off x="1457325" y="4376738"/>
            <a:ext cx="2865438" cy="896937"/>
          </a:xfrm>
          <a:custGeom>
            <a:avLst/>
            <a:gdLst>
              <a:gd name="T0" fmla="*/ 0 w 708"/>
              <a:gd name="T1" fmla="*/ 0 h 261"/>
              <a:gd name="T2" fmla="*/ 2147483647 w 708"/>
              <a:gd name="T3" fmla="*/ 2147483647 h 261"/>
              <a:gd name="T4" fmla="*/ 2147483647 w 708"/>
              <a:gd name="T5" fmla="*/ 2147483647 h 261"/>
              <a:gd name="T6" fmla="*/ 0 60000 65536"/>
              <a:gd name="T7" fmla="*/ 0 60000 65536"/>
              <a:gd name="T8" fmla="*/ 0 60000 65536"/>
              <a:gd name="T9" fmla="*/ 0 w 708"/>
              <a:gd name="T10" fmla="*/ 0 h 261"/>
              <a:gd name="T11" fmla="*/ 708 w 708"/>
              <a:gd name="T12" fmla="*/ 261 h 261"/>
            </a:gdLst>
            <a:ahLst/>
            <a:cxnLst>
              <a:cxn ang="T6">
                <a:pos x="T0" y="T1"/>
              </a:cxn>
              <a:cxn ang="T7">
                <a:pos x="T2" y="T3"/>
              </a:cxn>
              <a:cxn ang="T8">
                <a:pos x="T4" y="T5"/>
              </a:cxn>
            </a:cxnLst>
            <a:rect l="T9" t="T10" r="T11" b="T12"/>
            <a:pathLst>
              <a:path w="708" h="261">
                <a:moveTo>
                  <a:pt x="0" y="0"/>
                </a:moveTo>
                <a:cubicBezTo>
                  <a:pt x="30" y="75"/>
                  <a:pt x="100" y="125"/>
                  <a:pt x="125" y="139"/>
                </a:cubicBezTo>
                <a:cubicBezTo>
                  <a:pt x="289" y="230"/>
                  <a:pt x="548" y="256"/>
                  <a:pt x="708" y="261"/>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29787" name="Freeform 96"/>
          <p:cNvSpPr>
            <a:spLocks/>
          </p:cNvSpPr>
          <p:nvPr/>
        </p:nvSpPr>
        <p:spPr bwMode="auto">
          <a:xfrm>
            <a:off x="1162050" y="4519613"/>
            <a:ext cx="3140075" cy="1066800"/>
          </a:xfrm>
          <a:custGeom>
            <a:avLst/>
            <a:gdLst>
              <a:gd name="T0" fmla="*/ 0 w 776"/>
              <a:gd name="T1" fmla="*/ 0 h 309"/>
              <a:gd name="T2" fmla="*/ 2147483647 w 776"/>
              <a:gd name="T3" fmla="*/ 2147483647 h 309"/>
              <a:gd name="T4" fmla="*/ 0 60000 65536"/>
              <a:gd name="T5" fmla="*/ 0 60000 65536"/>
              <a:gd name="T6" fmla="*/ 0 w 776"/>
              <a:gd name="T7" fmla="*/ 0 h 309"/>
              <a:gd name="T8" fmla="*/ 776 w 776"/>
              <a:gd name="T9" fmla="*/ 309 h 309"/>
            </a:gdLst>
            <a:ahLst/>
            <a:cxnLst>
              <a:cxn ang="T4">
                <a:pos x="T0" y="T1"/>
              </a:cxn>
              <a:cxn ang="T5">
                <a:pos x="T2" y="T3"/>
              </a:cxn>
            </a:cxnLst>
            <a:rect l="T6" t="T7" r="T8" b="T9"/>
            <a:pathLst>
              <a:path w="776" h="309">
                <a:moveTo>
                  <a:pt x="0" y="0"/>
                </a:moveTo>
                <a:cubicBezTo>
                  <a:pt x="56" y="180"/>
                  <a:pt x="334" y="287"/>
                  <a:pt x="776" y="309"/>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29788" name="Freeform 97"/>
          <p:cNvSpPr>
            <a:spLocks/>
          </p:cNvSpPr>
          <p:nvPr/>
        </p:nvSpPr>
        <p:spPr bwMode="auto">
          <a:xfrm>
            <a:off x="1889125" y="4348163"/>
            <a:ext cx="2436813" cy="633412"/>
          </a:xfrm>
          <a:custGeom>
            <a:avLst/>
            <a:gdLst>
              <a:gd name="T0" fmla="*/ 0 w 603"/>
              <a:gd name="T1" fmla="*/ 0 h 184"/>
              <a:gd name="T2" fmla="*/ 2147483647 w 603"/>
              <a:gd name="T3" fmla="*/ 2147483647 h 184"/>
              <a:gd name="T4" fmla="*/ 0 60000 65536"/>
              <a:gd name="T5" fmla="*/ 0 60000 65536"/>
              <a:gd name="T6" fmla="*/ 0 w 603"/>
              <a:gd name="T7" fmla="*/ 0 h 184"/>
              <a:gd name="T8" fmla="*/ 603 w 603"/>
              <a:gd name="T9" fmla="*/ 184 h 184"/>
            </a:gdLst>
            <a:ahLst/>
            <a:cxnLst>
              <a:cxn ang="T4">
                <a:pos x="T0" y="T1"/>
              </a:cxn>
              <a:cxn ang="T5">
                <a:pos x="T2" y="T3"/>
              </a:cxn>
            </a:cxnLst>
            <a:rect l="T6" t="T7" r="T8" b="T9"/>
            <a:pathLst>
              <a:path w="603" h="184">
                <a:moveTo>
                  <a:pt x="0" y="0"/>
                </a:moveTo>
                <a:cubicBezTo>
                  <a:pt x="69" y="122"/>
                  <a:pt x="296" y="174"/>
                  <a:pt x="603" y="184"/>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29789" name="Line 98"/>
          <p:cNvSpPr>
            <a:spLocks noChangeShapeType="1"/>
          </p:cNvSpPr>
          <p:nvPr/>
        </p:nvSpPr>
        <p:spPr bwMode="auto">
          <a:xfrm>
            <a:off x="1063625" y="4441825"/>
            <a:ext cx="3578225" cy="1643063"/>
          </a:xfrm>
          <a:prstGeom prst="line">
            <a:avLst/>
          </a:prstGeom>
          <a:noFill/>
          <a:ln w="30163">
            <a:solidFill>
              <a:srgbClr val="F79448"/>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79683" name="Oval 99"/>
          <p:cNvSpPr>
            <a:spLocks noChangeArrowheads="1"/>
          </p:cNvSpPr>
          <p:nvPr/>
        </p:nvSpPr>
        <p:spPr bwMode="auto">
          <a:xfrm>
            <a:off x="1924050" y="4821238"/>
            <a:ext cx="74613" cy="682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9791" name="Freeform 100"/>
          <p:cNvSpPr>
            <a:spLocks/>
          </p:cNvSpPr>
          <p:nvPr/>
        </p:nvSpPr>
        <p:spPr bwMode="auto">
          <a:xfrm>
            <a:off x="1089025" y="3930650"/>
            <a:ext cx="3787775" cy="2125663"/>
          </a:xfrm>
          <a:custGeom>
            <a:avLst/>
            <a:gdLst>
              <a:gd name="T0" fmla="*/ 2147483647 w 2211"/>
              <a:gd name="T1" fmla="*/ 2147483647 h 1457"/>
              <a:gd name="T2" fmla="*/ 0 w 2211"/>
              <a:gd name="T3" fmla="*/ 2147483647 h 1457"/>
              <a:gd name="T4" fmla="*/ 0 w 2211"/>
              <a:gd name="T5" fmla="*/ 0 h 1457"/>
              <a:gd name="T6" fmla="*/ 0 60000 65536"/>
              <a:gd name="T7" fmla="*/ 0 60000 65536"/>
              <a:gd name="T8" fmla="*/ 0 60000 65536"/>
              <a:gd name="T9" fmla="*/ 0 w 2211"/>
              <a:gd name="T10" fmla="*/ 0 h 1457"/>
              <a:gd name="T11" fmla="*/ 2211 w 2211"/>
              <a:gd name="T12" fmla="*/ 1457 h 1457"/>
            </a:gdLst>
            <a:ahLst/>
            <a:cxnLst>
              <a:cxn ang="T6">
                <a:pos x="T0" y="T1"/>
              </a:cxn>
              <a:cxn ang="T7">
                <a:pos x="T2" y="T3"/>
              </a:cxn>
              <a:cxn ang="T8">
                <a:pos x="T4" y="T5"/>
              </a:cxn>
            </a:cxnLst>
            <a:rect l="T9" t="T10" r="T11" b="T12"/>
            <a:pathLst>
              <a:path w="2211" h="1457">
                <a:moveTo>
                  <a:pt x="2211" y="1457"/>
                </a:moveTo>
                <a:lnTo>
                  <a:pt x="0" y="1457"/>
                </a:lnTo>
                <a:lnTo>
                  <a:pt x="0" y="0"/>
                </a:ln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79685" name="Line 101"/>
          <p:cNvSpPr>
            <a:spLocks noChangeShapeType="1"/>
          </p:cNvSpPr>
          <p:nvPr/>
        </p:nvSpPr>
        <p:spPr bwMode="auto">
          <a:xfrm flipV="1">
            <a:off x="2871788" y="1824038"/>
            <a:ext cx="573087" cy="55880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79686" name="Freeform 102"/>
          <p:cNvSpPr>
            <a:spLocks/>
          </p:cNvSpPr>
          <p:nvPr/>
        </p:nvSpPr>
        <p:spPr bwMode="auto">
          <a:xfrm>
            <a:off x="3395663" y="1384300"/>
            <a:ext cx="1176337" cy="825500"/>
          </a:xfrm>
          <a:custGeom>
            <a:avLst/>
            <a:gdLst>
              <a:gd name="T0" fmla="*/ 2147483647 w 245"/>
              <a:gd name="T1" fmla="*/ 2147483647 h 135"/>
              <a:gd name="T2" fmla="*/ 2147483647 w 245"/>
              <a:gd name="T3" fmla="*/ 2147483647 h 135"/>
              <a:gd name="T4" fmla="*/ 2147483647 w 245"/>
              <a:gd name="T5" fmla="*/ 2147483647 h 135"/>
              <a:gd name="T6" fmla="*/ 0 w 245"/>
              <a:gd name="T7" fmla="*/ 2147483647 h 135"/>
              <a:gd name="T8" fmla="*/ 0 w 245"/>
              <a:gd name="T9" fmla="*/ 2147483647 h 135"/>
              <a:gd name="T10" fmla="*/ 2147483647 w 245"/>
              <a:gd name="T11" fmla="*/ 0 h 135"/>
              <a:gd name="T12" fmla="*/ 2147483647 w 245"/>
              <a:gd name="T13" fmla="*/ 0 h 135"/>
              <a:gd name="T14" fmla="*/ 2147483647 w 245"/>
              <a:gd name="T15" fmla="*/ 2147483647 h 135"/>
              <a:gd name="T16" fmla="*/ 2147483647 w 245"/>
              <a:gd name="T17" fmla="*/ 2147483647 h 1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5"/>
              <a:gd name="T28" fmla="*/ 0 h 135"/>
              <a:gd name="T29" fmla="*/ 245 w 245"/>
              <a:gd name="T30" fmla="*/ 135 h 1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5" h="135">
                <a:moveTo>
                  <a:pt x="245" y="119"/>
                </a:moveTo>
                <a:cubicBezTo>
                  <a:pt x="245" y="128"/>
                  <a:pt x="238" y="135"/>
                  <a:pt x="229" y="135"/>
                </a:cubicBezTo>
                <a:cubicBezTo>
                  <a:pt x="16" y="135"/>
                  <a:pt x="16" y="135"/>
                  <a:pt x="16" y="135"/>
                </a:cubicBezTo>
                <a:cubicBezTo>
                  <a:pt x="7" y="135"/>
                  <a:pt x="0" y="128"/>
                  <a:pt x="0" y="119"/>
                </a:cubicBezTo>
                <a:cubicBezTo>
                  <a:pt x="0" y="16"/>
                  <a:pt x="0" y="16"/>
                  <a:pt x="0" y="16"/>
                </a:cubicBezTo>
                <a:cubicBezTo>
                  <a:pt x="0" y="8"/>
                  <a:pt x="7" y="0"/>
                  <a:pt x="16" y="0"/>
                </a:cubicBezTo>
                <a:cubicBezTo>
                  <a:pt x="229" y="0"/>
                  <a:pt x="229" y="0"/>
                  <a:pt x="229" y="0"/>
                </a:cubicBezTo>
                <a:cubicBezTo>
                  <a:pt x="238" y="0"/>
                  <a:pt x="245" y="8"/>
                  <a:pt x="245" y="16"/>
                </a:cubicBezTo>
                <a:lnTo>
                  <a:pt x="245" y="119"/>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79687" name="Rectangle 103"/>
          <p:cNvSpPr>
            <a:spLocks noChangeArrowheads="1"/>
          </p:cNvSpPr>
          <p:nvPr/>
        </p:nvSpPr>
        <p:spPr bwMode="auto">
          <a:xfrm>
            <a:off x="3505200" y="1447800"/>
            <a:ext cx="1066800"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Ingrid’s optimal consumption bundle</a:t>
            </a:r>
            <a:endParaRPr lang="en-US" altLang="pt-PT" sz="1400">
              <a:latin typeface="Tahoma" panose="020B0604030504040204" pitchFamily="34" charset="0"/>
            </a:endParaRPr>
          </a:p>
        </p:txBody>
      </p:sp>
      <p:sp>
        <p:nvSpPr>
          <p:cNvPr id="579688" name="Line 104"/>
          <p:cNvSpPr>
            <a:spLocks noChangeShapeType="1"/>
          </p:cNvSpPr>
          <p:nvPr/>
        </p:nvSpPr>
        <p:spPr bwMode="auto">
          <a:xfrm flipV="1">
            <a:off x="2005013" y="4551363"/>
            <a:ext cx="757237" cy="282575"/>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79689" name="Freeform 105"/>
          <p:cNvSpPr>
            <a:spLocks/>
          </p:cNvSpPr>
          <p:nvPr/>
        </p:nvSpPr>
        <p:spPr bwMode="auto">
          <a:xfrm>
            <a:off x="2795588" y="4038600"/>
            <a:ext cx="1166812" cy="538163"/>
          </a:xfrm>
          <a:custGeom>
            <a:avLst/>
            <a:gdLst>
              <a:gd name="T0" fmla="*/ 2147483647 w 225"/>
              <a:gd name="T1" fmla="*/ 2147483647 h 135"/>
              <a:gd name="T2" fmla="*/ 2147483647 w 225"/>
              <a:gd name="T3" fmla="*/ 2147483647 h 135"/>
              <a:gd name="T4" fmla="*/ 2147483647 w 225"/>
              <a:gd name="T5" fmla="*/ 2147483647 h 135"/>
              <a:gd name="T6" fmla="*/ 0 w 225"/>
              <a:gd name="T7" fmla="*/ 2147483647 h 135"/>
              <a:gd name="T8" fmla="*/ 0 w 225"/>
              <a:gd name="T9" fmla="*/ 2147483647 h 135"/>
              <a:gd name="T10" fmla="*/ 2147483647 w 225"/>
              <a:gd name="T11" fmla="*/ 0 h 135"/>
              <a:gd name="T12" fmla="*/ 2147483647 w 225"/>
              <a:gd name="T13" fmla="*/ 0 h 135"/>
              <a:gd name="T14" fmla="*/ 2147483647 w 225"/>
              <a:gd name="T15" fmla="*/ 2147483647 h 135"/>
              <a:gd name="T16" fmla="*/ 2147483647 w 225"/>
              <a:gd name="T17" fmla="*/ 2147483647 h 1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5"/>
              <a:gd name="T28" fmla="*/ 0 h 135"/>
              <a:gd name="T29" fmla="*/ 225 w 225"/>
              <a:gd name="T30" fmla="*/ 135 h 1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5" h="135">
                <a:moveTo>
                  <a:pt x="225" y="119"/>
                </a:moveTo>
                <a:cubicBezTo>
                  <a:pt x="225" y="127"/>
                  <a:pt x="218" y="135"/>
                  <a:pt x="209" y="135"/>
                </a:cubicBezTo>
                <a:cubicBezTo>
                  <a:pt x="16" y="135"/>
                  <a:pt x="16" y="135"/>
                  <a:pt x="16" y="135"/>
                </a:cubicBezTo>
                <a:cubicBezTo>
                  <a:pt x="7" y="135"/>
                  <a:pt x="0" y="127"/>
                  <a:pt x="0" y="119"/>
                </a:cubicBezTo>
                <a:cubicBezTo>
                  <a:pt x="0" y="16"/>
                  <a:pt x="0" y="16"/>
                  <a:pt x="0" y="16"/>
                </a:cubicBezTo>
                <a:cubicBezTo>
                  <a:pt x="0" y="8"/>
                  <a:pt x="7" y="0"/>
                  <a:pt x="16" y="0"/>
                </a:cubicBezTo>
                <a:cubicBezTo>
                  <a:pt x="209" y="0"/>
                  <a:pt x="209" y="0"/>
                  <a:pt x="209" y="0"/>
                </a:cubicBezTo>
                <a:cubicBezTo>
                  <a:pt x="218" y="0"/>
                  <a:pt x="225" y="8"/>
                  <a:pt x="225" y="16"/>
                </a:cubicBezTo>
                <a:lnTo>
                  <a:pt x="225" y="119"/>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cxnSp>
        <p:nvCxnSpPr>
          <p:cNvPr id="29797" name="Straight Connector 86"/>
          <p:cNvCxnSpPr>
            <a:cxnSpLocks noChangeShapeType="1"/>
          </p:cNvCxnSpPr>
          <p:nvPr/>
        </p:nvCxnSpPr>
        <p:spPr bwMode="auto">
          <a:xfrm>
            <a:off x="1141413" y="2408238"/>
            <a:ext cx="1654175" cy="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29798" name="Straight Connector 86"/>
          <p:cNvCxnSpPr>
            <a:cxnSpLocks noChangeShapeType="1"/>
          </p:cNvCxnSpPr>
          <p:nvPr/>
        </p:nvCxnSpPr>
        <p:spPr bwMode="auto">
          <a:xfrm>
            <a:off x="2835275" y="2443163"/>
            <a:ext cx="0" cy="69215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29799" name="Straight Connector 86"/>
          <p:cNvCxnSpPr>
            <a:cxnSpLocks noChangeShapeType="1"/>
          </p:cNvCxnSpPr>
          <p:nvPr/>
        </p:nvCxnSpPr>
        <p:spPr bwMode="auto">
          <a:xfrm>
            <a:off x="1150938" y="4848225"/>
            <a:ext cx="771525" cy="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29800" name="Straight Connector 86"/>
          <p:cNvCxnSpPr>
            <a:cxnSpLocks noChangeShapeType="1"/>
          </p:cNvCxnSpPr>
          <p:nvPr/>
        </p:nvCxnSpPr>
        <p:spPr bwMode="auto">
          <a:xfrm>
            <a:off x="1963738" y="4884738"/>
            <a:ext cx="0" cy="1119187"/>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sp>
        <p:nvSpPr>
          <p:cNvPr id="29801" name="Rectangle 110"/>
          <p:cNvSpPr>
            <a:spLocks noChangeArrowheads="1"/>
          </p:cNvSpPr>
          <p:nvPr/>
        </p:nvSpPr>
        <p:spPr bwMode="auto">
          <a:xfrm>
            <a:off x="3781425" y="3414713"/>
            <a:ext cx="13430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Quantity of rooms</a:t>
            </a:r>
            <a:endParaRPr lang="en-US" altLang="pt-PT" sz="1400">
              <a:latin typeface="Tahoma" panose="020B0604030504040204" pitchFamily="34" charset="0"/>
            </a:endParaRPr>
          </a:p>
        </p:txBody>
      </p:sp>
      <p:sp>
        <p:nvSpPr>
          <p:cNvPr id="29802" name="Rectangle 111"/>
          <p:cNvSpPr>
            <a:spLocks noChangeArrowheads="1"/>
          </p:cNvSpPr>
          <p:nvPr/>
        </p:nvSpPr>
        <p:spPr bwMode="auto">
          <a:xfrm>
            <a:off x="152400" y="1066800"/>
            <a:ext cx="908050"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Quantity of restaurant meals</a:t>
            </a:r>
            <a:endParaRPr lang="en-US" altLang="pt-PT" sz="1400">
              <a:latin typeface="Tahoma" panose="020B0604030504040204" pitchFamily="34" charset="0"/>
            </a:endParaRPr>
          </a:p>
        </p:txBody>
      </p:sp>
      <p:sp>
        <p:nvSpPr>
          <p:cNvPr id="29803" name="Rectangle 112"/>
          <p:cNvSpPr>
            <a:spLocks noChangeArrowheads="1"/>
          </p:cNvSpPr>
          <p:nvPr/>
        </p:nvSpPr>
        <p:spPr bwMode="auto">
          <a:xfrm>
            <a:off x="3781425" y="6353175"/>
            <a:ext cx="13430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Quantity of rooms</a:t>
            </a:r>
            <a:endParaRPr lang="en-US" altLang="pt-PT" sz="1400">
              <a:latin typeface="Tahoma" panose="020B0604030504040204" pitchFamily="34" charset="0"/>
            </a:endParaRPr>
          </a:p>
        </p:txBody>
      </p:sp>
      <p:sp>
        <p:nvSpPr>
          <p:cNvPr id="29804" name="Rectangle 113"/>
          <p:cNvSpPr>
            <a:spLocks noChangeArrowheads="1"/>
          </p:cNvSpPr>
          <p:nvPr/>
        </p:nvSpPr>
        <p:spPr bwMode="auto">
          <a:xfrm>
            <a:off x="152400" y="3886200"/>
            <a:ext cx="914400"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Quantity of restaurant meals</a:t>
            </a:r>
            <a:endParaRPr lang="en-US" altLang="pt-PT" sz="1400">
              <a:latin typeface="Tahoma" panose="020B0604030504040204" pitchFamily="34" charset="0"/>
            </a:endParaRPr>
          </a:p>
        </p:txBody>
      </p:sp>
      <p:sp>
        <p:nvSpPr>
          <p:cNvPr id="579698" name="Rectangle 114"/>
          <p:cNvSpPr>
            <a:spLocks noChangeArrowheads="1"/>
          </p:cNvSpPr>
          <p:nvPr/>
        </p:nvSpPr>
        <p:spPr bwMode="auto">
          <a:xfrm>
            <a:off x="2819400" y="4038600"/>
            <a:ext cx="1066800"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Lars’s optimal consumption bundle</a:t>
            </a:r>
            <a:endParaRPr lang="en-US" altLang="pt-PT" sz="1400">
              <a:latin typeface="Tahoma" panose="020B0604030504040204" pitchFamily="34" charset="0"/>
            </a:endParaRPr>
          </a:p>
        </p:txBody>
      </p:sp>
      <p:sp>
        <p:nvSpPr>
          <p:cNvPr id="103434" name="Text Box 10"/>
          <p:cNvSpPr txBox="1">
            <a:spLocks noChangeArrowheads="1"/>
          </p:cNvSpPr>
          <p:nvPr/>
        </p:nvSpPr>
        <p:spPr bwMode="auto">
          <a:xfrm>
            <a:off x="5334000" y="1295400"/>
            <a:ext cx="3581400" cy="4784725"/>
          </a:xfrm>
          <a:prstGeom prst="rect">
            <a:avLst/>
          </a:prstGeom>
          <a:solidFill>
            <a:schemeClr val="hlink"/>
          </a:solidFill>
          <a:ln>
            <a:noFill/>
          </a:ln>
          <a:extLst>
            <a:ext uri="{91240B29-F687-4F45-9708-019B960494DF}">
              <a14:hiddenLine xmlns:a14="http://schemas.microsoft.com/office/drawing/2010/main" w="12700" algn="ctr">
                <a:solidFill>
                  <a:srgbClr val="000000"/>
                </a:solidFill>
                <a:miter lim="800000"/>
                <a:headEnd/>
                <a:tailEnd type="none" w="med" len="lg"/>
              </a14:hiddenLine>
            </a:ext>
          </a:extLst>
        </p:spPr>
        <p:txBody>
          <a:bodyPr>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lnSpc>
                <a:spcPct val="100000"/>
              </a:lnSpc>
              <a:spcBef>
                <a:spcPct val="20000"/>
              </a:spcBef>
            </a:pPr>
            <a:r>
              <a:rPr lang="en-US" altLang="pt-PT"/>
              <a:t>Ingrid and Lars have different preferences. They choose different consumption bundles. </a:t>
            </a:r>
          </a:p>
          <a:p>
            <a:pPr eaLnBrk="1" hangingPunct="1">
              <a:lnSpc>
                <a:spcPct val="100000"/>
              </a:lnSpc>
              <a:spcBef>
                <a:spcPct val="20000"/>
              </a:spcBef>
            </a:pPr>
            <a:r>
              <a:rPr lang="en-US" altLang="pt-PT"/>
              <a:t>Both of them have an income of $2,400 and face prices of $30 per meal and $150 per room. </a:t>
            </a:r>
          </a:p>
          <a:p>
            <a:pPr eaLnBrk="1" hangingPunct="1">
              <a:lnSpc>
                <a:spcPct val="100000"/>
              </a:lnSpc>
              <a:spcBef>
                <a:spcPct val="20000"/>
              </a:spcBef>
            </a:pPr>
            <a:r>
              <a:rPr lang="en-US" altLang="pt-PT"/>
              <a:t>While Ingrid’s consumption choice is 8 rooms and 40 restaurant meals, Lars consumes fewer rooms and more restaurant meals even though he has the same budget line. </a:t>
            </a:r>
          </a:p>
        </p:txBody>
      </p:sp>
      <p:sp>
        <p:nvSpPr>
          <p:cNvPr id="29807" name="Rectangle 2"/>
          <p:cNvSpPr>
            <a:spLocks noRot="1" noChangeArrowheads="1"/>
          </p:cNvSpPr>
          <p:nvPr/>
        </p:nvSpPr>
        <p:spPr bwMode="auto">
          <a:xfrm>
            <a:off x="381000" y="76200"/>
            <a:ext cx="7848600" cy="6096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lnSpc>
                <a:spcPct val="85000"/>
              </a:lnSpc>
              <a:spcBef>
                <a:spcPct val="0"/>
              </a:spcBef>
              <a:buClrTx/>
              <a:buSzTx/>
              <a:buFontTx/>
              <a:buNone/>
            </a:pPr>
            <a:r>
              <a:rPr lang="en-US" altLang="pt-PT" sz="3600" b="1">
                <a:solidFill>
                  <a:srgbClr val="993366"/>
                </a:solidFill>
              </a:rPr>
              <a:t>Differences in Preferences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967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7968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7958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7968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7968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7968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7968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7969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79689"/>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03434"/>
                                        </p:tgtEl>
                                        <p:attrNameLst>
                                          <p:attrName>style.visibility</p:attrName>
                                        </p:attrNameLst>
                                      </p:cBhvr>
                                      <p:to>
                                        <p:strVal val="visible"/>
                                      </p:to>
                                    </p:set>
                                    <p:animEffect transition="in" filter="wipe(left)">
                                      <p:cBhvr>
                                        <p:cTn id="29" dur="500"/>
                                        <p:tgtEl>
                                          <p:spTgt spid="103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9678" grpId="0" animBg="1"/>
      <p:bldP spid="579683" grpId="0" animBg="1"/>
      <p:bldP spid="579687" grpId="0"/>
      <p:bldP spid="579698" grpId="0"/>
      <p:bldP spid="103434"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Rot="1" noChangeArrowheads="1"/>
          </p:cNvSpPr>
          <p:nvPr>
            <p:ph type="title" idx="4294967295"/>
          </p:nvPr>
        </p:nvSpPr>
        <p:spPr>
          <a:xfrm>
            <a:off x="533400" y="0"/>
            <a:ext cx="8458200" cy="609600"/>
          </a:xfrm>
        </p:spPr>
        <p:txBody>
          <a:bodyPr/>
          <a:lstStyle/>
          <a:p>
            <a:pPr eaLnBrk="1" hangingPunct="1"/>
            <a:r>
              <a:rPr lang="en-US" altLang="pt-PT" smtClean="0"/>
              <a:t> </a:t>
            </a:r>
          </a:p>
        </p:txBody>
      </p:sp>
      <p:sp>
        <p:nvSpPr>
          <p:cNvPr id="24579" name="Rectangle 3"/>
          <p:cNvSpPr>
            <a:spLocks noGrp="1" noChangeArrowheads="1"/>
          </p:cNvSpPr>
          <p:nvPr>
            <p:ph idx="4294967295"/>
          </p:nvPr>
        </p:nvSpPr>
        <p:spPr>
          <a:xfrm>
            <a:off x="228600" y="912813"/>
            <a:ext cx="8686800" cy="5411787"/>
          </a:xfrm>
        </p:spPr>
        <p:txBody>
          <a:bodyPr/>
          <a:lstStyle/>
          <a:p>
            <a:pPr marL="230188" indent="-230188" eaLnBrk="1" hangingPunct="1">
              <a:buClr>
                <a:schemeClr val="tx1"/>
              </a:buClr>
            </a:pPr>
            <a:r>
              <a:rPr lang="en-US" altLang="pt-PT" smtClean="0"/>
              <a:t>What determines whether two goods are substitutes or complements? </a:t>
            </a:r>
          </a:p>
          <a:p>
            <a:pPr marL="230188" indent="-230188" eaLnBrk="1" hangingPunct="1">
              <a:buClr>
                <a:schemeClr val="tx1"/>
              </a:buClr>
            </a:pPr>
            <a:endParaRPr lang="en-US" altLang="pt-PT" smtClean="0"/>
          </a:p>
          <a:p>
            <a:pPr marL="230188" indent="-230188" eaLnBrk="1" hangingPunct="1">
              <a:buClr>
                <a:schemeClr val="tx1"/>
              </a:buClr>
            </a:pPr>
            <a:r>
              <a:rPr lang="en-US" altLang="pt-PT" smtClean="0"/>
              <a:t>It depends on the shape of a consumer’s indifference curves. </a:t>
            </a:r>
          </a:p>
          <a:p>
            <a:pPr marL="230188" indent="-230188" eaLnBrk="1" hangingPunct="1">
              <a:buClr>
                <a:schemeClr val="tx1"/>
              </a:buClr>
            </a:pPr>
            <a:endParaRPr lang="en-US" altLang="pt-PT" smtClean="0"/>
          </a:p>
          <a:p>
            <a:pPr marL="230188" indent="-230188" eaLnBrk="1" hangingPunct="1">
              <a:buClr>
                <a:schemeClr val="tx1"/>
              </a:buClr>
            </a:pPr>
            <a:r>
              <a:rPr lang="en-US" altLang="pt-PT" smtClean="0"/>
              <a:t>This relationship can be illustrated with two extreme cases: the cases of </a:t>
            </a:r>
            <a:r>
              <a:rPr lang="en-US" altLang="pt-PT" i="1" smtClean="0"/>
              <a:t>perfect substitutes </a:t>
            </a:r>
            <a:r>
              <a:rPr lang="en-US" altLang="pt-PT" smtClean="0"/>
              <a:t>and </a:t>
            </a:r>
            <a:r>
              <a:rPr lang="en-US" altLang="pt-PT" i="1" smtClean="0"/>
              <a:t>perfect complements</a:t>
            </a:r>
            <a:r>
              <a:rPr lang="en-US" altLang="pt-PT" smtClean="0"/>
              <a:t>.</a:t>
            </a:r>
          </a:p>
        </p:txBody>
      </p:sp>
      <p:sp>
        <p:nvSpPr>
          <p:cNvPr id="30724" name="Text Box 4"/>
          <p:cNvSpPr txBox="1">
            <a:spLocks noChangeArrowheads="1"/>
          </p:cNvSpPr>
          <p:nvPr/>
        </p:nvSpPr>
        <p:spPr bwMode="auto">
          <a:xfrm>
            <a:off x="304800" y="0"/>
            <a:ext cx="8839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type="none" w="med" len="lg"/>
              </a14:hiddenLine>
            </a:ext>
          </a:extLst>
        </p:spPr>
        <p:txBody>
          <a:bodyPr anchor="ct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2400" b="1">
                <a:solidFill>
                  <a:srgbClr val="993366"/>
                </a:solidFill>
              </a:rPr>
              <a:t>Using Indifference Curves: Substitutes and Complements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wipe(left)">
                                      <p:cBhvr>
                                        <p:cTn id="7" dur="500"/>
                                        <p:tgtEl>
                                          <p:spTgt spid="245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579">
                                            <p:txEl>
                                              <p:pRg st="2" end="2"/>
                                            </p:txEl>
                                          </p:spTgt>
                                        </p:tgtEl>
                                        <p:attrNameLst>
                                          <p:attrName>style.visibility</p:attrName>
                                        </p:attrNameLst>
                                      </p:cBhvr>
                                      <p:to>
                                        <p:strVal val="visible"/>
                                      </p:to>
                                    </p:set>
                                    <p:animEffect transition="in" filter="wipe(left)">
                                      <p:cBhvr>
                                        <p:cTn id="12" dur="500"/>
                                        <p:tgtEl>
                                          <p:spTgt spid="2457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579">
                                            <p:txEl>
                                              <p:pRg st="4" end="4"/>
                                            </p:txEl>
                                          </p:spTgt>
                                        </p:tgtEl>
                                        <p:attrNameLst>
                                          <p:attrName>style.visibility</p:attrName>
                                        </p:attrNameLst>
                                      </p:cBhvr>
                                      <p:to>
                                        <p:strVal val="visible"/>
                                      </p:to>
                                    </p:set>
                                    <p:animEffect transition="in" filter="wipe(left)">
                                      <p:cBhvr>
                                        <p:cTn id="17" dur="500"/>
                                        <p:tgtEl>
                                          <p:spTgt spid="245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3"/>
          <p:cNvSpPr>
            <a:spLocks noChangeAspect="1" noChangeArrowheads="1" noTextEdit="1"/>
          </p:cNvSpPr>
          <p:nvPr/>
        </p:nvSpPr>
        <p:spPr bwMode="auto">
          <a:xfrm>
            <a:off x="2362200" y="1460500"/>
            <a:ext cx="4419600" cy="393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PT"/>
          </a:p>
        </p:txBody>
      </p:sp>
      <p:sp>
        <p:nvSpPr>
          <p:cNvPr id="31747" name="Rectangle 4"/>
          <p:cNvSpPr>
            <a:spLocks noChangeArrowheads="1"/>
          </p:cNvSpPr>
          <p:nvPr/>
        </p:nvSpPr>
        <p:spPr bwMode="auto">
          <a:xfrm>
            <a:off x="3260725" y="4975225"/>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0</a:t>
            </a:r>
            <a:endParaRPr lang="en-US" altLang="pt-PT" sz="1400">
              <a:latin typeface="Tahoma" panose="020B0604030504040204" pitchFamily="34" charset="0"/>
            </a:endParaRPr>
          </a:p>
        </p:txBody>
      </p:sp>
      <p:sp>
        <p:nvSpPr>
          <p:cNvPr id="31748" name="Rectangle 5"/>
          <p:cNvSpPr>
            <a:spLocks noChangeArrowheads="1"/>
          </p:cNvSpPr>
          <p:nvPr/>
        </p:nvSpPr>
        <p:spPr bwMode="auto">
          <a:xfrm>
            <a:off x="3875088" y="4975225"/>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31749" name="Rectangle 6"/>
          <p:cNvSpPr>
            <a:spLocks noChangeArrowheads="1"/>
          </p:cNvSpPr>
          <p:nvPr/>
        </p:nvSpPr>
        <p:spPr bwMode="auto">
          <a:xfrm>
            <a:off x="4364038" y="4975225"/>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a:t>
            </a:r>
            <a:endParaRPr lang="en-US" altLang="pt-PT" sz="1400">
              <a:latin typeface="Tahoma" panose="020B0604030504040204" pitchFamily="34" charset="0"/>
            </a:endParaRPr>
          </a:p>
        </p:txBody>
      </p:sp>
      <p:sp>
        <p:nvSpPr>
          <p:cNvPr id="31750" name="Rectangle 7"/>
          <p:cNvSpPr>
            <a:spLocks noChangeArrowheads="1"/>
          </p:cNvSpPr>
          <p:nvPr/>
        </p:nvSpPr>
        <p:spPr bwMode="auto">
          <a:xfrm>
            <a:off x="4852988" y="4975225"/>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6</a:t>
            </a:r>
            <a:endParaRPr lang="en-US" altLang="pt-PT" sz="1400">
              <a:latin typeface="Tahoma" panose="020B0604030504040204" pitchFamily="34" charset="0"/>
            </a:endParaRPr>
          </a:p>
        </p:txBody>
      </p:sp>
      <p:sp>
        <p:nvSpPr>
          <p:cNvPr id="31751" name="Rectangle 8"/>
          <p:cNvSpPr>
            <a:spLocks noChangeArrowheads="1"/>
          </p:cNvSpPr>
          <p:nvPr/>
        </p:nvSpPr>
        <p:spPr bwMode="auto">
          <a:xfrm>
            <a:off x="5341938" y="4975225"/>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8</a:t>
            </a:r>
            <a:endParaRPr lang="en-US" altLang="pt-PT" sz="1400">
              <a:latin typeface="Tahoma" panose="020B0604030504040204" pitchFamily="34" charset="0"/>
            </a:endParaRPr>
          </a:p>
        </p:txBody>
      </p:sp>
      <p:sp>
        <p:nvSpPr>
          <p:cNvPr id="31752" name="Rectangle 9"/>
          <p:cNvSpPr>
            <a:spLocks noChangeArrowheads="1"/>
          </p:cNvSpPr>
          <p:nvPr/>
        </p:nvSpPr>
        <p:spPr bwMode="auto">
          <a:xfrm>
            <a:off x="6278563" y="497522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12</a:t>
            </a:r>
            <a:endParaRPr lang="en-US" altLang="pt-PT" sz="1400">
              <a:latin typeface="Tahoma" panose="020B0604030504040204" pitchFamily="34" charset="0"/>
            </a:endParaRPr>
          </a:p>
        </p:txBody>
      </p:sp>
      <p:sp>
        <p:nvSpPr>
          <p:cNvPr id="31753" name="Rectangle 10"/>
          <p:cNvSpPr>
            <a:spLocks noChangeArrowheads="1"/>
          </p:cNvSpPr>
          <p:nvPr/>
        </p:nvSpPr>
        <p:spPr bwMode="auto">
          <a:xfrm>
            <a:off x="5791200" y="497522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31754" name="Line 11"/>
          <p:cNvSpPr>
            <a:spLocks noChangeShapeType="1"/>
          </p:cNvSpPr>
          <p:nvPr/>
        </p:nvSpPr>
        <p:spPr bwMode="auto">
          <a:xfrm>
            <a:off x="4894263" y="4835525"/>
            <a:ext cx="0" cy="111125"/>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1755" name="Line 12"/>
          <p:cNvSpPr>
            <a:spLocks noChangeShapeType="1"/>
          </p:cNvSpPr>
          <p:nvPr/>
        </p:nvSpPr>
        <p:spPr bwMode="auto">
          <a:xfrm>
            <a:off x="4406900" y="4835525"/>
            <a:ext cx="0" cy="111125"/>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1756" name="Line 13"/>
          <p:cNvSpPr>
            <a:spLocks noChangeShapeType="1"/>
          </p:cNvSpPr>
          <p:nvPr/>
        </p:nvSpPr>
        <p:spPr bwMode="auto">
          <a:xfrm>
            <a:off x="5381625" y="4835525"/>
            <a:ext cx="0" cy="111125"/>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1757" name="Line 14"/>
          <p:cNvSpPr>
            <a:spLocks noChangeShapeType="1"/>
          </p:cNvSpPr>
          <p:nvPr/>
        </p:nvSpPr>
        <p:spPr bwMode="auto">
          <a:xfrm>
            <a:off x="3917950" y="4835525"/>
            <a:ext cx="0" cy="111125"/>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1758" name="Line 15"/>
          <p:cNvSpPr>
            <a:spLocks noChangeShapeType="1"/>
          </p:cNvSpPr>
          <p:nvPr/>
        </p:nvSpPr>
        <p:spPr bwMode="auto">
          <a:xfrm>
            <a:off x="3430588" y="3541713"/>
            <a:ext cx="109537" cy="0"/>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1759" name="Line 16"/>
          <p:cNvSpPr>
            <a:spLocks noChangeShapeType="1"/>
          </p:cNvSpPr>
          <p:nvPr/>
        </p:nvSpPr>
        <p:spPr bwMode="auto">
          <a:xfrm>
            <a:off x="3430588" y="4006850"/>
            <a:ext cx="109537" cy="0"/>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1760" name="Line 17"/>
          <p:cNvSpPr>
            <a:spLocks noChangeShapeType="1"/>
          </p:cNvSpPr>
          <p:nvPr/>
        </p:nvSpPr>
        <p:spPr bwMode="auto">
          <a:xfrm>
            <a:off x="3430588" y="3071813"/>
            <a:ext cx="109537" cy="0"/>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1761" name="Line 18"/>
          <p:cNvSpPr>
            <a:spLocks noChangeShapeType="1"/>
          </p:cNvSpPr>
          <p:nvPr/>
        </p:nvSpPr>
        <p:spPr bwMode="auto">
          <a:xfrm>
            <a:off x="3430588" y="4476750"/>
            <a:ext cx="109537" cy="0"/>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1762" name="Rectangle 19"/>
          <p:cNvSpPr>
            <a:spLocks noChangeArrowheads="1"/>
          </p:cNvSpPr>
          <p:nvPr/>
        </p:nvSpPr>
        <p:spPr bwMode="auto">
          <a:xfrm>
            <a:off x="3179763" y="204946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12</a:t>
            </a:r>
            <a:endParaRPr lang="en-US" altLang="pt-PT" sz="1400">
              <a:latin typeface="Tahoma" panose="020B0604030504040204" pitchFamily="34" charset="0"/>
            </a:endParaRPr>
          </a:p>
        </p:txBody>
      </p:sp>
      <p:sp>
        <p:nvSpPr>
          <p:cNvPr id="31763" name="Rectangle 20"/>
          <p:cNvSpPr>
            <a:spLocks noChangeArrowheads="1"/>
          </p:cNvSpPr>
          <p:nvPr/>
        </p:nvSpPr>
        <p:spPr bwMode="auto">
          <a:xfrm>
            <a:off x="3179763" y="2520950"/>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31764" name="Rectangle 21"/>
          <p:cNvSpPr>
            <a:spLocks noChangeArrowheads="1"/>
          </p:cNvSpPr>
          <p:nvPr/>
        </p:nvSpPr>
        <p:spPr bwMode="auto">
          <a:xfrm>
            <a:off x="3260725" y="2989263"/>
            <a:ext cx="90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8</a:t>
            </a:r>
            <a:endParaRPr lang="en-US" altLang="pt-PT" sz="1400">
              <a:latin typeface="Tahoma" panose="020B0604030504040204" pitchFamily="34" charset="0"/>
            </a:endParaRPr>
          </a:p>
        </p:txBody>
      </p:sp>
      <p:sp>
        <p:nvSpPr>
          <p:cNvPr id="31765" name="Rectangle 22"/>
          <p:cNvSpPr>
            <a:spLocks noChangeArrowheads="1"/>
          </p:cNvSpPr>
          <p:nvPr/>
        </p:nvSpPr>
        <p:spPr bwMode="auto">
          <a:xfrm>
            <a:off x="3260725" y="3457575"/>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6</a:t>
            </a:r>
            <a:endParaRPr lang="en-US" altLang="pt-PT" sz="1400">
              <a:latin typeface="Tahoma" panose="020B0604030504040204" pitchFamily="34" charset="0"/>
            </a:endParaRPr>
          </a:p>
        </p:txBody>
      </p:sp>
      <p:sp>
        <p:nvSpPr>
          <p:cNvPr id="31766" name="Rectangle 23"/>
          <p:cNvSpPr>
            <a:spLocks noChangeArrowheads="1"/>
          </p:cNvSpPr>
          <p:nvPr/>
        </p:nvSpPr>
        <p:spPr bwMode="auto">
          <a:xfrm>
            <a:off x="3260725" y="3924300"/>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a:t>
            </a:r>
            <a:endParaRPr lang="en-US" altLang="pt-PT" sz="1400">
              <a:latin typeface="Tahoma" panose="020B0604030504040204" pitchFamily="34" charset="0"/>
            </a:endParaRPr>
          </a:p>
        </p:txBody>
      </p:sp>
      <p:sp>
        <p:nvSpPr>
          <p:cNvPr id="31767" name="Rectangle 24"/>
          <p:cNvSpPr>
            <a:spLocks noChangeArrowheads="1"/>
          </p:cNvSpPr>
          <p:nvPr/>
        </p:nvSpPr>
        <p:spPr bwMode="auto">
          <a:xfrm>
            <a:off x="3260725" y="4392613"/>
            <a:ext cx="90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31768" name="Rectangle 25"/>
          <p:cNvSpPr>
            <a:spLocks noChangeArrowheads="1"/>
          </p:cNvSpPr>
          <p:nvPr/>
        </p:nvSpPr>
        <p:spPr bwMode="auto">
          <a:xfrm>
            <a:off x="4440238" y="5195888"/>
            <a:ext cx="255270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Quantity of chocolate chip cookies</a:t>
            </a:r>
            <a:endParaRPr lang="en-US" altLang="pt-PT" sz="1400">
              <a:latin typeface="Tahoma" panose="020B0604030504040204" pitchFamily="34" charset="0"/>
            </a:endParaRPr>
          </a:p>
        </p:txBody>
      </p:sp>
      <p:sp>
        <p:nvSpPr>
          <p:cNvPr id="31769" name="Rectangle 26"/>
          <p:cNvSpPr>
            <a:spLocks noChangeArrowheads="1"/>
          </p:cNvSpPr>
          <p:nvPr/>
        </p:nvSpPr>
        <p:spPr bwMode="auto">
          <a:xfrm>
            <a:off x="2209800" y="1443038"/>
            <a:ext cx="990600"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Quantity of peanut butter cookies</a:t>
            </a:r>
            <a:endParaRPr lang="en-US" altLang="pt-PT" sz="1400">
              <a:latin typeface="Tahoma" panose="020B0604030504040204" pitchFamily="34" charset="0"/>
            </a:endParaRPr>
          </a:p>
        </p:txBody>
      </p:sp>
      <p:sp>
        <p:nvSpPr>
          <p:cNvPr id="31770" name="Line 27"/>
          <p:cNvSpPr>
            <a:spLocks noChangeShapeType="1"/>
          </p:cNvSpPr>
          <p:nvPr/>
        </p:nvSpPr>
        <p:spPr bwMode="auto">
          <a:xfrm>
            <a:off x="3406775" y="2584450"/>
            <a:ext cx="2486025" cy="2384425"/>
          </a:xfrm>
          <a:prstGeom prst="line">
            <a:avLst/>
          </a:prstGeom>
          <a:noFill/>
          <a:ln w="36513">
            <a:solidFill>
              <a:srgbClr val="64C29C"/>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1771" name="Line 28"/>
          <p:cNvSpPr>
            <a:spLocks noChangeShapeType="1"/>
          </p:cNvSpPr>
          <p:nvPr/>
        </p:nvSpPr>
        <p:spPr bwMode="auto">
          <a:xfrm>
            <a:off x="3406775" y="2114550"/>
            <a:ext cx="2979738" cy="2854325"/>
          </a:xfrm>
          <a:prstGeom prst="line">
            <a:avLst/>
          </a:prstGeom>
          <a:noFill/>
          <a:ln w="36513">
            <a:solidFill>
              <a:srgbClr val="64C29C"/>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1772" name="Freeform 29"/>
          <p:cNvSpPr>
            <a:spLocks/>
          </p:cNvSpPr>
          <p:nvPr/>
        </p:nvSpPr>
        <p:spPr bwMode="auto">
          <a:xfrm>
            <a:off x="3430588" y="1465263"/>
            <a:ext cx="3346450" cy="3481387"/>
          </a:xfrm>
          <a:custGeom>
            <a:avLst/>
            <a:gdLst>
              <a:gd name="T0" fmla="*/ 2147483647 w 2108"/>
              <a:gd name="T1" fmla="*/ 2147483647 h 2193"/>
              <a:gd name="T2" fmla="*/ 0 w 2108"/>
              <a:gd name="T3" fmla="*/ 2147483647 h 2193"/>
              <a:gd name="T4" fmla="*/ 0 w 2108"/>
              <a:gd name="T5" fmla="*/ 0 h 2193"/>
              <a:gd name="T6" fmla="*/ 0 60000 65536"/>
              <a:gd name="T7" fmla="*/ 0 60000 65536"/>
              <a:gd name="T8" fmla="*/ 0 60000 65536"/>
              <a:gd name="T9" fmla="*/ 0 w 2108"/>
              <a:gd name="T10" fmla="*/ 0 h 2193"/>
              <a:gd name="T11" fmla="*/ 2108 w 2108"/>
              <a:gd name="T12" fmla="*/ 2193 h 2193"/>
            </a:gdLst>
            <a:ahLst/>
            <a:cxnLst>
              <a:cxn ang="T6">
                <a:pos x="T0" y="T1"/>
              </a:cxn>
              <a:cxn ang="T7">
                <a:pos x="T2" y="T3"/>
              </a:cxn>
              <a:cxn ang="T8">
                <a:pos x="T4" y="T5"/>
              </a:cxn>
            </a:cxnLst>
            <a:rect l="T9" t="T10" r="T11" b="T12"/>
            <a:pathLst>
              <a:path w="2108" h="2193">
                <a:moveTo>
                  <a:pt x="2108" y="2193"/>
                </a:moveTo>
                <a:lnTo>
                  <a:pt x="0" y="2193"/>
                </a:lnTo>
                <a:lnTo>
                  <a:pt x="0" y="0"/>
                </a:lnTo>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31773" name="Rectangle 30"/>
          <p:cNvSpPr>
            <a:spLocks noChangeArrowheads="1"/>
          </p:cNvSpPr>
          <p:nvPr/>
        </p:nvSpPr>
        <p:spPr bwMode="auto">
          <a:xfrm>
            <a:off x="5865813" y="4694238"/>
            <a:ext cx="42862"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31774" name="Rectangle 31"/>
          <p:cNvSpPr>
            <a:spLocks noChangeArrowheads="1"/>
          </p:cNvSpPr>
          <p:nvPr/>
        </p:nvSpPr>
        <p:spPr bwMode="auto">
          <a:xfrm>
            <a:off x="5910263" y="4781550"/>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31775" name="Rectangle 32"/>
          <p:cNvSpPr>
            <a:spLocks noChangeArrowheads="1"/>
          </p:cNvSpPr>
          <p:nvPr/>
        </p:nvSpPr>
        <p:spPr bwMode="auto">
          <a:xfrm>
            <a:off x="6354763" y="4694238"/>
            <a:ext cx="42862"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31776" name="Rectangle 33"/>
          <p:cNvSpPr>
            <a:spLocks noChangeArrowheads="1"/>
          </p:cNvSpPr>
          <p:nvPr/>
        </p:nvSpPr>
        <p:spPr bwMode="auto">
          <a:xfrm>
            <a:off x="6399213" y="4781550"/>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31777" name="Rectangle 2"/>
          <p:cNvSpPr>
            <a:spLocks noRot="1" noChangeArrowheads="1"/>
          </p:cNvSpPr>
          <p:nvPr/>
        </p:nvSpPr>
        <p:spPr bwMode="auto">
          <a:xfrm>
            <a:off x="381000" y="76200"/>
            <a:ext cx="7848600" cy="6096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lnSpc>
                <a:spcPct val="85000"/>
              </a:lnSpc>
              <a:spcBef>
                <a:spcPct val="0"/>
              </a:spcBef>
              <a:buClrTx/>
              <a:buSzTx/>
              <a:buFontTx/>
              <a:buNone/>
            </a:pPr>
            <a:r>
              <a:rPr lang="en-US" altLang="pt-PT" sz="3600" b="1">
                <a:solidFill>
                  <a:srgbClr val="993366"/>
                </a:solidFill>
              </a:rPr>
              <a:t>Perfect Substitutes</a:t>
            </a:r>
          </a:p>
        </p:txBody>
      </p:sp>
      <p:sp>
        <p:nvSpPr>
          <p:cNvPr id="105479" name="Text Box 7"/>
          <p:cNvSpPr txBox="1">
            <a:spLocks noChangeArrowheads="1"/>
          </p:cNvSpPr>
          <p:nvPr/>
        </p:nvSpPr>
        <p:spPr bwMode="auto">
          <a:xfrm>
            <a:off x="0" y="5486400"/>
            <a:ext cx="9144000" cy="968375"/>
          </a:xfrm>
          <a:prstGeom prst="rect">
            <a:avLst/>
          </a:prstGeom>
          <a:solidFill>
            <a:schemeClr val="hlink"/>
          </a:solidFill>
          <a:ln>
            <a:noFill/>
          </a:ln>
          <a:extLst>
            <a:ext uri="{91240B29-F687-4F45-9708-019B960494DF}">
              <a14:hiddenLine xmlns:a14="http://schemas.microsoft.com/office/drawing/2010/main" w="12700" algn="ctr">
                <a:solidFill>
                  <a:srgbClr val="000000"/>
                </a:solidFill>
                <a:miter lim="800000"/>
                <a:headEnd/>
                <a:tailEnd type="none" w="med" len="lg"/>
              </a14:hiddenLine>
            </a:ext>
          </a:extLst>
        </p:spPr>
        <p:txBody>
          <a:bodyPr>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2400"/>
              <a:t>Two goods are </a:t>
            </a:r>
            <a:r>
              <a:rPr lang="en-US" altLang="pt-PT" sz="2400" b="1"/>
              <a:t>perfect substitutes </a:t>
            </a:r>
            <a:r>
              <a:rPr lang="en-US" altLang="pt-PT" sz="2400"/>
              <a:t>if the marginal rate of substitution of one good in place of the other good is constant, regardless of how much of each an individual consumes.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54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3"/>
          <p:cNvSpPr>
            <a:spLocks noChangeAspect="1" noChangeArrowheads="1" noTextEdit="1"/>
          </p:cNvSpPr>
          <p:nvPr/>
        </p:nvSpPr>
        <p:spPr bwMode="auto">
          <a:xfrm>
            <a:off x="228600" y="1081088"/>
            <a:ext cx="8382000" cy="408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PT"/>
          </a:p>
        </p:txBody>
      </p:sp>
      <p:sp>
        <p:nvSpPr>
          <p:cNvPr id="32771" name="Rectangle 6"/>
          <p:cNvSpPr>
            <a:spLocks noChangeArrowheads="1"/>
          </p:cNvSpPr>
          <p:nvPr/>
        </p:nvSpPr>
        <p:spPr bwMode="auto">
          <a:xfrm>
            <a:off x="5662613" y="1949450"/>
            <a:ext cx="42862"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32772" name="Rectangle 7"/>
          <p:cNvSpPr>
            <a:spLocks noChangeArrowheads="1"/>
          </p:cNvSpPr>
          <p:nvPr/>
        </p:nvSpPr>
        <p:spPr bwMode="auto">
          <a:xfrm>
            <a:off x="5727700" y="2033588"/>
            <a:ext cx="90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32773" name="Rectangle 8"/>
          <p:cNvSpPr>
            <a:spLocks noChangeArrowheads="1"/>
          </p:cNvSpPr>
          <p:nvPr/>
        </p:nvSpPr>
        <p:spPr bwMode="auto">
          <a:xfrm>
            <a:off x="1079500" y="4778375"/>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0</a:t>
            </a:r>
            <a:endParaRPr lang="en-US" altLang="pt-PT" sz="1400">
              <a:latin typeface="Tahoma" panose="020B0604030504040204" pitchFamily="34" charset="0"/>
            </a:endParaRPr>
          </a:p>
        </p:txBody>
      </p:sp>
      <p:sp>
        <p:nvSpPr>
          <p:cNvPr id="32774" name="Rectangle 9"/>
          <p:cNvSpPr>
            <a:spLocks noChangeArrowheads="1"/>
          </p:cNvSpPr>
          <p:nvPr/>
        </p:nvSpPr>
        <p:spPr bwMode="auto">
          <a:xfrm>
            <a:off x="1655763" y="4778375"/>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32775" name="Rectangle 10"/>
          <p:cNvSpPr>
            <a:spLocks noChangeArrowheads="1"/>
          </p:cNvSpPr>
          <p:nvPr/>
        </p:nvSpPr>
        <p:spPr bwMode="auto">
          <a:xfrm>
            <a:off x="2114550" y="4778375"/>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a:t>
            </a:r>
            <a:endParaRPr lang="en-US" altLang="pt-PT" sz="1400">
              <a:latin typeface="Tahoma" panose="020B0604030504040204" pitchFamily="34" charset="0"/>
            </a:endParaRPr>
          </a:p>
        </p:txBody>
      </p:sp>
      <p:sp>
        <p:nvSpPr>
          <p:cNvPr id="32776" name="Rectangle 11"/>
          <p:cNvSpPr>
            <a:spLocks noChangeArrowheads="1"/>
          </p:cNvSpPr>
          <p:nvPr/>
        </p:nvSpPr>
        <p:spPr bwMode="auto">
          <a:xfrm>
            <a:off x="2574925" y="4778375"/>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6</a:t>
            </a:r>
            <a:endParaRPr lang="en-US" altLang="pt-PT" sz="1400">
              <a:latin typeface="Tahoma" panose="020B0604030504040204" pitchFamily="34" charset="0"/>
            </a:endParaRPr>
          </a:p>
        </p:txBody>
      </p:sp>
      <p:sp>
        <p:nvSpPr>
          <p:cNvPr id="32777" name="Rectangle 12"/>
          <p:cNvSpPr>
            <a:spLocks noChangeArrowheads="1"/>
          </p:cNvSpPr>
          <p:nvPr/>
        </p:nvSpPr>
        <p:spPr bwMode="auto">
          <a:xfrm>
            <a:off x="3033713" y="4778375"/>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8</a:t>
            </a:r>
            <a:endParaRPr lang="en-US" altLang="pt-PT" sz="1400">
              <a:latin typeface="Tahoma" panose="020B0604030504040204" pitchFamily="34" charset="0"/>
            </a:endParaRPr>
          </a:p>
        </p:txBody>
      </p:sp>
      <p:sp>
        <p:nvSpPr>
          <p:cNvPr id="32778" name="Rectangle 13"/>
          <p:cNvSpPr>
            <a:spLocks noChangeArrowheads="1"/>
          </p:cNvSpPr>
          <p:nvPr/>
        </p:nvSpPr>
        <p:spPr bwMode="auto">
          <a:xfrm>
            <a:off x="3914775" y="477837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12</a:t>
            </a:r>
            <a:endParaRPr lang="en-US" altLang="pt-PT" sz="1400">
              <a:latin typeface="Tahoma" panose="020B0604030504040204" pitchFamily="34" charset="0"/>
            </a:endParaRPr>
          </a:p>
        </p:txBody>
      </p:sp>
      <p:sp>
        <p:nvSpPr>
          <p:cNvPr id="32779" name="Rectangle 14"/>
          <p:cNvSpPr>
            <a:spLocks noChangeArrowheads="1"/>
          </p:cNvSpPr>
          <p:nvPr/>
        </p:nvSpPr>
        <p:spPr bwMode="auto">
          <a:xfrm>
            <a:off x="3455988" y="477837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32780" name="Line 15"/>
          <p:cNvSpPr>
            <a:spLocks noChangeShapeType="1"/>
          </p:cNvSpPr>
          <p:nvPr/>
        </p:nvSpPr>
        <p:spPr bwMode="auto">
          <a:xfrm>
            <a:off x="2611438" y="4648200"/>
            <a:ext cx="0" cy="104775"/>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2781" name="Line 16"/>
          <p:cNvSpPr>
            <a:spLocks noChangeShapeType="1"/>
          </p:cNvSpPr>
          <p:nvPr/>
        </p:nvSpPr>
        <p:spPr bwMode="auto">
          <a:xfrm>
            <a:off x="3070225" y="4648200"/>
            <a:ext cx="0" cy="104775"/>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2782" name="Line 17"/>
          <p:cNvSpPr>
            <a:spLocks noChangeShapeType="1"/>
          </p:cNvSpPr>
          <p:nvPr/>
        </p:nvSpPr>
        <p:spPr bwMode="auto">
          <a:xfrm>
            <a:off x="2152650" y="4648200"/>
            <a:ext cx="0" cy="104775"/>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2783" name="Line 18"/>
          <p:cNvSpPr>
            <a:spLocks noChangeShapeType="1"/>
          </p:cNvSpPr>
          <p:nvPr/>
        </p:nvSpPr>
        <p:spPr bwMode="auto">
          <a:xfrm>
            <a:off x="1695450" y="4648200"/>
            <a:ext cx="0" cy="104775"/>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2784" name="Line 19"/>
          <p:cNvSpPr>
            <a:spLocks noChangeShapeType="1"/>
          </p:cNvSpPr>
          <p:nvPr/>
        </p:nvSpPr>
        <p:spPr bwMode="auto">
          <a:xfrm>
            <a:off x="1236663" y="3429000"/>
            <a:ext cx="98425"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2785" name="Line 20"/>
          <p:cNvSpPr>
            <a:spLocks noChangeShapeType="1"/>
          </p:cNvSpPr>
          <p:nvPr/>
        </p:nvSpPr>
        <p:spPr bwMode="auto">
          <a:xfrm>
            <a:off x="1236663" y="2992438"/>
            <a:ext cx="98425"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2786" name="Line 21"/>
          <p:cNvSpPr>
            <a:spLocks noChangeShapeType="1"/>
          </p:cNvSpPr>
          <p:nvPr/>
        </p:nvSpPr>
        <p:spPr bwMode="auto">
          <a:xfrm>
            <a:off x="1236663" y="3870325"/>
            <a:ext cx="98425"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2787" name="Line 22"/>
          <p:cNvSpPr>
            <a:spLocks noChangeShapeType="1"/>
          </p:cNvSpPr>
          <p:nvPr/>
        </p:nvSpPr>
        <p:spPr bwMode="auto">
          <a:xfrm>
            <a:off x="1236663" y="4311650"/>
            <a:ext cx="98425"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2788" name="Rectangle 23"/>
          <p:cNvSpPr>
            <a:spLocks noChangeArrowheads="1"/>
          </p:cNvSpPr>
          <p:nvPr/>
        </p:nvSpPr>
        <p:spPr bwMode="auto">
          <a:xfrm>
            <a:off x="1004888" y="2033588"/>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12</a:t>
            </a:r>
            <a:endParaRPr lang="en-US" altLang="pt-PT" sz="1400">
              <a:latin typeface="Tahoma" panose="020B0604030504040204" pitchFamily="34" charset="0"/>
            </a:endParaRPr>
          </a:p>
        </p:txBody>
      </p:sp>
      <p:sp>
        <p:nvSpPr>
          <p:cNvPr id="32789" name="Rectangle 24"/>
          <p:cNvSpPr>
            <a:spLocks noChangeArrowheads="1"/>
          </p:cNvSpPr>
          <p:nvPr/>
        </p:nvSpPr>
        <p:spPr bwMode="auto">
          <a:xfrm>
            <a:off x="1004888" y="247332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32790" name="Rectangle 25"/>
          <p:cNvSpPr>
            <a:spLocks noChangeArrowheads="1"/>
          </p:cNvSpPr>
          <p:nvPr/>
        </p:nvSpPr>
        <p:spPr bwMode="auto">
          <a:xfrm>
            <a:off x="1079500" y="2911475"/>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8</a:t>
            </a:r>
            <a:endParaRPr lang="en-US" altLang="pt-PT" sz="1400">
              <a:latin typeface="Tahoma" panose="020B0604030504040204" pitchFamily="34" charset="0"/>
            </a:endParaRPr>
          </a:p>
        </p:txBody>
      </p:sp>
      <p:sp>
        <p:nvSpPr>
          <p:cNvPr id="32791" name="Rectangle 26"/>
          <p:cNvSpPr>
            <a:spLocks noChangeArrowheads="1"/>
          </p:cNvSpPr>
          <p:nvPr/>
        </p:nvSpPr>
        <p:spPr bwMode="auto">
          <a:xfrm>
            <a:off x="1079500" y="3351213"/>
            <a:ext cx="90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6</a:t>
            </a:r>
            <a:endParaRPr lang="en-US" altLang="pt-PT" sz="1400">
              <a:latin typeface="Tahoma" panose="020B0604030504040204" pitchFamily="34" charset="0"/>
            </a:endParaRPr>
          </a:p>
        </p:txBody>
      </p:sp>
      <p:sp>
        <p:nvSpPr>
          <p:cNvPr id="32792" name="Rectangle 27"/>
          <p:cNvSpPr>
            <a:spLocks noChangeArrowheads="1"/>
          </p:cNvSpPr>
          <p:nvPr/>
        </p:nvSpPr>
        <p:spPr bwMode="auto">
          <a:xfrm>
            <a:off x="1079500" y="3790950"/>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a:t>
            </a:r>
            <a:endParaRPr lang="en-US" altLang="pt-PT" sz="1400">
              <a:latin typeface="Tahoma" panose="020B0604030504040204" pitchFamily="34" charset="0"/>
            </a:endParaRPr>
          </a:p>
        </p:txBody>
      </p:sp>
      <p:sp>
        <p:nvSpPr>
          <p:cNvPr id="32793" name="Rectangle 28"/>
          <p:cNvSpPr>
            <a:spLocks noChangeArrowheads="1"/>
          </p:cNvSpPr>
          <p:nvPr/>
        </p:nvSpPr>
        <p:spPr bwMode="auto">
          <a:xfrm>
            <a:off x="1079500" y="4233863"/>
            <a:ext cx="90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32794" name="Rectangle 29"/>
          <p:cNvSpPr>
            <a:spLocks noChangeArrowheads="1"/>
          </p:cNvSpPr>
          <p:nvPr/>
        </p:nvSpPr>
        <p:spPr bwMode="auto">
          <a:xfrm>
            <a:off x="3621088" y="4511675"/>
            <a:ext cx="42862"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32795" name="Rectangle 30"/>
          <p:cNvSpPr>
            <a:spLocks noChangeArrowheads="1"/>
          </p:cNvSpPr>
          <p:nvPr/>
        </p:nvSpPr>
        <p:spPr bwMode="auto">
          <a:xfrm>
            <a:off x="3686175" y="4598988"/>
            <a:ext cx="90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32796" name="Rectangle 31"/>
          <p:cNvSpPr>
            <a:spLocks noChangeArrowheads="1"/>
          </p:cNvSpPr>
          <p:nvPr/>
        </p:nvSpPr>
        <p:spPr bwMode="auto">
          <a:xfrm>
            <a:off x="3370263" y="429101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BL</a:t>
            </a:r>
            <a:endParaRPr lang="en-US" altLang="pt-PT" sz="1400">
              <a:latin typeface="Tahoma" panose="020B0604030504040204" pitchFamily="34" charset="0"/>
            </a:endParaRPr>
          </a:p>
        </p:txBody>
      </p:sp>
      <p:sp>
        <p:nvSpPr>
          <p:cNvPr id="32797" name="Rectangle 32"/>
          <p:cNvSpPr>
            <a:spLocks noChangeArrowheads="1"/>
          </p:cNvSpPr>
          <p:nvPr/>
        </p:nvSpPr>
        <p:spPr bwMode="auto">
          <a:xfrm>
            <a:off x="4070350" y="4511675"/>
            <a:ext cx="4286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32798" name="Rectangle 33"/>
          <p:cNvSpPr>
            <a:spLocks noChangeArrowheads="1"/>
          </p:cNvSpPr>
          <p:nvPr/>
        </p:nvSpPr>
        <p:spPr bwMode="auto">
          <a:xfrm>
            <a:off x="4135438" y="4598988"/>
            <a:ext cx="904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32799" name="Rectangle 34"/>
          <p:cNvSpPr>
            <a:spLocks noChangeArrowheads="1"/>
          </p:cNvSpPr>
          <p:nvPr/>
        </p:nvSpPr>
        <p:spPr bwMode="auto">
          <a:xfrm>
            <a:off x="1298575" y="1890713"/>
            <a:ext cx="10953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A</a:t>
            </a:r>
            <a:endParaRPr lang="en-US" altLang="pt-PT" sz="1400">
              <a:latin typeface="Tahoma" panose="020B0604030504040204" pitchFamily="34" charset="0"/>
            </a:endParaRPr>
          </a:p>
        </p:txBody>
      </p:sp>
      <p:sp>
        <p:nvSpPr>
          <p:cNvPr id="32800" name="Rectangle 35"/>
          <p:cNvSpPr>
            <a:spLocks noChangeArrowheads="1"/>
          </p:cNvSpPr>
          <p:nvPr/>
        </p:nvSpPr>
        <p:spPr bwMode="auto">
          <a:xfrm>
            <a:off x="5435600" y="4778375"/>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0</a:t>
            </a:r>
            <a:endParaRPr lang="en-US" altLang="pt-PT" sz="1400">
              <a:latin typeface="Tahoma" panose="020B0604030504040204" pitchFamily="34" charset="0"/>
            </a:endParaRPr>
          </a:p>
        </p:txBody>
      </p:sp>
      <p:sp>
        <p:nvSpPr>
          <p:cNvPr id="32801" name="Rectangle 36"/>
          <p:cNvSpPr>
            <a:spLocks noChangeArrowheads="1"/>
          </p:cNvSpPr>
          <p:nvPr/>
        </p:nvSpPr>
        <p:spPr bwMode="auto">
          <a:xfrm>
            <a:off x="6011863" y="4778375"/>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32802" name="Rectangle 37"/>
          <p:cNvSpPr>
            <a:spLocks noChangeArrowheads="1"/>
          </p:cNvSpPr>
          <p:nvPr/>
        </p:nvSpPr>
        <p:spPr bwMode="auto">
          <a:xfrm>
            <a:off x="6470650" y="4778375"/>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a:t>
            </a:r>
            <a:endParaRPr lang="en-US" altLang="pt-PT" sz="1400">
              <a:latin typeface="Tahoma" panose="020B0604030504040204" pitchFamily="34" charset="0"/>
            </a:endParaRPr>
          </a:p>
        </p:txBody>
      </p:sp>
      <p:sp>
        <p:nvSpPr>
          <p:cNvPr id="32803" name="Rectangle 38"/>
          <p:cNvSpPr>
            <a:spLocks noChangeArrowheads="1"/>
          </p:cNvSpPr>
          <p:nvPr/>
        </p:nvSpPr>
        <p:spPr bwMode="auto">
          <a:xfrm>
            <a:off x="6929438" y="4778375"/>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6</a:t>
            </a:r>
            <a:endParaRPr lang="en-US" altLang="pt-PT" sz="1400">
              <a:latin typeface="Tahoma" panose="020B0604030504040204" pitchFamily="34" charset="0"/>
            </a:endParaRPr>
          </a:p>
        </p:txBody>
      </p:sp>
      <p:sp>
        <p:nvSpPr>
          <p:cNvPr id="32804" name="Rectangle 39"/>
          <p:cNvSpPr>
            <a:spLocks noChangeArrowheads="1"/>
          </p:cNvSpPr>
          <p:nvPr/>
        </p:nvSpPr>
        <p:spPr bwMode="auto">
          <a:xfrm>
            <a:off x="7389813" y="4778375"/>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8</a:t>
            </a:r>
            <a:endParaRPr lang="en-US" altLang="pt-PT" sz="1400">
              <a:latin typeface="Tahoma" panose="020B0604030504040204" pitchFamily="34" charset="0"/>
            </a:endParaRPr>
          </a:p>
        </p:txBody>
      </p:sp>
      <p:sp>
        <p:nvSpPr>
          <p:cNvPr id="32805" name="Rectangle 40"/>
          <p:cNvSpPr>
            <a:spLocks noChangeArrowheads="1"/>
          </p:cNvSpPr>
          <p:nvPr/>
        </p:nvSpPr>
        <p:spPr bwMode="auto">
          <a:xfrm>
            <a:off x="8270875" y="477837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12</a:t>
            </a:r>
            <a:endParaRPr lang="en-US" altLang="pt-PT" sz="1400">
              <a:latin typeface="Tahoma" panose="020B0604030504040204" pitchFamily="34" charset="0"/>
            </a:endParaRPr>
          </a:p>
        </p:txBody>
      </p:sp>
      <p:sp>
        <p:nvSpPr>
          <p:cNvPr id="32806" name="Rectangle 41"/>
          <p:cNvSpPr>
            <a:spLocks noChangeArrowheads="1"/>
          </p:cNvSpPr>
          <p:nvPr/>
        </p:nvSpPr>
        <p:spPr bwMode="auto">
          <a:xfrm>
            <a:off x="7812088" y="477837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32807" name="Line 42"/>
          <p:cNvSpPr>
            <a:spLocks noChangeShapeType="1"/>
          </p:cNvSpPr>
          <p:nvPr/>
        </p:nvSpPr>
        <p:spPr bwMode="auto">
          <a:xfrm>
            <a:off x="6967538" y="4648200"/>
            <a:ext cx="0" cy="104775"/>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2808" name="Line 43"/>
          <p:cNvSpPr>
            <a:spLocks noChangeShapeType="1"/>
          </p:cNvSpPr>
          <p:nvPr/>
        </p:nvSpPr>
        <p:spPr bwMode="auto">
          <a:xfrm>
            <a:off x="7424738" y="4648200"/>
            <a:ext cx="0" cy="104775"/>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2809" name="Line 44"/>
          <p:cNvSpPr>
            <a:spLocks noChangeShapeType="1"/>
          </p:cNvSpPr>
          <p:nvPr/>
        </p:nvSpPr>
        <p:spPr bwMode="auto">
          <a:xfrm>
            <a:off x="6508750" y="4648200"/>
            <a:ext cx="0" cy="104775"/>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2810" name="Line 45"/>
          <p:cNvSpPr>
            <a:spLocks noChangeShapeType="1"/>
          </p:cNvSpPr>
          <p:nvPr/>
        </p:nvSpPr>
        <p:spPr bwMode="auto">
          <a:xfrm>
            <a:off x="6049963" y="4648200"/>
            <a:ext cx="0" cy="104775"/>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2811" name="Line 46"/>
          <p:cNvSpPr>
            <a:spLocks noChangeShapeType="1"/>
          </p:cNvSpPr>
          <p:nvPr/>
        </p:nvSpPr>
        <p:spPr bwMode="auto">
          <a:xfrm>
            <a:off x="5591175" y="3429000"/>
            <a:ext cx="104775"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2812" name="Line 47"/>
          <p:cNvSpPr>
            <a:spLocks noChangeShapeType="1"/>
          </p:cNvSpPr>
          <p:nvPr/>
        </p:nvSpPr>
        <p:spPr bwMode="auto">
          <a:xfrm>
            <a:off x="5591175" y="2992438"/>
            <a:ext cx="104775"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2813" name="Line 48"/>
          <p:cNvSpPr>
            <a:spLocks noChangeShapeType="1"/>
          </p:cNvSpPr>
          <p:nvPr/>
        </p:nvSpPr>
        <p:spPr bwMode="auto">
          <a:xfrm>
            <a:off x="5591175" y="3870325"/>
            <a:ext cx="104775"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2814" name="Line 49"/>
          <p:cNvSpPr>
            <a:spLocks noChangeShapeType="1"/>
          </p:cNvSpPr>
          <p:nvPr/>
        </p:nvSpPr>
        <p:spPr bwMode="auto">
          <a:xfrm>
            <a:off x="5591175" y="4311650"/>
            <a:ext cx="104775"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2815" name="Rectangle 50"/>
          <p:cNvSpPr>
            <a:spLocks noChangeArrowheads="1"/>
          </p:cNvSpPr>
          <p:nvPr/>
        </p:nvSpPr>
        <p:spPr bwMode="auto">
          <a:xfrm>
            <a:off x="5360988" y="2033588"/>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12</a:t>
            </a:r>
            <a:endParaRPr lang="en-US" altLang="pt-PT" sz="1400">
              <a:latin typeface="Tahoma" panose="020B0604030504040204" pitchFamily="34" charset="0"/>
            </a:endParaRPr>
          </a:p>
        </p:txBody>
      </p:sp>
      <p:sp>
        <p:nvSpPr>
          <p:cNvPr id="32816" name="Rectangle 51"/>
          <p:cNvSpPr>
            <a:spLocks noChangeArrowheads="1"/>
          </p:cNvSpPr>
          <p:nvPr/>
        </p:nvSpPr>
        <p:spPr bwMode="auto">
          <a:xfrm>
            <a:off x="5360988" y="247332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32817" name="Rectangle 52"/>
          <p:cNvSpPr>
            <a:spLocks noChangeArrowheads="1"/>
          </p:cNvSpPr>
          <p:nvPr/>
        </p:nvSpPr>
        <p:spPr bwMode="auto">
          <a:xfrm>
            <a:off x="5435600" y="2913063"/>
            <a:ext cx="90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8</a:t>
            </a:r>
            <a:endParaRPr lang="en-US" altLang="pt-PT" sz="1400">
              <a:latin typeface="Tahoma" panose="020B0604030504040204" pitchFamily="34" charset="0"/>
            </a:endParaRPr>
          </a:p>
        </p:txBody>
      </p:sp>
      <p:sp>
        <p:nvSpPr>
          <p:cNvPr id="32818" name="Rectangle 53"/>
          <p:cNvSpPr>
            <a:spLocks noChangeArrowheads="1"/>
          </p:cNvSpPr>
          <p:nvPr/>
        </p:nvSpPr>
        <p:spPr bwMode="auto">
          <a:xfrm>
            <a:off x="5435600" y="3351213"/>
            <a:ext cx="90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6</a:t>
            </a:r>
            <a:endParaRPr lang="en-US" altLang="pt-PT" sz="1400">
              <a:latin typeface="Tahoma" panose="020B0604030504040204" pitchFamily="34" charset="0"/>
            </a:endParaRPr>
          </a:p>
        </p:txBody>
      </p:sp>
      <p:sp>
        <p:nvSpPr>
          <p:cNvPr id="32819" name="Rectangle 54"/>
          <p:cNvSpPr>
            <a:spLocks noChangeArrowheads="1"/>
          </p:cNvSpPr>
          <p:nvPr/>
        </p:nvSpPr>
        <p:spPr bwMode="auto">
          <a:xfrm>
            <a:off x="5435600" y="3790950"/>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a:t>
            </a:r>
            <a:endParaRPr lang="en-US" altLang="pt-PT" sz="1400">
              <a:latin typeface="Tahoma" panose="020B0604030504040204" pitchFamily="34" charset="0"/>
            </a:endParaRPr>
          </a:p>
        </p:txBody>
      </p:sp>
      <p:sp>
        <p:nvSpPr>
          <p:cNvPr id="32820" name="Rectangle 55"/>
          <p:cNvSpPr>
            <a:spLocks noChangeArrowheads="1"/>
          </p:cNvSpPr>
          <p:nvPr/>
        </p:nvSpPr>
        <p:spPr bwMode="auto">
          <a:xfrm>
            <a:off x="5435600" y="4230688"/>
            <a:ext cx="90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32821" name="Rectangle 56"/>
          <p:cNvSpPr>
            <a:spLocks noChangeArrowheads="1"/>
          </p:cNvSpPr>
          <p:nvPr/>
        </p:nvSpPr>
        <p:spPr bwMode="auto">
          <a:xfrm>
            <a:off x="5894388" y="2566988"/>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BL</a:t>
            </a:r>
            <a:endParaRPr lang="en-US" altLang="pt-PT" sz="1400">
              <a:latin typeface="Tahoma" panose="020B0604030504040204" pitchFamily="34" charset="0"/>
            </a:endParaRPr>
          </a:p>
        </p:txBody>
      </p:sp>
      <p:sp>
        <p:nvSpPr>
          <p:cNvPr id="32822" name="Rectangle 57"/>
          <p:cNvSpPr>
            <a:spLocks noChangeArrowheads="1"/>
          </p:cNvSpPr>
          <p:nvPr/>
        </p:nvSpPr>
        <p:spPr bwMode="auto">
          <a:xfrm>
            <a:off x="5662613" y="2386013"/>
            <a:ext cx="42862"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32823" name="Rectangle 58"/>
          <p:cNvSpPr>
            <a:spLocks noChangeArrowheads="1"/>
          </p:cNvSpPr>
          <p:nvPr/>
        </p:nvSpPr>
        <p:spPr bwMode="auto">
          <a:xfrm>
            <a:off x="5727700" y="2473325"/>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32824" name="Rectangle 59"/>
          <p:cNvSpPr>
            <a:spLocks noChangeArrowheads="1"/>
          </p:cNvSpPr>
          <p:nvPr/>
        </p:nvSpPr>
        <p:spPr bwMode="auto">
          <a:xfrm>
            <a:off x="8385175" y="4516438"/>
            <a:ext cx="9683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a:t>
            </a:r>
            <a:endParaRPr lang="en-US" altLang="pt-PT" sz="1400">
              <a:latin typeface="Tahoma" panose="020B0604030504040204" pitchFamily="34" charset="0"/>
            </a:endParaRPr>
          </a:p>
        </p:txBody>
      </p:sp>
      <p:sp>
        <p:nvSpPr>
          <p:cNvPr id="32825" name="Rectangle 60"/>
          <p:cNvSpPr>
            <a:spLocks noChangeArrowheads="1"/>
          </p:cNvSpPr>
          <p:nvPr/>
        </p:nvSpPr>
        <p:spPr bwMode="auto">
          <a:xfrm>
            <a:off x="885825" y="1066800"/>
            <a:ext cx="2047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b="1">
                <a:solidFill>
                  <a:srgbClr val="000000"/>
                </a:solidFill>
                <a:latin typeface="Myriad Pro" pitchFamily="34" charset="0"/>
              </a:rPr>
              <a:t>(a)</a:t>
            </a:r>
            <a:endParaRPr lang="en-US" altLang="pt-PT" sz="1400" b="1">
              <a:latin typeface="Tahoma" panose="020B0604030504040204" pitchFamily="34" charset="0"/>
            </a:endParaRPr>
          </a:p>
        </p:txBody>
      </p:sp>
      <p:sp>
        <p:nvSpPr>
          <p:cNvPr id="32826" name="Rectangle 61"/>
          <p:cNvSpPr>
            <a:spLocks noChangeArrowheads="1"/>
          </p:cNvSpPr>
          <p:nvPr/>
        </p:nvSpPr>
        <p:spPr bwMode="auto">
          <a:xfrm>
            <a:off x="1143000" y="1066800"/>
            <a:ext cx="30861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b="1">
                <a:solidFill>
                  <a:srgbClr val="000000"/>
                </a:solidFill>
                <a:latin typeface="Myriad Pro" pitchFamily="34" charset="0"/>
              </a:rPr>
              <a:t>Cokie Buys Only Peanut Butter Cookies</a:t>
            </a:r>
            <a:endParaRPr lang="en-US" altLang="pt-PT" sz="1400" b="1">
              <a:latin typeface="Tahoma" panose="020B0604030504040204" pitchFamily="34" charset="0"/>
            </a:endParaRPr>
          </a:p>
        </p:txBody>
      </p:sp>
      <p:sp>
        <p:nvSpPr>
          <p:cNvPr id="32827" name="Rectangle 62"/>
          <p:cNvSpPr>
            <a:spLocks noChangeArrowheads="1"/>
          </p:cNvSpPr>
          <p:nvPr/>
        </p:nvSpPr>
        <p:spPr bwMode="auto">
          <a:xfrm>
            <a:off x="5465763" y="1063625"/>
            <a:ext cx="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sz="1400">
              <a:latin typeface="Tahoma" panose="020B0604030504040204" pitchFamily="34" charset="0"/>
            </a:endParaRPr>
          </a:p>
        </p:txBody>
      </p:sp>
      <p:sp>
        <p:nvSpPr>
          <p:cNvPr id="32828" name="Rectangle 63"/>
          <p:cNvSpPr>
            <a:spLocks noChangeArrowheads="1"/>
          </p:cNvSpPr>
          <p:nvPr/>
        </p:nvSpPr>
        <p:spPr bwMode="auto">
          <a:xfrm>
            <a:off x="5181600" y="1066800"/>
            <a:ext cx="217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b="1">
                <a:solidFill>
                  <a:srgbClr val="000000"/>
                </a:solidFill>
                <a:latin typeface="Myriad Pro" pitchFamily="34" charset="0"/>
              </a:rPr>
              <a:t>(b)</a:t>
            </a:r>
            <a:endParaRPr lang="en-US" altLang="pt-PT" sz="1400" b="1">
              <a:latin typeface="Tahoma" panose="020B0604030504040204" pitchFamily="34" charset="0"/>
            </a:endParaRPr>
          </a:p>
        </p:txBody>
      </p:sp>
      <p:sp>
        <p:nvSpPr>
          <p:cNvPr id="32829" name="Rectangle 65"/>
          <p:cNvSpPr>
            <a:spLocks noChangeArrowheads="1"/>
          </p:cNvSpPr>
          <p:nvPr/>
        </p:nvSpPr>
        <p:spPr bwMode="auto">
          <a:xfrm>
            <a:off x="5486400" y="1066800"/>
            <a:ext cx="318611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b="1">
                <a:solidFill>
                  <a:srgbClr val="000000"/>
                </a:solidFill>
                <a:latin typeface="Myriad Pro" pitchFamily="34" charset="0"/>
              </a:rPr>
              <a:t>Cokie Buys Only Chocolate Chip Cookies</a:t>
            </a:r>
            <a:endParaRPr lang="en-US" altLang="pt-PT" sz="1400" b="1">
              <a:latin typeface="Tahoma" panose="020B0604030504040204" pitchFamily="34" charset="0"/>
            </a:endParaRPr>
          </a:p>
        </p:txBody>
      </p:sp>
      <p:sp>
        <p:nvSpPr>
          <p:cNvPr id="32830" name="Line 66"/>
          <p:cNvSpPr>
            <a:spLocks noChangeShapeType="1"/>
          </p:cNvSpPr>
          <p:nvPr/>
        </p:nvSpPr>
        <p:spPr bwMode="auto">
          <a:xfrm>
            <a:off x="1209675" y="2530475"/>
            <a:ext cx="2379663" cy="2222500"/>
          </a:xfrm>
          <a:prstGeom prst="line">
            <a:avLst/>
          </a:prstGeom>
          <a:noFill/>
          <a:ln w="33338">
            <a:solidFill>
              <a:srgbClr val="64C29C"/>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2831" name="Line 67"/>
          <p:cNvSpPr>
            <a:spLocks noChangeShapeType="1"/>
          </p:cNvSpPr>
          <p:nvPr/>
        </p:nvSpPr>
        <p:spPr bwMode="auto">
          <a:xfrm>
            <a:off x="1236663" y="2109788"/>
            <a:ext cx="2867025" cy="2681287"/>
          </a:xfrm>
          <a:prstGeom prst="line">
            <a:avLst/>
          </a:prstGeom>
          <a:noFill/>
          <a:ln w="33338">
            <a:solidFill>
              <a:srgbClr val="64C29C"/>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2832" name="Line 68"/>
          <p:cNvSpPr>
            <a:spLocks noChangeShapeType="1"/>
          </p:cNvSpPr>
          <p:nvPr/>
        </p:nvSpPr>
        <p:spPr bwMode="auto">
          <a:xfrm>
            <a:off x="1236663" y="2109788"/>
            <a:ext cx="2370137" cy="2660650"/>
          </a:xfrm>
          <a:prstGeom prst="line">
            <a:avLst/>
          </a:prstGeom>
          <a:noFill/>
          <a:ln w="33338">
            <a:solidFill>
              <a:srgbClr val="F79448"/>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2833" name="Freeform 69"/>
          <p:cNvSpPr>
            <a:spLocks/>
          </p:cNvSpPr>
          <p:nvPr/>
        </p:nvSpPr>
        <p:spPr bwMode="auto">
          <a:xfrm>
            <a:off x="1236663" y="1366838"/>
            <a:ext cx="3022600" cy="3386137"/>
          </a:xfrm>
          <a:custGeom>
            <a:avLst/>
            <a:gdLst>
              <a:gd name="T0" fmla="*/ 2147483647 w 1904"/>
              <a:gd name="T1" fmla="*/ 2147483647 h 2133"/>
              <a:gd name="T2" fmla="*/ 0 w 1904"/>
              <a:gd name="T3" fmla="*/ 2147483647 h 2133"/>
              <a:gd name="T4" fmla="*/ 0 w 1904"/>
              <a:gd name="T5" fmla="*/ 0 h 2133"/>
              <a:gd name="T6" fmla="*/ 0 60000 65536"/>
              <a:gd name="T7" fmla="*/ 0 60000 65536"/>
              <a:gd name="T8" fmla="*/ 0 60000 65536"/>
              <a:gd name="T9" fmla="*/ 0 w 1904"/>
              <a:gd name="T10" fmla="*/ 0 h 2133"/>
              <a:gd name="T11" fmla="*/ 1904 w 1904"/>
              <a:gd name="T12" fmla="*/ 2133 h 2133"/>
            </a:gdLst>
            <a:ahLst/>
            <a:cxnLst>
              <a:cxn ang="T6">
                <a:pos x="T0" y="T1"/>
              </a:cxn>
              <a:cxn ang="T7">
                <a:pos x="T2" y="T3"/>
              </a:cxn>
              <a:cxn ang="T8">
                <a:pos x="T4" y="T5"/>
              </a:cxn>
            </a:cxnLst>
            <a:rect l="T9" t="T10" r="T11" b="T12"/>
            <a:pathLst>
              <a:path w="1904" h="2133">
                <a:moveTo>
                  <a:pt x="1904" y="2133"/>
                </a:moveTo>
                <a:lnTo>
                  <a:pt x="0" y="2133"/>
                </a:lnTo>
                <a:lnTo>
                  <a:pt x="0" y="0"/>
                </a:ln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32834" name="Oval 70"/>
          <p:cNvSpPr>
            <a:spLocks noChangeArrowheads="1"/>
          </p:cNvSpPr>
          <p:nvPr/>
        </p:nvSpPr>
        <p:spPr bwMode="auto">
          <a:xfrm>
            <a:off x="1193800" y="2066925"/>
            <a:ext cx="85725" cy="873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32835" name="Line 71"/>
          <p:cNvSpPr>
            <a:spLocks noChangeShapeType="1"/>
          </p:cNvSpPr>
          <p:nvPr/>
        </p:nvSpPr>
        <p:spPr bwMode="auto">
          <a:xfrm>
            <a:off x="5591175" y="2551113"/>
            <a:ext cx="2309813" cy="2214562"/>
          </a:xfrm>
          <a:prstGeom prst="line">
            <a:avLst/>
          </a:prstGeom>
          <a:noFill/>
          <a:ln w="33338">
            <a:solidFill>
              <a:srgbClr val="64C29C"/>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2836" name="Line 72"/>
          <p:cNvSpPr>
            <a:spLocks noChangeShapeType="1"/>
          </p:cNvSpPr>
          <p:nvPr/>
        </p:nvSpPr>
        <p:spPr bwMode="auto">
          <a:xfrm>
            <a:off x="5570538" y="2089150"/>
            <a:ext cx="2776537" cy="2663825"/>
          </a:xfrm>
          <a:prstGeom prst="line">
            <a:avLst/>
          </a:prstGeom>
          <a:noFill/>
          <a:ln w="33338">
            <a:solidFill>
              <a:srgbClr val="64C29C"/>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2837" name="Line 73"/>
          <p:cNvSpPr>
            <a:spLocks noChangeShapeType="1"/>
          </p:cNvSpPr>
          <p:nvPr/>
        </p:nvSpPr>
        <p:spPr bwMode="auto">
          <a:xfrm>
            <a:off x="5565775" y="2533650"/>
            <a:ext cx="2781300" cy="2219325"/>
          </a:xfrm>
          <a:prstGeom prst="line">
            <a:avLst/>
          </a:prstGeom>
          <a:noFill/>
          <a:ln w="33338">
            <a:solidFill>
              <a:srgbClr val="F79448"/>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2838" name="Freeform 74"/>
          <p:cNvSpPr>
            <a:spLocks/>
          </p:cNvSpPr>
          <p:nvPr/>
        </p:nvSpPr>
        <p:spPr bwMode="auto">
          <a:xfrm>
            <a:off x="5591175" y="1366838"/>
            <a:ext cx="3024188" cy="3386137"/>
          </a:xfrm>
          <a:custGeom>
            <a:avLst/>
            <a:gdLst>
              <a:gd name="T0" fmla="*/ 2147483647 w 1905"/>
              <a:gd name="T1" fmla="*/ 2147483647 h 2133"/>
              <a:gd name="T2" fmla="*/ 0 w 1905"/>
              <a:gd name="T3" fmla="*/ 2147483647 h 2133"/>
              <a:gd name="T4" fmla="*/ 0 w 1905"/>
              <a:gd name="T5" fmla="*/ 0 h 2133"/>
              <a:gd name="T6" fmla="*/ 0 60000 65536"/>
              <a:gd name="T7" fmla="*/ 0 60000 65536"/>
              <a:gd name="T8" fmla="*/ 0 60000 65536"/>
              <a:gd name="T9" fmla="*/ 0 w 1905"/>
              <a:gd name="T10" fmla="*/ 0 h 2133"/>
              <a:gd name="T11" fmla="*/ 1905 w 1905"/>
              <a:gd name="T12" fmla="*/ 2133 h 2133"/>
            </a:gdLst>
            <a:ahLst/>
            <a:cxnLst>
              <a:cxn ang="T6">
                <a:pos x="T0" y="T1"/>
              </a:cxn>
              <a:cxn ang="T7">
                <a:pos x="T2" y="T3"/>
              </a:cxn>
              <a:cxn ang="T8">
                <a:pos x="T4" y="T5"/>
              </a:cxn>
            </a:cxnLst>
            <a:rect l="T9" t="T10" r="T11" b="T12"/>
            <a:pathLst>
              <a:path w="1905" h="2133">
                <a:moveTo>
                  <a:pt x="1905" y="2133"/>
                </a:moveTo>
                <a:lnTo>
                  <a:pt x="0" y="2133"/>
                </a:lnTo>
                <a:lnTo>
                  <a:pt x="0" y="0"/>
                </a:ln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32839" name="Oval 75"/>
          <p:cNvSpPr>
            <a:spLocks noChangeArrowheads="1"/>
          </p:cNvSpPr>
          <p:nvPr/>
        </p:nvSpPr>
        <p:spPr bwMode="auto">
          <a:xfrm>
            <a:off x="8302625" y="4708525"/>
            <a:ext cx="87313" cy="873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32840" name="Rectangle 76"/>
          <p:cNvSpPr>
            <a:spLocks noChangeArrowheads="1"/>
          </p:cNvSpPr>
          <p:nvPr/>
        </p:nvSpPr>
        <p:spPr bwMode="auto">
          <a:xfrm>
            <a:off x="7239000" y="5010150"/>
            <a:ext cx="1371600"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r" eaLnBrk="1" hangingPunct="1"/>
            <a:r>
              <a:rPr lang="en-US" altLang="pt-PT" sz="1400">
                <a:solidFill>
                  <a:srgbClr val="000000"/>
                </a:solidFill>
                <a:latin typeface="Myriad Pro" pitchFamily="34" charset="0"/>
              </a:rPr>
              <a:t>Quantity of chocolate chip cookies</a:t>
            </a:r>
            <a:endParaRPr lang="en-US" altLang="pt-PT" sz="1400">
              <a:latin typeface="Tahoma" panose="020B0604030504040204" pitchFamily="34" charset="0"/>
            </a:endParaRPr>
          </a:p>
        </p:txBody>
      </p:sp>
      <p:sp>
        <p:nvSpPr>
          <p:cNvPr id="32841" name="Rectangle 77"/>
          <p:cNvSpPr>
            <a:spLocks noChangeArrowheads="1"/>
          </p:cNvSpPr>
          <p:nvPr/>
        </p:nvSpPr>
        <p:spPr bwMode="auto">
          <a:xfrm>
            <a:off x="4464050" y="1447800"/>
            <a:ext cx="990600"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Quantity of peanut butter cookies</a:t>
            </a:r>
            <a:endParaRPr lang="en-US" altLang="pt-PT" sz="1400">
              <a:latin typeface="Tahoma" panose="020B0604030504040204" pitchFamily="34" charset="0"/>
            </a:endParaRPr>
          </a:p>
        </p:txBody>
      </p:sp>
      <p:sp>
        <p:nvSpPr>
          <p:cNvPr id="32842" name="Rectangle 78"/>
          <p:cNvSpPr>
            <a:spLocks noChangeArrowheads="1"/>
          </p:cNvSpPr>
          <p:nvPr/>
        </p:nvSpPr>
        <p:spPr bwMode="auto">
          <a:xfrm>
            <a:off x="2851150" y="5010150"/>
            <a:ext cx="1371600"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r" eaLnBrk="1" hangingPunct="1"/>
            <a:r>
              <a:rPr lang="en-US" altLang="pt-PT" sz="1400">
                <a:solidFill>
                  <a:srgbClr val="000000"/>
                </a:solidFill>
                <a:latin typeface="Myriad Pro" pitchFamily="34" charset="0"/>
              </a:rPr>
              <a:t>Quantity of chocolate chip cookies</a:t>
            </a:r>
            <a:endParaRPr lang="en-US" altLang="pt-PT" sz="1400">
              <a:latin typeface="Tahoma" panose="020B0604030504040204" pitchFamily="34" charset="0"/>
            </a:endParaRPr>
          </a:p>
        </p:txBody>
      </p:sp>
      <p:sp>
        <p:nvSpPr>
          <p:cNvPr id="32843" name="Rectangle 79"/>
          <p:cNvSpPr>
            <a:spLocks noChangeArrowheads="1"/>
          </p:cNvSpPr>
          <p:nvPr/>
        </p:nvSpPr>
        <p:spPr bwMode="auto">
          <a:xfrm>
            <a:off x="76200" y="1447800"/>
            <a:ext cx="9906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300">
                <a:solidFill>
                  <a:srgbClr val="000000"/>
                </a:solidFill>
                <a:latin typeface="Myriad Pro" pitchFamily="34" charset="0"/>
              </a:rPr>
              <a:t>Quantity of peanut</a:t>
            </a:r>
            <a:br>
              <a:rPr lang="en-US" altLang="pt-PT" sz="1300">
                <a:solidFill>
                  <a:srgbClr val="000000"/>
                </a:solidFill>
                <a:latin typeface="Myriad Pro" pitchFamily="34" charset="0"/>
              </a:rPr>
            </a:br>
            <a:r>
              <a:rPr lang="en-US" altLang="pt-PT" sz="1300">
                <a:solidFill>
                  <a:srgbClr val="000000"/>
                </a:solidFill>
                <a:latin typeface="Myriad Pro" pitchFamily="34" charset="0"/>
              </a:rPr>
              <a:t>butter cookies</a:t>
            </a:r>
            <a:endParaRPr lang="en-US" altLang="pt-PT">
              <a:latin typeface="Tahoma" panose="020B0604030504040204" pitchFamily="34" charset="0"/>
            </a:endParaRPr>
          </a:p>
        </p:txBody>
      </p:sp>
      <p:sp>
        <p:nvSpPr>
          <p:cNvPr id="32844" name="Rectangle 11"/>
          <p:cNvSpPr>
            <a:spLocks noChangeArrowheads="1"/>
          </p:cNvSpPr>
          <p:nvPr/>
        </p:nvSpPr>
        <p:spPr bwMode="auto">
          <a:xfrm>
            <a:off x="381000" y="228600"/>
            <a:ext cx="876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type="none" w="med" len="lg"/>
              </a14:hiddenLine>
            </a:ext>
          </a:extLst>
        </p:spPr>
        <p:txBody>
          <a:bodyPr>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3000" b="1">
                <a:solidFill>
                  <a:srgbClr val="993366"/>
                </a:solidFill>
              </a:rPr>
              <a:t>Consumer Choice Between Perfect Substitutes</a:t>
            </a:r>
          </a:p>
        </p:txBody>
      </p:sp>
      <p:sp>
        <p:nvSpPr>
          <p:cNvPr id="106506" name="Text Box 10"/>
          <p:cNvSpPr txBox="1">
            <a:spLocks noChangeArrowheads="1"/>
          </p:cNvSpPr>
          <p:nvPr/>
        </p:nvSpPr>
        <p:spPr bwMode="auto">
          <a:xfrm>
            <a:off x="0" y="5715000"/>
            <a:ext cx="9144000" cy="676275"/>
          </a:xfrm>
          <a:prstGeom prst="rect">
            <a:avLst/>
          </a:prstGeom>
          <a:solidFill>
            <a:schemeClr val="hlink"/>
          </a:solidFill>
          <a:ln>
            <a:noFill/>
          </a:ln>
          <a:extLst>
            <a:ext uri="{91240B29-F687-4F45-9708-019B960494DF}">
              <a14:hiddenLine xmlns:a14="http://schemas.microsoft.com/office/drawing/2010/main" w="12700" algn="ctr">
                <a:solidFill>
                  <a:srgbClr val="000000"/>
                </a:solidFill>
                <a:miter lim="800000"/>
                <a:headEnd/>
                <a:tailEnd type="none" w="med" len="lg"/>
              </a14:hiddenLine>
            </a:ext>
          </a:extLst>
        </p:spPr>
        <p:txBody>
          <a:bodyPr>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2400"/>
              <a:t>When two goods are perfect substitutes, small price changes can lead to large changes in the consumption bundle.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5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Text Box 4"/>
          <p:cNvSpPr txBox="1">
            <a:spLocks noChangeArrowheads="1"/>
          </p:cNvSpPr>
          <p:nvPr/>
        </p:nvSpPr>
        <p:spPr bwMode="auto">
          <a:xfrm>
            <a:off x="0" y="1050925"/>
            <a:ext cx="9144000" cy="555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type="none" w="med" len="lg"/>
              </a14:hiddenLine>
            </a:ext>
          </a:extLst>
        </p:spPr>
        <p:txBody>
          <a:bodyPr>
            <a:spAutoFit/>
          </a:bodyPr>
          <a:lstStyle>
            <a:lvl1pPr marL="341313" indent="-341313" eaLnBrk="0" hangingPunct="0">
              <a:tabLst>
                <a:tab pos="1320800" algn="l"/>
              </a:tabLst>
              <a:defRPr sz="2000">
                <a:solidFill>
                  <a:schemeClr val="tx1"/>
                </a:solidFill>
                <a:latin typeface="Arial" panose="020B0604020202020204" pitchFamily="34" charset="0"/>
              </a:defRPr>
            </a:lvl1pPr>
            <a:lvl2pPr marL="742950" indent="-285750" eaLnBrk="0" hangingPunct="0">
              <a:tabLst>
                <a:tab pos="1320800" algn="l"/>
              </a:tabLst>
              <a:defRPr sz="2000">
                <a:solidFill>
                  <a:schemeClr val="tx1"/>
                </a:solidFill>
                <a:latin typeface="Arial" panose="020B0604020202020204" pitchFamily="34" charset="0"/>
              </a:defRPr>
            </a:lvl2pPr>
            <a:lvl3pPr marL="1143000" indent="-228600" eaLnBrk="0" hangingPunct="0">
              <a:tabLst>
                <a:tab pos="1320800" algn="l"/>
              </a:tabLst>
              <a:defRPr sz="2000">
                <a:solidFill>
                  <a:schemeClr val="tx1"/>
                </a:solidFill>
                <a:latin typeface="Arial" panose="020B0604020202020204" pitchFamily="34" charset="0"/>
              </a:defRPr>
            </a:lvl3pPr>
            <a:lvl4pPr marL="1600200" indent="-228600" eaLnBrk="0" hangingPunct="0">
              <a:tabLst>
                <a:tab pos="1320800" algn="l"/>
              </a:tabLst>
              <a:defRPr sz="2000">
                <a:solidFill>
                  <a:schemeClr val="tx1"/>
                </a:solidFill>
                <a:latin typeface="Arial" panose="020B0604020202020204" pitchFamily="34" charset="0"/>
              </a:defRPr>
            </a:lvl4pPr>
            <a:lvl5pPr marL="2057400" indent="-228600" eaLnBrk="0" hangingPunct="0">
              <a:tabLst>
                <a:tab pos="1320800" algn="l"/>
              </a:tabLst>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tabLst>
                <a:tab pos="1320800" algn="l"/>
              </a:tabLst>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tabLst>
                <a:tab pos="1320800" algn="l"/>
              </a:tabLst>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tabLst>
                <a:tab pos="1320800" algn="l"/>
              </a:tabLst>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tabLst>
                <a:tab pos="1320800" algn="l"/>
              </a:tabLst>
              <a:defRPr sz="2000">
                <a:solidFill>
                  <a:schemeClr val="tx1"/>
                </a:solidFill>
                <a:latin typeface="Arial" panose="020B0604020202020204" pitchFamily="34" charset="0"/>
              </a:defRPr>
            </a:lvl9pPr>
          </a:lstStyle>
          <a:p>
            <a:pPr eaLnBrk="1" hangingPunct="1">
              <a:lnSpc>
                <a:spcPct val="100000"/>
              </a:lnSpc>
              <a:spcBef>
                <a:spcPct val="20000"/>
              </a:spcBef>
              <a:buClr>
                <a:srgbClr val="993366"/>
              </a:buClr>
              <a:buSzTx/>
              <a:buFont typeface="Wingdings" panose="05000000000000000000" pitchFamily="2" charset="2"/>
              <a:buChar char="Ø"/>
            </a:pPr>
            <a:r>
              <a:rPr lang="en-US" altLang="pt-PT" sz="2800"/>
              <a:t>Why economists use indifference curves to illustrate a person’s preferences</a:t>
            </a:r>
          </a:p>
          <a:p>
            <a:pPr eaLnBrk="1" hangingPunct="1">
              <a:lnSpc>
                <a:spcPct val="100000"/>
              </a:lnSpc>
              <a:spcBef>
                <a:spcPct val="20000"/>
              </a:spcBef>
              <a:buClr>
                <a:srgbClr val="993366"/>
              </a:buClr>
              <a:buSzTx/>
              <a:buFont typeface="Wingdings" panose="05000000000000000000" pitchFamily="2" charset="2"/>
              <a:buChar char="Ø"/>
            </a:pPr>
            <a:r>
              <a:rPr lang="en-US" altLang="pt-PT" sz="2800"/>
              <a:t>The importance of the marginal rate of substitution, the rate at which a consumer is just willing to substitute one good for another</a:t>
            </a:r>
          </a:p>
          <a:p>
            <a:pPr eaLnBrk="1" hangingPunct="1">
              <a:lnSpc>
                <a:spcPct val="100000"/>
              </a:lnSpc>
              <a:spcBef>
                <a:spcPct val="20000"/>
              </a:spcBef>
              <a:buClr>
                <a:srgbClr val="993366"/>
              </a:buClr>
              <a:buSzTx/>
              <a:buFont typeface="Wingdings" panose="05000000000000000000" pitchFamily="2" charset="2"/>
              <a:buChar char="Ø"/>
            </a:pPr>
            <a:r>
              <a:rPr lang="en-US" altLang="pt-PT" sz="2800"/>
              <a:t>An alternative way of finding a consumer’s optimal consumption bundle using indifference curves and the budget line</a:t>
            </a:r>
          </a:p>
          <a:p>
            <a:pPr eaLnBrk="1" hangingPunct="1">
              <a:lnSpc>
                <a:spcPct val="100000"/>
              </a:lnSpc>
              <a:spcBef>
                <a:spcPct val="20000"/>
              </a:spcBef>
              <a:buClr>
                <a:srgbClr val="993366"/>
              </a:buClr>
              <a:buSzTx/>
              <a:buFont typeface="Wingdings" panose="05000000000000000000" pitchFamily="2" charset="2"/>
              <a:buChar char="Ø"/>
            </a:pPr>
            <a:r>
              <a:rPr lang="en-US" altLang="pt-PT" sz="2800"/>
              <a:t>How the shape of indifference curves helps determine whether goods are substitutes or complements</a:t>
            </a:r>
          </a:p>
          <a:p>
            <a:pPr eaLnBrk="1" hangingPunct="1">
              <a:lnSpc>
                <a:spcPct val="100000"/>
              </a:lnSpc>
              <a:spcBef>
                <a:spcPct val="20000"/>
              </a:spcBef>
              <a:buClr>
                <a:srgbClr val="993366"/>
              </a:buClr>
              <a:buSzTx/>
              <a:buFont typeface="Wingdings" panose="05000000000000000000" pitchFamily="2" charset="2"/>
              <a:buChar char="Ø"/>
            </a:pPr>
            <a:r>
              <a:rPr lang="en-US" altLang="pt-PT" sz="2800"/>
              <a:t>An in-depth understanding of income and substitution effects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0964">
                                            <p:txEl>
                                              <p:pRg st="0" end="0"/>
                                            </p:txEl>
                                          </p:spTgt>
                                        </p:tgtEl>
                                        <p:attrNameLst>
                                          <p:attrName>style.visibility</p:attrName>
                                        </p:attrNameLst>
                                      </p:cBhvr>
                                      <p:to>
                                        <p:strVal val="visible"/>
                                      </p:to>
                                    </p:set>
                                    <p:animEffect transition="in" filter="wipe(left)">
                                      <p:cBhvr>
                                        <p:cTn id="7" dur="500"/>
                                        <p:tgtEl>
                                          <p:spTgt spid="4096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0964">
                                            <p:txEl>
                                              <p:pRg st="1" end="1"/>
                                            </p:txEl>
                                          </p:spTgt>
                                        </p:tgtEl>
                                        <p:attrNameLst>
                                          <p:attrName>style.visibility</p:attrName>
                                        </p:attrNameLst>
                                      </p:cBhvr>
                                      <p:to>
                                        <p:strVal val="visible"/>
                                      </p:to>
                                    </p:set>
                                    <p:animEffect transition="in" filter="wipe(left)">
                                      <p:cBhvr>
                                        <p:cTn id="12" dur="500"/>
                                        <p:tgtEl>
                                          <p:spTgt spid="4096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40964">
                                            <p:txEl>
                                              <p:pRg st="2" end="2"/>
                                            </p:txEl>
                                          </p:spTgt>
                                        </p:tgtEl>
                                        <p:attrNameLst>
                                          <p:attrName>style.visibility</p:attrName>
                                        </p:attrNameLst>
                                      </p:cBhvr>
                                      <p:to>
                                        <p:strVal val="visible"/>
                                      </p:to>
                                    </p:set>
                                    <p:animEffect transition="in" filter="wipe(left)">
                                      <p:cBhvr>
                                        <p:cTn id="17" dur="500"/>
                                        <p:tgtEl>
                                          <p:spTgt spid="4096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40964">
                                            <p:txEl>
                                              <p:pRg st="3" end="3"/>
                                            </p:txEl>
                                          </p:spTgt>
                                        </p:tgtEl>
                                        <p:attrNameLst>
                                          <p:attrName>style.visibility</p:attrName>
                                        </p:attrNameLst>
                                      </p:cBhvr>
                                      <p:to>
                                        <p:strVal val="visible"/>
                                      </p:to>
                                    </p:set>
                                    <p:animEffect transition="in" filter="wipe(left)">
                                      <p:cBhvr>
                                        <p:cTn id="22" dur="500"/>
                                        <p:tgtEl>
                                          <p:spTgt spid="40964">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40964">
                                            <p:txEl>
                                              <p:pRg st="4" end="4"/>
                                            </p:txEl>
                                          </p:spTgt>
                                        </p:tgtEl>
                                        <p:attrNameLst>
                                          <p:attrName>style.visibility</p:attrName>
                                        </p:attrNameLst>
                                      </p:cBhvr>
                                      <p:to>
                                        <p:strVal val="visible"/>
                                      </p:to>
                                    </p:set>
                                    <p:animEffect transition="in" filter="wipe(left)">
                                      <p:cBhvr>
                                        <p:cTn id="27" dur="500"/>
                                        <p:tgtEl>
                                          <p:spTgt spid="4096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3"/>
          <p:cNvSpPr>
            <a:spLocks noChangeAspect="1" noChangeArrowheads="1" noTextEdit="1"/>
          </p:cNvSpPr>
          <p:nvPr/>
        </p:nvSpPr>
        <p:spPr bwMode="auto">
          <a:xfrm>
            <a:off x="1600200" y="990600"/>
            <a:ext cx="6172200" cy="411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PT"/>
          </a:p>
        </p:txBody>
      </p:sp>
      <p:sp>
        <p:nvSpPr>
          <p:cNvPr id="33795" name="Freeform 4"/>
          <p:cNvSpPr>
            <a:spLocks/>
          </p:cNvSpPr>
          <p:nvPr/>
        </p:nvSpPr>
        <p:spPr bwMode="auto">
          <a:xfrm>
            <a:off x="2997200" y="2592388"/>
            <a:ext cx="3006725" cy="1903412"/>
          </a:xfrm>
          <a:custGeom>
            <a:avLst/>
            <a:gdLst>
              <a:gd name="T0" fmla="*/ 0 w 1497"/>
              <a:gd name="T1" fmla="*/ 0 h 1106"/>
              <a:gd name="T2" fmla="*/ 0 w 1497"/>
              <a:gd name="T3" fmla="*/ 2147483647 h 1106"/>
              <a:gd name="T4" fmla="*/ 2147483647 w 1497"/>
              <a:gd name="T5" fmla="*/ 2147483647 h 1106"/>
              <a:gd name="T6" fmla="*/ 0 60000 65536"/>
              <a:gd name="T7" fmla="*/ 0 60000 65536"/>
              <a:gd name="T8" fmla="*/ 0 60000 65536"/>
              <a:gd name="T9" fmla="*/ 0 w 1497"/>
              <a:gd name="T10" fmla="*/ 0 h 1106"/>
              <a:gd name="T11" fmla="*/ 1497 w 1497"/>
              <a:gd name="T12" fmla="*/ 1106 h 1106"/>
            </a:gdLst>
            <a:ahLst/>
            <a:cxnLst>
              <a:cxn ang="T6">
                <a:pos x="T0" y="T1"/>
              </a:cxn>
              <a:cxn ang="T7">
                <a:pos x="T2" y="T3"/>
              </a:cxn>
              <a:cxn ang="T8">
                <a:pos x="T4" y="T5"/>
              </a:cxn>
            </a:cxnLst>
            <a:rect l="T9" t="T10" r="T11" b="T12"/>
            <a:pathLst>
              <a:path w="1497" h="1106">
                <a:moveTo>
                  <a:pt x="0" y="0"/>
                </a:moveTo>
                <a:lnTo>
                  <a:pt x="0" y="1106"/>
                </a:lnTo>
                <a:lnTo>
                  <a:pt x="1497" y="1106"/>
                </a:lnTo>
              </a:path>
            </a:pathLst>
          </a:custGeom>
          <a:noFill/>
          <a:ln w="38100"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33796" name="Freeform 5"/>
          <p:cNvSpPr>
            <a:spLocks/>
          </p:cNvSpPr>
          <p:nvPr/>
        </p:nvSpPr>
        <p:spPr bwMode="auto">
          <a:xfrm>
            <a:off x="3416300" y="2232025"/>
            <a:ext cx="3008313" cy="1901825"/>
          </a:xfrm>
          <a:custGeom>
            <a:avLst/>
            <a:gdLst>
              <a:gd name="T0" fmla="*/ 0 w 1497"/>
              <a:gd name="T1" fmla="*/ 0 h 1105"/>
              <a:gd name="T2" fmla="*/ 0 w 1497"/>
              <a:gd name="T3" fmla="*/ 2147483647 h 1105"/>
              <a:gd name="T4" fmla="*/ 2147483647 w 1497"/>
              <a:gd name="T5" fmla="*/ 2147483647 h 1105"/>
              <a:gd name="T6" fmla="*/ 0 60000 65536"/>
              <a:gd name="T7" fmla="*/ 0 60000 65536"/>
              <a:gd name="T8" fmla="*/ 0 60000 65536"/>
              <a:gd name="T9" fmla="*/ 0 w 1497"/>
              <a:gd name="T10" fmla="*/ 0 h 1105"/>
              <a:gd name="T11" fmla="*/ 1497 w 1497"/>
              <a:gd name="T12" fmla="*/ 1105 h 1105"/>
            </a:gdLst>
            <a:ahLst/>
            <a:cxnLst>
              <a:cxn ang="T6">
                <a:pos x="T0" y="T1"/>
              </a:cxn>
              <a:cxn ang="T7">
                <a:pos x="T2" y="T3"/>
              </a:cxn>
              <a:cxn ang="T8">
                <a:pos x="T4" y="T5"/>
              </a:cxn>
            </a:cxnLst>
            <a:rect l="T9" t="T10" r="T11" b="T12"/>
            <a:pathLst>
              <a:path w="1497" h="1105">
                <a:moveTo>
                  <a:pt x="0" y="0"/>
                </a:moveTo>
                <a:lnTo>
                  <a:pt x="0" y="1105"/>
                </a:lnTo>
                <a:lnTo>
                  <a:pt x="1497" y="1105"/>
                </a:lnTo>
              </a:path>
            </a:pathLst>
          </a:custGeom>
          <a:noFill/>
          <a:ln w="38100"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33797" name="Freeform 6"/>
          <p:cNvSpPr>
            <a:spLocks/>
          </p:cNvSpPr>
          <p:nvPr/>
        </p:nvSpPr>
        <p:spPr bwMode="auto">
          <a:xfrm>
            <a:off x="3838575" y="1871663"/>
            <a:ext cx="3008313" cy="1900237"/>
          </a:xfrm>
          <a:custGeom>
            <a:avLst/>
            <a:gdLst>
              <a:gd name="T0" fmla="*/ 0 w 1497"/>
              <a:gd name="T1" fmla="*/ 0 h 1105"/>
              <a:gd name="T2" fmla="*/ 0 w 1497"/>
              <a:gd name="T3" fmla="*/ 2147483647 h 1105"/>
              <a:gd name="T4" fmla="*/ 2147483647 w 1497"/>
              <a:gd name="T5" fmla="*/ 2147483647 h 1105"/>
              <a:gd name="T6" fmla="*/ 0 60000 65536"/>
              <a:gd name="T7" fmla="*/ 0 60000 65536"/>
              <a:gd name="T8" fmla="*/ 0 60000 65536"/>
              <a:gd name="T9" fmla="*/ 0 w 1497"/>
              <a:gd name="T10" fmla="*/ 0 h 1105"/>
              <a:gd name="T11" fmla="*/ 1497 w 1497"/>
              <a:gd name="T12" fmla="*/ 1105 h 1105"/>
            </a:gdLst>
            <a:ahLst/>
            <a:cxnLst>
              <a:cxn ang="T6">
                <a:pos x="T0" y="T1"/>
              </a:cxn>
              <a:cxn ang="T7">
                <a:pos x="T2" y="T3"/>
              </a:cxn>
              <a:cxn ang="T8">
                <a:pos x="T4" y="T5"/>
              </a:cxn>
            </a:cxnLst>
            <a:rect l="T9" t="T10" r="T11" b="T12"/>
            <a:pathLst>
              <a:path w="1497" h="1105">
                <a:moveTo>
                  <a:pt x="0" y="0"/>
                </a:moveTo>
                <a:lnTo>
                  <a:pt x="0" y="1105"/>
                </a:lnTo>
                <a:lnTo>
                  <a:pt x="1497" y="1105"/>
                </a:lnTo>
              </a:path>
            </a:pathLst>
          </a:custGeom>
          <a:noFill/>
          <a:ln w="38100"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33798" name="Freeform 7"/>
          <p:cNvSpPr>
            <a:spLocks/>
          </p:cNvSpPr>
          <p:nvPr/>
        </p:nvSpPr>
        <p:spPr bwMode="auto">
          <a:xfrm>
            <a:off x="4257675" y="1509713"/>
            <a:ext cx="3008313" cy="1903412"/>
          </a:xfrm>
          <a:custGeom>
            <a:avLst/>
            <a:gdLst>
              <a:gd name="T0" fmla="*/ 0 w 1497"/>
              <a:gd name="T1" fmla="*/ 0 h 1106"/>
              <a:gd name="T2" fmla="*/ 0 w 1497"/>
              <a:gd name="T3" fmla="*/ 2147483647 h 1106"/>
              <a:gd name="T4" fmla="*/ 2147483647 w 1497"/>
              <a:gd name="T5" fmla="*/ 2147483647 h 1106"/>
              <a:gd name="T6" fmla="*/ 0 60000 65536"/>
              <a:gd name="T7" fmla="*/ 0 60000 65536"/>
              <a:gd name="T8" fmla="*/ 0 60000 65536"/>
              <a:gd name="T9" fmla="*/ 0 w 1497"/>
              <a:gd name="T10" fmla="*/ 0 h 1106"/>
              <a:gd name="T11" fmla="*/ 1497 w 1497"/>
              <a:gd name="T12" fmla="*/ 1106 h 1106"/>
            </a:gdLst>
            <a:ahLst/>
            <a:cxnLst>
              <a:cxn ang="T6">
                <a:pos x="T0" y="T1"/>
              </a:cxn>
              <a:cxn ang="T7">
                <a:pos x="T2" y="T3"/>
              </a:cxn>
              <a:cxn ang="T8">
                <a:pos x="T4" y="T5"/>
              </a:cxn>
            </a:cxnLst>
            <a:rect l="T9" t="T10" r="T11" b="T12"/>
            <a:pathLst>
              <a:path w="1497" h="1106">
                <a:moveTo>
                  <a:pt x="0" y="0"/>
                </a:moveTo>
                <a:lnTo>
                  <a:pt x="0" y="1106"/>
                </a:lnTo>
                <a:lnTo>
                  <a:pt x="1497" y="1106"/>
                </a:lnTo>
              </a:path>
            </a:pathLst>
          </a:custGeom>
          <a:noFill/>
          <a:ln w="38100"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33799" name="Rectangle 8"/>
          <p:cNvSpPr>
            <a:spLocks noChangeArrowheads="1"/>
          </p:cNvSpPr>
          <p:nvPr/>
        </p:nvSpPr>
        <p:spPr bwMode="auto">
          <a:xfrm>
            <a:off x="2941638" y="4884738"/>
            <a:ext cx="904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33800" name="Rectangle 9"/>
          <p:cNvSpPr>
            <a:spLocks noChangeArrowheads="1"/>
          </p:cNvSpPr>
          <p:nvPr/>
        </p:nvSpPr>
        <p:spPr bwMode="auto">
          <a:xfrm>
            <a:off x="2359025" y="4884738"/>
            <a:ext cx="90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0</a:t>
            </a:r>
            <a:endParaRPr lang="en-US" altLang="pt-PT" sz="1400">
              <a:latin typeface="Tahoma" panose="020B0604030504040204" pitchFamily="34" charset="0"/>
            </a:endParaRPr>
          </a:p>
        </p:txBody>
      </p:sp>
      <p:sp>
        <p:nvSpPr>
          <p:cNvPr id="33801" name="Rectangle 10"/>
          <p:cNvSpPr>
            <a:spLocks noChangeArrowheads="1"/>
          </p:cNvSpPr>
          <p:nvPr/>
        </p:nvSpPr>
        <p:spPr bwMode="auto">
          <a:xfrm>
            <a:off x="3363913" y="4884738"/>
            <a:ext cx="904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33802" name="Rectangle 11"/>
          <p:cNvSpPr>
            <a:spLocks noChangeArrowheads="1"/>
          </p:cNvSpPr>
          <p:nvPr/>
        </p:nvSpPr>
        <p:spPr bwMode="auto">
          <a:xfrm>
            <a:off x="4206875" y="4884738"/>
            <a:ext cx="8890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a:t>
            </a:r>
            <a:endParaRPr lang="en-US" altLang="pt-PT" sz="1400">
              <a:latin typeface="Tahoma" panose="020B0604030504040204" pitchFamily="34" charset="0"/>
            </a:endParaRPr>
          </a:p>
        </p:txBody>
      </p:sp>
      <p:sp>
        <p:nvSpPr>
          <p:cNvPr id="33803" name="Rectangle 12"/>
          <p:cNvSpPr>
            <a:spLocks noChangeArrowheads="1"/>
          </p:cNvSpPr>
          <p:nvPr/>
        </p:nvSpPr>
        <p:spPr bwMode="auto">
          <a:xfrm>
            <a:off x="4627563" y="4884738"/>
            <a:ext cx="904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5</a:t>
            </a:r>
            <a:endParaRPr lang="en-US" altLang="pt-PT" sz="1400">
              <a:latin typeface="Tahoma" panose="020B0604030504040204" pitchFamily="34" charset="0"/>
            </a:endParaRPr>
          </a:p>
        </p:txBody>
      </p:sp>
      <p:sp>
        <p:nvSpPr>
          <p:cNvPr id="33804" name="Rectangle 13"/>
          <p:cNvSpPr>
            <a:spLocks noChangeArrowheads="1"/>
          </p:cNvSpPr>
          <p:nvPr/>
        </p:nvSpPr>
        <p:spPr bwMode="auto">
          <a:xfrm>
            <a:off x="3784600" y="4884738"/>
            <a:ext cx="90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3</a:t>
            </a:r>
            <a:endParaRPr lang="en-US" altLang="pt-PT" sz="1400">
              <a:latin typeface="Tahoma" panose="020B0604030504040204" pitchFamily="34" charset="0"/>
            </a:endParaRPr>
          </a:p>
        </p:txBody>
      </p:sp>
      <p:sp>
        <p:nvSpPr>
          <p:cNvPr id="33805" name="Rectangle 14"/>
          <p:cNvSpPr>
            <a:spLocks noChangeArrowheads="1"/>
          </p:cNvSpPr>
          <p:nvPr/>
        </p:nvSpPr>
        <p:spPr bwMode="auto">
          <a:xfrm>
            <a:off x="2359025" y="2935288"/>
            <a:ext cx="90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5</a:t>
            </a:r>
            <a:endParaRPr lang="en-US" altLang="pt-PT" sz="1400">
              <a:latin typeface="Tahoma" panose="020B0604030504040204" pitchFamily="34" charset="0"/>
            </a:endParaRPr>
          </a:p>
        </p:txBody>
      </p:sp>
      <p:sp>
        <p:nvSpPr>
          <p:cNvPr id="33806" name="Rectangle 15"/>
          <p:cNvSpPr>
            <a:spLocks noChangeArrowheads="1"/>
          </p:cNvSpPr>
          <p:nvPr/>
        </p:nvSpPr>
        <p:spPr bwMode="auto">
          <a:xfrm>
            <a:off x="2359025" y="3295650"/>
            <a:ext cx="90488"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a:t>
            </a:r>
            <a:endParaRPr lang="en-US" altLang="pt-PT" sz="1400">
              <a:latin typeface="Tahoma" panose="020B0604030504040204" pitchFamily="34" charset="0"/>
            </a:endParaRPr>
          </a:p>
        </p:txBody>
      </p:sp>
      <p:sp>
        <p:nvSpPr>
          <p:cNvPr id="33807" name="Rectangle 16"/>
          <p:cNvSpPr>
            <a:spLocks noChangeArrowheads="1"/>
          </p:cNvSpPr>
          <p:nvPr/>
        </p:nvSpPr>
        <p:spPr bwMode="auto">
          <a:xfrm>
            <a:off x="2359025" y="3656013"/>
            <a:ext cx="90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3</a:t>
            </a:r>
            <a:endParaRPr lang="en-US" altLang="pt-PT" sz="1400">
              <a:latin typeface="Tahoma" panose="020B0604030504040204" pitchFamily="34" charset="0"/>
            </a:endParaRPr>
          </a:p>
        </p:txBody>
      </p:sp>
      <p:sp>
        <p:nvSpPr>
          <p:cNvPr id="33808" name="Rectangle 17"/>
          <p:cNvSpPr>
            <a:spLocks noChangeArrowheads="1"/>
          </p:cNvSpPr>
          <p:nvPr/>
        </p:nvSpPr>
        <p:spPr bwMode="auto">
          <a:xfrm>
            <a:off x="2359025" y="4016375"/>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33809" name="Rectangle 18"/>
          <p:cNvSpPr>
            <a:spLocks noChangeArrowheads="1"/>
          </p:cNvSpPr>
          <p:nvPr/>
        </p:nvSpPr>
        <p:spPr bwMode="auto">
          <a:xfrm>
            <a:off x="2359025" y="4378325"/>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33810" name="Rectangle 19"/>
          <p:cNvSpPr>
            <a:spLocks noChangeArrowheads="1"/>
          </p:cNvSpPr>
          <p:nvPr/>
        </p:nvSpPr>
        <p:spPr bwMode="auto">
          <a:xfrm>
            <a:off x="5959475" y="5011738"/>
            <a:ext cx="14319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Quantity of cookies</a:t>
            </a:r>
            <a:endParaRPr lang="en-US" altLang="pt-PT" sz="1400">
              <a:latin typeface="Tahoma" panose="020B0604030504040204" pitchFamily="34" charset="0"/>
            </a:endParaRPr>
          </a:p>
        </p:txBody>
      </p:sp>
      <p:sp>
        <p:nvSpPr>
          <p:cNvPr id="33811" name="Rectangle 20"/>
          <p:cNvSpPr>
            <a:spLocks noChangeArrowheads="1"/>
          </p:cNvSpPr>
          <p:nvPr/>
        </p:nvSpPr>
        <p:spPr bwMode="auto">
          <a:xfrm>
            <a:off x="1622425" y="996950"/>
            <a:ext cx="846138"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Quantity of milk (glasses)</a:t>
            </a:r>
            <a:endParaRPr lang="en-US" altLang="pt-PT" sz="1400">
              <a:latin typeface="Tahoma" panose="020B0604030504040204" pitchFamily="34" charset="0"/>
            </a:endParaRPr>
          </a:p>
        </p:txBody>
      </p:sp>
      <p:sp>
        <p:nvSpPr>
          <p:cNvPr id="585749" name="Line 21"/>
          <p:cNvSpPr>
            <a:spLocks noChangeShapeType="1"/>
          </p:cNvSpPr>
          <p:nvPr/>
        </p:nvSpPr>
        <p:spPr bwMode="auto">
          <a:xfrm>
            <a:off x="2538413" y="1938338"/>
            <a:ext cx="3441700" cy="2941637"/>
          </a:xfrm>
          <a:prstGeom prst="line">
            <a:avLst/>
          </a:prstGeom>
          <a:noFill/>
          <a:ln w="38100">
            <a:solidFill>
              <a:srgbClr val="F79448"/>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5750" name="Rectangle 22"/>
          <p:cNvSpPr>
            <a:spLocks noChangeArrowheads="1"/>
          </p:cNvSpPr>
          <p:nvPr/>
        </p:nvSpPr>
        <p:spPr bwMode="auto">
          <a:xfrm>
            <a:off x="6026150" y="4610100"/>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BL</a:t>
            </a:r>
            <a:endParaRPr lang="en-US" altLang="pt-PT" sz="1400">
              <a:latin typeface="Tahoma" panose="020B0604030504040204" pitchFamily="34" charset="0"/>
            </a:endParaRPr>
          </a:p>
        </p:txBody>
      </p:sp>
      <p:sp>
        <p:nvSpPr>
          <p:cNvPr id="33814" name="Rectangle 23"/>
          <p:cNvSpPr>
            <a:spLocks noChangeArrowheads="1"/>
          </p:cNvSpPr>
          <p:nvPr/>
        </p:nvSpPr>
        <p:spPr bwMode="auto">
          <a:xfrm>
            <a:off x="6502400" y="4008438"/>
            <a:ext cx="4286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33815" name="Rectangle 24"/>
          <p:cNvSpPr>
            <a:spLocks noChangeArrowheads="1"/>
          </p:cNvSpPr>
          <p:nvPr/>
        </p:nvSpPr>
        <p:spPr bwMode="auto">
          <a:xfrm>
            <a:off x="6591300" y="4106863"/>
            <a:ext cx="90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33816" name="Rectangle 25"/>
          <p:cNvSpPr>
            <a:spLocks noChangeArrowheads="1"/>
          </p:cNvSpPr>
          <p:nvPr/>
        </p:nvSpPr>
        <p:spPr bwMode="auto">
          <a:xfrm>
            <a:off x="4378325" y="2792413"/>
            <a:ext cx="10953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A</a:t>
            </a:r>
            <a:endParaRPr lang="en-US" altLang="pt-PT" sz="1400">
              <a:latin typeface="Tahoma" panose="020B0604030504040204" pitchFamily="34" charset="0"/>
            </a:endParaRPr>
          </a:p>
        </p:txBody>
      </p:sp>
      <p:sp>
        <p:nvSpPr>
          <p:cNvPr id="33817" name="Rectangle 26"/>
          <p:cNvSpPr>
            <a:spLocks noChangeArrowheads="1"/>
          </p:cNvSpPr>
          <p:nvPr/>
        </p:nvSpPr>
        <p:spPr bwMode="auto">
          <a:xfrm>
            <a:off x="4762500" y="3130550"/>
            <a:ext cx="1031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C</a:t>
            </a:r>
            <a:endParaRPr lang="en-US" altLang="pt-PT" sz="1400">
              <a:latin typeface="Tahoma" panose="020B0604030504040204" pitchFamily="34" charset="0"/>
            </a:endParaRPr>
          </a:p>
        </p:txBody>
      </p:sp>
      <p:sp>
        <p:nvSpPr>
          <p:cNvPr id="33818" name="Rectangle 27"/>
          <p:cNvSpPr>
            <a:spLocks noChangeArrowheads="1"/>
          </p:cNvSpPr>
          <p:nvPr/>
        </p:nvSpPr>
        <p:spPr bwMode="auto">
          <a:xfrm>
            <a:off x="4346575" y="3125788"/>
            <a:ext cx="9683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a:t>
            </a:r>
            <a:endParaRPr lang="en-US" altLang="pt-PT" sz="1400">
              <a:latin typeface="Tahoma" panose="020B0604030504040204" pitchFamily="34" charset="0"/>
            </a:endParaRPr>
          </a:p>
        </p:txBody>
      </p:sp>
      <p:sp>
        <p:nvSpPr>
          <p:cNvPr id="33819" name="Line 28"/>
          <p:cNvSpPr>
            <a:spLocks noChangeShapeType="1"/>
          </p:cNvSpPr>
          <p:nvPr/>
        </p:nvSpPr>
        <p:spPr bwMode="auto">
          <a:xfrm>
            <a:off x="4679950" y="4730750"/>
            <a:ext cx="0" cy="123825"/>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3820" name="Line 29"/>
          <p:cNvSpPr>
            <a:spLocks noChangeShapeType="1"/>
          </p:cNvSpPr>
          <p:nvPr/>
        </p:nvSpPr>
        <p:spPr bwMode="auto">
          <a:xfrm>
            <a:off x="3416300" y="4730750"/>
            <a:ext cx="0" cy="123825"/>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3821" name="Line 30"/>
          <p:cNvSpPr>
            <a:spLocks noChangeShapeType="1"/>
          </p:cNvSpPr>
          <p:nvPr/>
        </p:nvSpPr>
        <p:spPr bwMode="auto">
          <a:xfrm>
            <a:off x="2997200" y="4730750"/>
            <a:ext cx="0" cy="123825"/>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3822" name="Line 31"/>
          <p:cNvSpPr>
            <a:spLocks noChangeShapeType="1"/>
          </p:cNvSpPr>
          <p:nvPr/>
        </p:nvSpPr>
        <p:spPr bwMode="auto">
          <a:xfrm>
            <a:off x="3838575" y="4730750"/>
            <a:ext cx="0" cy="123825"/>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3823" name="Line 32"/>
          <p:cNvSpPr>
            <a:spLocks noChangeShapeType="1"/>
          </p:cNvSpPr>
          <p:nvPr/>
        </p:nvSpPr>
        <p:spPr bwMode="auto">
          <a:xfrm>
            <a:off x="4257675" y="4730750"/>
            <a:ext cx="0" cy="123825"/>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3824" name="Line 33"/>
          <p:cNvSpPr>
            <a:spLocks noChangeShapeType="1"/>
          </p:cNvSpPr>
          <p:nvPr/>
        </p:nvSpPr>
        <p:spPr bwMode="auto">
          <a:xfrm>
            <a:off x="2574925" y="3413125"/>
            <a:ext cx="144463" cy="0"/>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3825" name="Line 34"/>
          <p:cNvSpPr>
            <a:spLocks noChangeShapeType="1"/>
          </p:cNvSpPr>
          <p:nvPr/>
        </p:nvSpPr>
        <p:spPr bwMode="auto">
          <a:xfrm>
            <a:off x="2574925" y="4495800"/>
            <a:ext cx="144463" cy="0"/>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3826" name="Line 35"/>
          <p:cNvSpPr>
            <a:spLocks noChangeShapeType="1"/>
          </p:cNvSpPr>
          <p:nvPr/>
        </p:nvSpPr>
        <p:spPr bwMode="auto">
          <a:xfrm>
            <a:off x="2574925" y="4133850"/>
            <a:ext cx="144463" cy="0"/>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3827" name="Line 36"/>
          <p:cNvSpPr>
            <a:spLocks noChangeShapeType="1"/>
          </p:cNvSpPr>
          <p:nvPr/>
        </p:nvSpPr>
        <p:spPr bwMode="auto">
          <a:xfrm>
            <a:off x="2574925" y="3771900"/>
            <a:ext cx="144463" cy="0"/>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3828" name="Line 37"/>
          <p:cNvSpPr>
            <a:spLocks noChangeShapeType="1"/>
          </p:cNvSpPr>
          <p:nvPr/>
        </p:nvSpPr>
        <p:spPr bwMode="auto">
          <a:xfrm>
            <a:off x="2574925" y="3051175"/>
            <a:ext cx="144463" cy="0"/>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3829" name="Rectangle 38"/>
          <p:cNvSpPr>
            <a:spLocks noChangeArrowheads="1"/>
          </p:cNvSpPr>
          <p:nvPr/>
        </p:nvSpPr>
        <p:spPr bwMode="auto">
          <a:xfrm>
            <a:off x="6080125" y="4362450"/>
            <a:ext cx="444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33830" name="Rectangle 39"/>
          <p:cNvSpPr>
            <a:spLocks noChangeArrowheads="1"/>
          </p:cNvSpPr>
          <p:nvPr/>
        </p:nvSpPr>
        <p:spPr bwMode="auto">
          <a:xfrm>
            <a:off x="6170613" y="4460875"/>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33831" name="Rectangle 40"/>
          <p:cNvSpPr>
            <a:spLocks noChangeArrowheads="1"/>
          </p:cNvSpPr>
          <p:nvPr/>
        </p:nvSpPr>
        <p:spPr bwMode="auto">
          <a:xfrm>
            <a:off x="7343775" y="3286125"/>
            <a:ext cx="4286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33832" name="Rectangle 41"/>
          <p:cNvSpPr>
            <a:spLocks noChangeArrowheads="1"/>
          </p:cNvSpPr>
          <p:nvPr/>
        </p:nvSpPr>
        <p:spPr bwMode="auto">
          <a:xfrm>
            <a:off x="7432675" y="3382963"/>
            <a:ext cx="90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a:t>
            </a:r>
            <a:endParaRPr lang="en-US" altLang="pt-PT" sz="1400">
              <a:latin typeface="Tahoma" panose="020B0604030504040204" pitchFamily="34" charset="0"/>
            </a:endParaRPr>
          </a:p>
        </p:txBody>
      </p:sp>
      <p:sp>
        <p:nvSpPr>
          <p:cNvPr id="33833" name="Rectangle 42"/>
          <p:cNvSpPr>
            <a:spLocks noChangeArrowheads="1"/>
          </p:cNvSpPr>
          <p:nvPr/>
        </p:nvSpPr>
        <p:spPr bwMode="auto">
          <a:xfrm>
            <a:off x="6924675" y="3646488"/>
            <a:ext cx="444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33834" name="Rectangle 43"/>
          <p:cNvSpPr>
            <a:spLocks noChangeArrowheads="1"/>
          </p:cNvSpPr>
          <p:nvPr/>
        </p:nvSpPr>
        <p:spPr bwMode="auto">
          <a:xfrm>
            <a:off x="7013575" y="3744913"/>
            <a:ext cx="90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3</a:t>
            </a:r>
            <a:endParaRPr lang="en-US" altLang="pt-PT" sz="1400">
              <a:latin typeface="Tahoma" panose="020B0604030504040204" pitchFamily="34" charset="0"/>
            </a:endParaRPr>
          </a:p>
        </p:txBody>
      </p:sp>
      <p:sp>
        <p:nvSpPr>
          <p:cNvPr id="33835" name="Oval 44"/>
          <p:cNvSpPr>
            <a:spLocks noChangeArrowheads="1"/>
          </p:cNvSpPr>
          <p:nvPr/>
        </p:nvSpPr>
        <p:spPr bwMode="auto">
          <a:xfrm>
            <a:off x="4197350" y="3360738"/>
            <a:ext cx="120650" cy="10318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33836" name="Oval 45"/>
          <p:cNvSpPr>
            <a:spLocks noChangeArrowheads="1"/>
          </p:cNvSpPr>
          <p:nvPr/>
        </p:nvSpPr>
        <p:spPr bwMode="auto">
          <a:xfrm>
            <a:off x="4619625" y="3360738"/>
            <a:ext cx="120650" cy="10318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33837" name="Oval 46"/>
          <p:cNvSpPr>
            <a:spLocks noChangeArrowheads="1"/>
          </p:cNvSpPr>
          <p:nvPr/>
        </p:nvSpPr>
        <p:spPr bwMode="auto">
          <a:xfrm>
            <a:off x="4197350" y="3000375"/>
            <a:ext cx="120650" cy="10318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33838" name="Freeform 47"/>
          <p:cNvSpPr>
            <a:spLocks/>
          </p:cNvSpPr>
          <p:nvPr/>
        </p:nvSpPr>
        <p:spPr bwMode="auto">
          <a:xfrm>
            <a:off x="2574925" y="1022350"/>
            <a:ext cx="5197475" cy="3832225"/>
          </a:xfrm>
          <a:custGeom>
            <a:avLst/>
            <a:gdLst>
              <a:gd name="T0" fmla="*/ 2147483647 w 2587"/>
              <a:gd name="T1" fmla="*/ 2147483647 h 2228"/>
              <a:gd name="T2" fmla="*/ 0 w 2587"/>
              <a:gd name="T3" fmla="*/ 2147483647 h 2228"/>
              <a:gd name="T4" fmla="*/ 0 w 2587"/>
              <a:gd name="T5" fmla="*/ 0 h 2228"/>
              <a:gd name="T6" fmla="*/ 0 60000 65536"/>
              <a:gd name="T7" fmla="*/ 0 60000 65536"/>
              <a:gd name="T8" fmla="*/ 0 60000 65536"/>
              <a:gd name="T9" fmla="*/ 0 w 2587"/>
              <a:gd name="T10" fmla="*/ 0 h 2228"/>
              <a:gd name="T11" fmla="*/ 2587 w 2587"/>
              <a:gd name="T12" fmla="*/ 2228 h 2228"/>
            </a:gdLst>
            <a:ahLst/>
            <a:cxnLst>
              <a:cxn ang="T6">
                <a:pos x="T0" y="T1"/>
              </a:cxn>
              <a:cxn ang="T7">
                <a:pos x="T2" y="T3"/>
              </a:cxn>
              <a:cxn ang="T8">
                <a:pos x="T4" y="T5"/>
              </a:cxn>
            </a:cxnLst>
            <a:rect l="T9" t="T10" r="T11" b="T12"/>
            <a:pathLst>
              <a:path w="2587" h="2228">
                <a:moveTo>
                  <a:pt x="2587" y="2228"/>
                </a:moveTo>
                <a:lnTo>
                  <a:pt x="0" y="2228"/>
                </a:lnTo>
                <a:lnTo>
                  <a:pt x="0" y="0"/>
                </a:lnTo>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cxnSp>
        <p:nvCxnSpPr>
          <p:cNvPr id="33839" name="Straight Connector 86"/>
          <p:cNvCxnSpPr>
            <a:cxnSpLocks noChangeShapeType="1"/>
          </p:cNvCxnSpPr>
          <p:nvPr/>
        </p:nvCxnSpPr>
        <p:spPr bwMode="auto">
          <a:xfrm>
            <a:off x="2660650" y="3408363"/>
            <a:ext cx="1524000" cy="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33840" name="Straight Connector 86"/>
          <p:cNvCxnSpPr>
            <a:cxnSpLocks noChangeShapeType="1"/>
          </p:cNvCxnSpPr>
          <p:nvPr/>
        </p:nvCxnSpPr>
        <p:spPr bwMode="auto">
          <a:xfrm>
            <a:off x="4246563" y="3449638"/>
            <a:ext cx="0" cy="125095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33841" name="Straight Connector 86"/>
          <p:cNvCxnSpPr>
            <a:cxnSpLocks noChangeShapeType="1"/>
          </p:cNvCxnSpPr>
          <p:nvPr/>
        </p:nvCxnSpPr>
        <p:spPr bwMode="auto">
          <a:xfrm>
            <a:off x="4686300" y="3460750"/>
            <a:ext cx="0" cy="125095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33842" name="Straight Connector 86"/>
          <p:cNvCxnSpPr>
            <a:cxnSpLocks noChangeShapeType="1"/>
          </p:cNvCxnSpPr>
          <p:nvPr/>
        </p:nvCxnSpPr>
        <p:spPr bwMode="auto">
          <a:xfrm>
            <a:off x="2757488" y="3048000"/>
            <a:ext cx="1446212" cy="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33843" name="Straight Connector 86"/>
          <p:cNvCxnSpPr>
            <a:cxnSpLocks noChangeShapeType="1"/>
          </p:cNvCxnSpPr>
          <p:nvPr/>
        </p:nvCxnSpPr>
        <p:spPr bwMode="auto">
          <a:xfrm>
            <a:off x="2660650" y="3770313"/>
            <a:ext cx="1155700" cy="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33844" name="Straight Connector 86"/>
          <p:cNvCxnSpPr>
            <a:cxnSpLocks noChangeShapeType="1"/>
          </p:cNvCxnSpPr>
          <p:nvPr/>
        </p:nvCxnSpPr>
        <p:spPr bwMode="auto">
          <a:xfrm>
            <a:off x="3830638" y="3811588"/>
            <a:ext cx="0" cy="97155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33845" name="Straight Connector 86"/>
          <p:cNvCxnSpPr>
            <a:cxnSpLocks noChangeShapeType="1"/>
          </p:cNvCxnSpPr>
          <p:nvPr/>
        </p:nvCxnSpPr>
        <p:spPr bwMode="auto">
          <a:xfrm>
            <a:off x="2660650" y="4141788"/>
            <a:ext cx="746125" cy="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33846" name="Straight Connector 86"/>
          <p:cNvCxnSpPr>
            <a:cxnSpLocks noChangeShapeType="1"/>
          </p:cNvCxnSpPr>
          <p:nvPr/>
        </p:nvCxnSpPr>
        <p:spPr bwMode="auto">
          <a:xfrm>
            <a:off x="3421063" y="4183063"/>
            <a:ext cx="0" cy="600075"/>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33847" name="Straight Connector 86"/>
          <p:cNvCxnSpPr>
            <a:cxnSpLocks noChangeShapeType="1"/>
          </p:cNvCxnSpPr>
          <p:nvPr/>
        </p:nvCxnSpPr>
        <p:spPr bwMode="auto">
          <a:xfrm>
            <a:off x="2722563" y="4494213"/>
            <a:ext cx="228600" cy="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33848" name="Straight Connector 86"/>
          <p:cNvCxnSpPr>
            <a:cxnSpLocks noChangeShapeType="1"/>
          </p:cNvCxnSpPr>
          <p:nvPr/>
        </p:nvCxnSpPr>
        <p:spPr bwMode="auto">
          <a:xfrm>
            <a:off x="2998788" y="4535488"/>
            <a:ext cx="0" cy="24765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sp>
        <p:nvSpPr>
          <p:cNvPr id="33849" name="Rectangle 2"/>
          <p:cNvSpPr>
            <a:spLocks noRot="1" noChangeArrowheads="1"/>
          </p:cNvSpPr>
          <p:nvPr/>
        </p:nvSpPr>
        <p:spPr bwMode="auto">
          <a:xfrm>
            <a:off x="381000" y="76200"/>
            <a:ext cx="7848600" cy="6096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lnSpc>
                <a:spcPct val="85000"/>
              </a:lnSpc>
              <a:spcBef>
                <a:spcPct val="0"/>
              </a:spcBef>
              <a:buClrTx/>
              <a:buSzTx/>
              <a:buFontTx/>
              <a:buNone/>
            </a:pPr>
            <a:r>
              <a:rPr lang="en-US" altLang="pt-PT" sz="3600" b="1">
                <a:solidFill>
                  <a:srgbClr val="993366"/>
                </a:solidFill>
              </a:rPr>
              <a:t>Perfect Complements</a:t>
            </a:r>
          </a:p>
        </p:txBody>
      </p:sp>
      <p:sp>
        <p:nvSpPr>
          <p:cNvPr id="107531" name="Text Box 11"/>
          <p:cNvSpPr txBox="1">
            <a:spLocks noChangeArrowheads="1"/>
          </p:cNvSpPr>
          <p:nvPr/>
        </p:nvSpPr>
        <p:spPr bwMode="auto">
          <a:xfrm>
            <a:off x="228600" y="5410200"/>
            <a:ext cx="8534400" cy="968375"/>
          </a:xfrm>
          <a:prstGeom prst="rect">
            <a:avLst/>
          </a:prstGeom>
          <a:solidFill>
            <a:schemeClr val="hlink"/>
          </a:solidFill>
          <a:ln>
            <a:noFill/>
          </a:ln>
          <a:extLst>
            <a:ext uri="{91240B29-F687-4F45-9708-019B960494DF}">
              <a14:hiddenLine xmlns:a14="http://schemas.microsoft.com/office/drawing/2010/main" w="12700" algn="ctr">
                <a:solidFill>
                  <a:srgbClr val="000000"/>
                </a:solidFill>
                <a:miter lim="800000"/>
                <a:headEnd/>
                <a:tailEnd type="none" w="med" len="lg"/>
              </a14:hiddenLine>
            </a:ext>
          </a:extLst>
        </p:spPr>
        <p:txBody>
          <a:bodyPr>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2400"/>
              <a:t>Two goods are </a:t>
            </a:r>
            <a:r>
              <a:rPr lang="en-US" altLang="pt-PT" sz="2400" b="1"/>
              <a:t>perfect complements </a:t>
            </a:r>
            <a:r>
              <a:rPr lang="en-US" altLang="pt-PT" sz="2400"/>
              <a:t>when a consumer wants to consume the goods in the same ratio regardless of their relative price.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85749"/>
                                        </p:tgtEl>
                                        <p:attrNameLst>
                                          <p:attrName>style.visibility</p:attrName>
                                        </p:attrNameLst>
                                      </p:cBhvr>
                                      <p:to>
                                        <p:strVal val="visible"/>
                                      </p:to>
                                    </p:set>
                                    <p:animEffect transition="in" filter="wipe(left)">
                                      <p:cBhvr>
                                        <p:cTn id="7" dur="500"/>
                                        <p:tgtEl>
                                          <p:spTgt spid="585749"/>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8575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75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5750" grpId="0"/>
      <p:bldP spid="107531"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Rot="1" noChangeArrowheads="1"/>
          </p:cNvSpPr>
          <p:nvPr>
            <p:ph type="title" idx="4294967295"/>
          </p:nvPr>
        </p:nvSpPr>
        <p:spPr>
          <a:xfrm>
            <a:off x="533400" y="0"/>
            <a:ext cx="8458200" cy="609600"/>
          </a:xfrm>
        </p:spPr>
        <p:txBody>
          <a:bodyPr/>
          <a:lstStyle/>
          <a:p>
            <a:pPr eaLnBrk="1" hangingPunct="1"/>
            <a:r>
              <a:rPr lang="en-US" altLang="pt-PT" smtClean="0"/>
              <a:t/>
            </a:r>
            <a:br>
              <a:rPr lang="en-US" altLang="pt-PT" smtClean="0"/>
            </a:br>
            <a:r>
              <a:rPr lang="en-US" altLang="pt-PT" smtClean="0"/>
              <a:t/>
            </a:r>
            <a:br>
              <a:rPr lang="en-US" altLang="pt-PT" smtClean="0"/>
            </a:br>
            <a:r>
              <a:rPr lang="en-US" altLang="pt-PT" smtClean="0"/>
              <a:t/>
            </a:r>
            <a:br>
              <a:rPr lang="en-US" altLang="pt-PT" smtClean="0"/>
            </a:br>
            <a:r>
              <a:rPr lang="en-US" altLang="pt-PT" smtClean="0"/>
              <a:t/>
            </a:r>
            <a:br>
              <a:rPr lang="en-US" altLang="pt-PT" smtClean="0"/>
            </a:br>
            <a:r>
              <a:rPr lang="en-US" altLang="pt-PT" smtClean="0"/>
              <a:t/>
            </a:r>
            <a:br>
              <a:rPr lang="en-US" altLang="pt-PT" smtClean="0"/>
            </a:br>
            <a:r>
              <a:rPr lang="en-US" altLang="pt-PT" smtClean="0"/>
              <a:t/>
            </a:r>
            <a:br>
              <a:rPr lang="en-US" altLang="pt-PT" smtClean="0"/>
            </a:br>
            <a:r>
              <a:rPr lang="en-US" altLang="pt-PT" smtClean="0"/>
              <a:t/>
            </a:r>
            <a:br>
              <a:rPr lang="en-US" altLang="pt-PT" smtClean="0"/>
            </a:br>
            <a:r>
              <a:rPr lang="en-US" altLang="pt-PT" smtClean="0"/>
              <a:t> </a:t>
            </a:r>
          </a:p>
        </p:txBody>
      </p:sp>
      <p:sp>
        <p:nvSpPr>
          <p:cNvPr id="28675" name="Rectangle 3"/>
          <p:cNvSpPr>
            <a:spLocks noGrp="1" noChangeArrowheads="1"/>
          </p:cNvSpPr>
          <p:nvPr>
            <p:ph idx="4294967295"/>
          </p:nvPr>
        </p:nvSpPr>
        <p:spPr>
          <a:xfrm>
            <a:off x="228600" y="912813"/>
            <a:ext cx="8686800" cy="5411787"/>
          </a:xfrm>
        </p:spPr>
        <p:txBody>
          <a:bodyPr/>
          <a:lstStyle/>
          <a:p>
            <a:pPr marL="230188" indent="-230188" eaLnBrk="1" hangingPunct="1">
              <a:buClr>
                <a:schemeClr val="tx1"/>
              </a:buClr>
            </a:pPr>
            <a:r>
              <a:rPr lang="en-US" altLang="pt-PT" smtClean="0"/>
              <a:t>How would our consumption choice change if either the prices of goods or our income change? </a:t>
            </a:r>
          </a:p>
          <a:p>
            <a:pPr marL="230188" indent="-230188" eaLnBrk="1" hangingPunct="1">
              <a:buClr>
                <a:schemeClr val="tx1"/>
              </a:buClr>
            </a:pPr>
            <a:endParaRPr lang="en-US" altLang="pt-PT" smtClean="0"/>
          </a:p>
          <a:p>
            <a:pPr marL="230188" indent="-230188" eaLnBrk="1" hangingPunct="1">
              <a:buClr>
                <a:schemeClr val="tx1"/>
              </a:buClr>
            </a:pPr>
            <a:r>
              <a:rPr lang="en-US" altLang="pt-PT" smtClean="0"/>
              <a:t>First, let’s see the effects of a price increase illustrated in the following figure. </a:t>
            </a:r>
          </a:p>
          <a:p>
            <a:pPr marL="230188" indent="-230188" eaLnBrk="1" hangingPunct="1">
              <a:buClr>
                <a:schemeClr val="tx1"/>
              </a:buClr>
            </a:pPr>
            <a:endParaRPr lang="en-US" altLang="pt-PT" smtClean="0"/>
          </a:p>
          <a:p>
            <a:pPr marL="230188" indent="-230188" eaLnBrk="1" hangingPunct="1">
              <a:buClr>
                <a:schemeClr val="tx1"/>
              </a:buClr>
            </a:pPr>
            <a:r>
              <a:rPr lang="en-US" altLang="pt-PT" smtClean="0"/>
              <a:t>Then, we will consider the impact of a change in income. </a:t>
            </a:r>
          </a:p>
        </p:txBody>
      </p:sp>
      <p:sp>
        <p:nvSpPr>
          <p:cNvPr id="126980" name="Text Box 4"/>
          <p:cNvSpPr txBox="1">
            <a:spLocks noChangeArrowheads="1"/>
          </p:cNvSpPr>
          <p:nvPr/>
        </p:nvSpPr>
        <p:spPr bwMode="auto">
          <a:xfrm>
            <a:off x="381000" y="152400"/>
            <a:ext cx="7696200" cy="531813"/>
          </a:xfrm>
          <a:prstGeom prst="rect">
            <a:avLst/>
          </a:prstGeom>
          <a:noFill/>
          <a:ln w="9525" algn="ctr">
            <a:noFill/>
            <a:miter lim="800000"/>
            <a:headEnd/>
            <a:tailEnd type="none" w="med" len="lg"/>
          </a:ln>
        </p:spPr>
        <p:txBody>
          <a:bodyPr>
            <a:spAutoFit/>
          </a:bodyPr>
          <a:lstStyle/>
          <a:p>
            <a:pPr marL="1588" indent="-1588">
              <a:defRPr/>
            </a:pPr>
            <a:r>
              <a:rPr lang="en-US" sz="3600" b="1" dirty="0">
                <a:solidFill>
                  <a:srgbClr val="993366"/>
                </a:solidFill>
                <a:latin typeface="+mj-lt"/>
                <a:ea typeface="+mj-ea"/>
                <a:cs typeface="+mj-cs"/>
              </a:rPr>
              <a:t>Prices, Income, and Demand</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wipe(left)">
                                      <p:cBhvr>
                                        <p:cTn id="7" dur="500"/>
                                        <p:tgtEl>
                                          <p:spTgt spid="28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8675">
                                            <p:txEl>
                                              <p:pRg st="2" end="2"/>
                                            </p:txEl>
                                          </p:spTgt>
                                        </p:tgtEl>
                                        <p:attrNameLst>
                                          <p:attrName>style.visibility</p:attrName>
                                        </p:attrNameLst>
                                      </p:cBhvr>
                                      <p:to>
                                        <p:strVal val="visible"/>
                                      </p:to>
                                    </p:set>
                                    <p:animEffect transition="in" filter="wipe(left)">
                                      <p:cBhvr>
                                        <p:cTn id="12" dur="500"/>
                                        <p:tgtEl>
                                          <p:spTgt spid="2867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8675">
                                            <p:txEl>
                                              <p:pRg st="4" end="4"/>
                                            </p:txEl>
                                          </p:spTgt>
                                        </p:tgtEl>
                                        <p:attrNameLst>
                                          <p:attrName>style.visibility</p:attrName>
                                        </p:attrNameLst>
                                      </p:cBhvr>
                                      <p:to>
                                        <p:strVal val="visible"/>
                                      </p:to>
                                    </p:set>
                                    <p:animEffect transition="in" filter="wipe(left)">
                                      <p:cBhvr>
                                        <p:cTn id="17" dur="500"/>
                                        <p:tgtEl>
                                          <p:spTgt spid="286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81" name="Text Box 13"/>
          <p:cNvSpPr txBox="1">
            <a:spLocks noChangeArrowheads="1"/>
          </p:cNvSpPr>
          <p:nvPr/>
        </p:nvSpPr>
        <p:spPr bwMode="auto">
          <a:xfrm>
            <a:off x="381000" y="153988"/>
            <a:ext cx="8534400" cy="531812"/>
          </a:xfrm>
          <a:prstGeom prst="rect">
            <a:avLst/>
          </a:prstGeom>
          <a:noFill/>
          <a:ln w="9525" algn="ctr">
            <a:noFill/>
            <a:miter lim="800000"/>
            <a:headEnd/>
            <a:tailEnd type="none" w="med" len="lg"/>
          </a:ln>
        </p:spPr>
        <p:txBody>
          <a:bodyPr>
            <a:spAutoFit/>
          </a:bodyPr>
          <a:lstStyle/>
          <a:p>
            <a:pPr marL="1588" indent="-1588">
              <a:defRPr/>
            </a:pPr>
            <a:r>
              <a:rPr lang="en-US" sz="3600" b="1" dirty="0">
                <a:solidFill>
                  <a:srgbClr val="993366"/>
                </a:solidFill>
                <a:latin typeface="+mj-lt"/>
                <a:ea typeface="+mj-ea"/>
                <a:cs typeface="+mj-cs"/>
              </a:rPr>
              <a:t>Responding to a Price Increase</a:t>
            </a:r>
          </a:p>
        </p:txBody>
      </p:sp>
      <p:sp>
        <p:nvSpPr>
          <p:cNvPr id="109582" name="Text Box 14"/>
          <p:cNvSpPr txBox="1">
            <a:spLocks noChangeArrowheads="1"/>
          </p:cNvSpPr>
          <p:nvPr/>
        </p:nvSpPr>
        <p:spPr bwMode="auto">
          <a:xfrm>
            <a:off x="6096000" y="762000"/>
            <a:ext cx="3048000" cy="3140075"/>
          </a:xfrm>
          <a:prstGeom prst="rect">
            <a:avLst/>
          </a:prstGeom>
          <a:solidFill>
            <a:schemeClr val="hlink"/>
          </a:solidFill>
          <a:ln>
            <a:noFill/>
          </a:ln>
          <a:extLst>
            <a:ext uri="{91240B29-F687-4F45-9708-019B960494DF}">
              <a14:hiddenLine xmlns:a14="http://schemas.microsoft.com/office/drawing/2010/main" w="12700" algn="ctr">
                <a:solidFill>
                  <a:srgbClr val="000000"/>
                </a:solidFill>
                <a:miter lim="800000"/>
                <a:headEnd/>
                <a:tailEnd type="none" w="med" len="lg"/>
              </a14:hiddenLine>
            </a:ext>
          </a:extLst>
        </p:spPr>
        <p:txBody>
          <a:bodyPr>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lnSpc>
                <a:spcPct val="100000"/>
              </a:lnSpc>
              <a:spcBef>
                <a:spcPct val="20000"/>
              </a:spcBef>
            </a:pPr>
            <a:r>
              <a:rPr lang="en-US" altLang="pt-PT"/>
              <a:t>Ingrid responds to the higher relative price of rooms by choosing a new consumption bundle with fewer rooms and more restaurant meals. Her new bundle, C, contains 1 room instead of 8 and 60 restaurant meals instead of 40.</a:t>
            </a:r>
          </a:p>
        </p:txBody>
      </p:sp>
      <p:sp>
        <p:nvSpPr>
          <p:cNvPr id="587862" name="AutoShape 86"/>
          <p:cNvSpPr>
            <a:spLocks noChangeAspect="1" noChangeArrowheads="1" noTextEdit="1"/>
          </p:cNvSpPr>
          <p:nvPr/>
        </p:nvSpPr>
        <p:spPr bwMode="auto">
          <a:xfrm>
            <a:off x="0" y="800100"/>
            <a:ext cx="6386513" cy="564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PT"/>
          </a:p>
        </p:txBody>
      </p:sp>
      <p:sp>
        <p:nvSpPr>
          <p:cNvPr id="587863" name="Freeform 87"/>
          <p:cNvSpPr>
            <a:spLocks/>
          </p:cNvSpPr>
          <p:nvPr/>
        </p:nvSpPr>
        <p:spPr bwMode="auto">
          <a:xfrm>
            <a:off x="2916238" y="1590675"/>
            <a:ext cx="2187575" cy="2032000"/>
          </a:xfrm>
          <a:custGeom>
            <a:avLst/>
            <a:gdLst>
              <a:gd name="T0" fmla="*/ 0 w 447"/>
              <a:gd name="T1" fmla="*/ 0 h 361"/>
              <a:gd name="T2" fmla="*/ 2147483647 w 447"/>
              <a:gd name="T3" fmla="*/ 2147483647 h 361"/>
              <a:gd name="T4" fmla="*/ 2147483647 w 447"/>
              <a:gd name="T5" fmla="*/ 2147483647 h 361"/>
              <a:gd name="T6" fmla="*/ 0 60000 65536"/>
              <a:gd name="T7" fmla="*/ 0 60000 65536"/>
              <a:gd name="T8" fmla="*/ 0 60000 65536"/>
              <a:gd name="T9" fmla="*/ 0 w 447"/>
              <a:gd name="T10" fmla="*/ 0 h 361"/>
              <a:gd name="T11" fmla="*/ 447 w 447"/>
              <a:gd name="T12" fmla="*/ 361 h 361"/>
            </a:gdLst>
            <a:ahLst/>
            <a:cxnLst>
              <a:cxn ang="T6">
                <a:pos x="T0" y="T1"/>
              </a:cxn>
              <a:cxn ang="T7">
                <a:pos x="T2" y="T3"/>
              </a:cxn>
              <a:cxn ang="T8">
                <a:pos x="T4" y="T5"/>
              </a:cxn>
            </a:cxnLst>
            <a:rect l="T9" t="T10" r="T11" b="T12"/>
            <a:pathLst>
              <a:path w="447" h="361">
                <a:moveTo>
                  <a:pt x="0" y="0"/>
                </a:moveTo>
                <a:cubicBezTo>
                  <a:pt x="34" y="147"/>
                  <a:pt x="143" y="269"/>
                  <a:pt x="206" y="310"/>
                </a:cubicBezTo>
                <a:cubicBezTo>
                  <a:pt x="253" y="341"/>
                  <a:pt x="378" y="361"/>
                  <a:pt x="447" y="359"/>
                </a:cubicBezTo>
              </a:path>
            </a:pathLst>
          </a:custGeom>
          <a:noFill/>
          <a:ln w="28575"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87864" name="Freeform 88"/>
          <p:cNvSpPr>
            <a:spLocks/>
          </p:cNvSpPr>
          <p:nvPr/>
        </p:nvSpPr>
        <p:spPr bwMode="auto">
          <a:xfrm>
            <a:off x="1931988" y="1590675"/>
            <a:ext cx="2262187" cy="3086100"/>
          </a:xfrm>
          <a:custGeom>
            <a:avLst/>
            <a:gdLst>
              <a:gd name="T0" fmla="*/ 0 w 462"/>
              <a:gd name="T1" fmla="*/ 0 h 548"/>
              <a:gd name="T2" fmla="*/ 2147483647 w 462"/>
              <a:gd name="T3" fmla="*/ 2147483647 h 548"/>
              <a:gd name="T4" fmla="*/ 2147483647 w 462"/>
              <a:gd name="T5" fmla="*/ 2147483647 h 548"/>
              <a:gd name="T6" fmla="*/ 0 60000 65536"/>
              <a:gd name="T7" fmla="*/ 0 60000 65536"/>
              <a:gd name="T8" fmla="*/ 0 60000 65536"/>
              <a:gd name="T9" fmla="*/ 0 w 462"/>
              <a:gd name="T10" fmla="*/ 0 h 548"/>
              <a:gd name="T11" fmla="*/ 462 w 462"/>
              <a:gd name="T12" fmla="*/ 548 h 548"/>
            </a:gdLst>
            <a:ahLst/>
            <a:cxnLst>
              <a:cxn ang="T6">
                <a:pos x="T0" y="T1"/>
              </a:cxn>
              <a:cxn ang="T7">
                <a:pos x="T2" y="T3"/>
              </a:cxn>
              <a:cxn ang="T8">
                <a:pos x="T4" y="T5"/>
              </a:cxn>
            </a:cxnLst>
            <a:rect l="T9" t="T10" r="T11" b="T12"/>
            <a:pathLst>
              <a:path w="462" h="548">
                <a:moveTo>
                  <a:pt x="0" y="0"/>
                </a:moveTo>
                <a:cubicBezTo>
                  <a:pt x="7" y="66"/>
                  <a:pt x="17" y="130"/>
                  <a:pt x="29" y="164"/>
                </a:cubicBezTo>
                <a:cubicBezTo>
                  <a:pt x="49" y="217"/>
                  <a:pt x="157" y="520"/>
                  <a:pt x="462" y="548"/>
                </a:cubicBezTo>
              </a:path>
            </a:pathLst>
          </a:custGeom>
          <a:noFill/>
          <a:ln w="28575"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87865" name="Rectangle 89"/>
          <p:cNvSpPr>
            <a:spLocks noChangeArrowheads="1"/>
          </p:cNvSpPr>
          <p:nvPr/>
        </p:nvSpPr>
        <p:spPr bwMode="auto">
          <a:xfrm>
            <a:off x="5999163" y="467201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BL</a:t>
            </a:r>
            <a:endParaRPr lang="en-US" altLang="pt-PT" sz="1400">
              <a:latin typeface="Tahoma" panose="020B0604030504040204" pitchFamily="34" charset="0"/>
            </a:endParaRPr>
          </a:p>
        </p:txBody>
      </p:sp>
      <p:sp>
        <p:nvSpPr>
          <p:cNvPr id="587866" name="Rectangle 90"/>
          <p:cNvSpPr>
            <a:spLocks noChangeArrowheads="1"/>
          </p:cNvSpPr>
          <p:nvPr/>
        </p:nvSpPr>
        <p:spPr bwMode="auto">
          <a:xfrm>
            <a:off x="6197600" y="4784725"/>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587867" name="Rectangle 91"/>
          <p:cNvSpPr>
            <a:spLocks noChangeArrowheads="1"/>
          </p:cNvSpPr>
          <p:nvPr/>
        </p:nvSpPr>
        <p:spPr bwMode="auto">
          <a:xfrm>
            <a:off x="5167313" y="3460750"/>
            <a:ext cx="412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587868" name="Rectangle 92"/>
          <p:cNvSpPr>
            <a:spLocks noChangeArrowheads="1"/>
          </p:cNvSpPr>
          <p:nvPr/>
        </p:nvSpPr>
        <p:spPr bwMode="auto">
          <a:xfrm>
            <a:off x="5214938" y="3575050"/>
            <a:ext cx="889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587869" name="Rectangle 93"/>
          <p:cNvSpPr>
            <a:spLocks noChangeArrowheads="1"/>
          </p:cNvSpPr>
          <p:nvPr/>
        </p:nvSpPr>
        <p:spPr bwMode="auto">
          <a:xfrm>
            <a:off x="4248150" y="4537075"/>
            <a:ext cx="42863"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587870" name="Rectangle 94"/>
          <p:cNvSpPr>
            <a:spLocks noChangeArrowheads="1"/>
          </p:cNvSpPr>
          <p:nvPr/>
        </p:nvSpPr>
        <p:spPr bwMode="auto">
          <a:xfrm>
            <a:off x="4295775" y="4648200"/>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587871" name="Rectangle 95"/>
          <p:cNvSpPr>
            <a:spLocks noChangeArrowheads="1"/>
          </p:cNvSpPr>
          <p:nvPr/>
        </p:nvSpPr>
        <p:spPr bwMode="auto">
          <a:xfrm>
            <a:off x="2909888" y="467677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BL</a:t>
            </a:r>
            <a:endParaRPr lang="en-US" altLang="pt-PT" sz="1400">
              <a:latin typeface="Tahoma" panose="020B0604030504040204" pitchFamily="34" charset="0"/>
            </a:endParaRPr>
          </a:p>
        </p:txBody>
      </p:sp>
      <p:sp>
        <p:nvSpPr>
          <p:cNvPr id="587872" name="Rectangle 96"/>
          <p:cNvSpPr>
            <a:spLocks noChangeArrowheads="1"/>
          </p:cNvSpPr>
          <p:nvPr/>
        </p:nvSpPr>
        <p:spPr bwMode="auto">
          <a:xfrm>
            <a:off x="3108325" y="4789488"/>
            <a:ext cx="90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587873" name="Rectangle 97"/>
          <p:cNvSpPr>
            <a:spLocks noChangeArrowheads="1"/>
          </p:cNvSpPr>
          <p:nvPr/>
        </p:nvSpPr>
        <p:spPr bwMode="auto">
          <a:xfrm>
            <a:off x="3881438" y="3005138"/>
            <a:ext cx="10953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A</a:t>
            </a:r>
            <a:endParaRPr lang="en-US" altLang="pt-PT" sz="1400">
              <a:latin typeface="Tahoma" panose="020B0604030504040204" pitchFamily="34" charset="0"/>
            </a:endParaRPr>
          </a:p>
        </p:txBody>
      </p:sp>
      <p:sp>
        <p:nvSpPr>
          <p:cNvPr id="587874" name="Rectangle 98"/>
          <p:cNvSpPr>
            <a:spLocks noChangeArrowheads="1"/>
          </p:cNvSpPr>
          <p:nvPr/>
        </p:nvSpPr>
        <p:spPr bwMode="auto">
          <a:xfrm>
            <a:off x="2160588" y="2432050"/>
            <a:ext cx="1031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C</a:t>
            </a:r>
            <a:endParaRPr lang="en-US" altLang="pt-PT" sz="1400">
              <a:latin typeface="Tahoma" panose="020B0604030504040204" pitchFamily="34" charset="0"/>
            </a:endParaRPr>
          </a:p>
        </p:txBody>
      </p:sp>
      <p:sp>
        <p:nvSpPr>
          <p:cNvPr id="587875" name="Rectangle 99"/>
          <p:cNvSpPr>
            <a:spLocks noChangeArrowheads="1"/>
          </p:cNvSpPr>
          <p:nvPr/>
        </p:nvSpPr>
        <p:spPr bwMode="auto">
          <a:xfrm>
            <a:off x="2025650" y="5022850"/>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587876" name="Rectangle 100"/>
          <p:cNvSpPr>
            <a:spLocks noChangeArrowheads="1"/>
          </p:cNvSpPr>
          <p:nvPr/>
        </p:nvSpPr>
        <p:spPr bwMode="auto">
          <a:xfrm>
            <a:off x="1630363" y="5022850"/>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0</a:t>
            </a:r>
            <a:endParaRPr lang="en-US" altLang="pt-PT" sz="1400">
              <a:latin typeface="Tahoma" panose="020B0604030504040204" pitchFamily="34" charset="0"/>
            </a:endParaRPr>
          </a:p>
        </p:txBody>
      </p:sp>
      <p:sp>
        <p:nvSpPr>
          <p:cNvPr id="587877" name="Rectangle 101"/>
          <p:cNvSpPr>
            <a:spLocks noChangeArrowheads="1"/>
          </p:cNvSpPr>
          <p:nvPr/>
        </p:nvSpPr>
        <p:spPr bwMode="auto">
          <a:xfrm>
            <a:off x="2290763" y="5022850"/>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587878" name="Rectangle 102"/>
          <p:cNvSpPr>
            <a:spLocks noChangeArrowheads="1"/>
          </p:cNvSpPr>
          <p:nvPr/>
        </p:nvSpPr>
        <p:spPr bwMode="auto">
          <a:xfrm>
            <a:off x="2819400" y="5022850"/>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a:t>
            </a:r>
            <a:endParaRPr lang="en-US" altLang="pt-PT" sz="1400">
              <a:latin typeface="Tahoma" panose="020B0604030504040204" pitchFamily="34" charset="0"/>
            </a:endParaRPr>
          </a:p>
        </p:txBody>
      </p:sp>
      <p:sp>
        <p:nvSpPr>
          <p:cNvPr id="587879" name="Rectangle 103"/>
          <p:cNvSpPr>
            <a:spLocks noChangeArrowheads="1"/>
          </p:cNvSpPr>
          <p:nvPr/>
        </p:nvSpPr>
        <p:spPr bwMode="auto">
          <a:xfrm>
            <a:off x="3346450" y="5022850"/>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6</a:t>
            </a:r>
            <a:endParaRPr lang="en-US" altLang="pt-PT" sz="1400">
              <a:latin typeface="Tahoma" panose="020B0604030504040204" pitchFamily="34" charset="0"/>
            </a:endParaRPr>
          </a:p>
        </p:txBody>
      </p:sp>
      <p:sp>
        <p:nvSpPr>
          <p:cNvPr id="587880" name="Rectangle 104"/>
          <p:cNvSpPr>
            <a:spLocks noChangeArrowheads="1"/>
          </p:cNvSpPr>
          <p:nvPr/>
        </p:nvSpPr>
        <p:spPr bwMode="auto">
          <a:xfrm>
            <a:off x="3875088" y="5022850"/>
            <a:ext cx="920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8</a:t>
            </a:r>
            <a:endParaRPr lang="en-US" altLang="pt-PT" sz="1400">
              <a:latin typeface="Tahoma" panose="020B0604030504040204" pitchFamily="34" charset="0"/>
            </a:endParaRPr>
          </a:p>
        </p:txBody>
      </p:sp>
      <p:sp>
        <p:nvSpPr>
          <p:cNvPr id="587881" name="Rectangle 105"/>
          <p:cNvSpPr>
            <a:spLocks noChangeArrowheads="1"/>
          </p:cNvSpPr>
          <p:nvPr/>
        </p:nvSpPr>
        <p:spPr bwMode="auto">
          <a:xfrm>
            <a:off x="5946775" y="5022850"/>
            <a:ext cx="1793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16</a:t>
            </a:r>
            <a:endParaRPr lang="en-US" altLang="pt-PT" sz="1400">
              <a:latin typeface="Tahoma" panose="020B0604030504040204" pitchFamily="34" charset="0"/>
            </a:endParaRPr>
          </a:p>
        </p:txBody>
      </p:sp>
      <p:sp>
        <p:nvSpPr>
          <p:cNvPr id="587882" name="Rectangle 106"/>
          <p:cNvSpPr>
            <a:spLocks noChangeArrowheads="1"/>
          </p:cNvSpPr>
          <p:nvPr/>
        </p:nvSpPr>
        <p:spPr bwMode="auto">
          <a:xfrm>
            <a:off x="5418138" y="5022850"/>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14</a:t>
            </a:r>
            <a:endParaRPr lang="en-US" altLang="pt-PT" sz="1400">
              <a:latin typeface="Tahoma" panose="020B0604030504040204" pitchFamily="34" charset="0"/>
            </a:endParaRPr>
          </a:p>
        </p:txBody>
      </p:sp>
      <p:sp>
        <p:nvSpPr>
          <p:cNvPr id="587883" name="Rectangle 107"/>
          <p:cNvSpPr>
            <a:spLocks noChangeArrowheads="1"/>
          </p:cNvSpPr>
          <p:nvPr/>
        </p:nvSpPr>
        <p:spPr bwMode="auto">
          <a:xfrm>
            <a:off x="4887913" y="5022850"/>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12</a:t>
            </a:r>
            <a:endParaRPr lang="en-US" altLang="pt-PT" sz="1400">
              <a:latin typeface="Tahoma" panose="020B0604030504040204" pitchFamily="34" charset="0"/>
            </a:endParaRPr>
          </a:p>
        </p:txBody>
      </p:sp>
      <p:sp>
        <p:nvSpPr>
          <p:cNvPr id="587884" name="Rectangle 108"/>
          <p:cNvSpPr>
            <a:spLocks noChangeArrowheads="1"/>
          </p:cNvSpPr>
          <p:nvPr/>
        </p:nvSpPr>
        <p:spPr bwMode="auto">
          <a:xfrm>
            <a:off x="4360863" y="5022850"/>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587885" name="Line 109"/>
          <p:cNvSpPr>
            <a:spLocks noChangeShapeType="1"/>
          </p:cNvSpPr>
          <p:nvPr/>
        </p:nvSpPr>
        <p:spPr bwMode="auto">
          <a:xfrm>
            <a:off x="5505450" y="4851400"/>
            <a:ext cx="0" cy="136525"/>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7886" name="Line 110"/>
          <p:cNvSpPr>
            <a:spLocks noChangeShapeType="1"/>
          </p:cNvSpPr>
          <p:nvPr/>
        </p:nvSpPr>
        <p:spPr bwMode="auto">
          <a:xfrm>
            <a:off x="4976813" y="4851400"/>
            <a:ext cx="0" cy="136525"/>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7887" name="Line 111"/>
          <p:cNvSpPr>
            <a:spLocks noChangeShapeType="1"/>
          </p:cNvSpPr>
          <p:nvPr/>
        </p:nvSpPr>
        <p:spPr bwMode="auto">
          <a:xfrm>
            <a:off x="4446588" y="4851400"/>
            <a:ext cx="0" cy="136525"/>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7888" name="Line 112"/>
          <p:cNvSpPr>
            <a:spLocks noChangeShapeType="1"/>
          </p:cNvSpPr>
          <p:nvPr/>
        </p:nvSpPr>
        <p:spPr bwMode="auto">
          <a:xfrm>
            <a:off x="3919538" y="4851400"/>
            <a:ext cx="0" cy="136525"/>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7889" name="Line 113"/>
          <p:cNvSpPr>
            <a:spLocks noChangeShapeType="1"/>
          </p:cNvSpPr>
          <p:nvPr/>
        </p:nvSpPr>
        <p:spPr bwMode="auto">
          <a:xfrm>
            <a:off x="3390900" y="4851400"/>
            <a:ext cx="0" cy="136525"/>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7890" name="Line 114"/>
          <p:cNvSpPr>
            <a:spLocks noChangeShapeType="1"/>
          </p:cNvSpPr>
          <p:nvPr/>
        </p:nvSpPr>
        <p:spPr bwMode="auto">
          <a:xfrm>
            <a:off x="2333625" y="4851400"/>
            <a:ext cx="0" cy="136525"/>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7891" name="Line 115"/>
          <p:cNvSpPr>
            <a:spLocks noChangeShapeType="1"/>
          </p:cNvSpPr>
          <p:nvPr/>
        </p:nvSpPr>
        <p:spPr bwMode="auto">
          <a:xfrm>
            <a:off x="2068513" y="4851400"/>
            <a:ext cx="0" cy="136525"/>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7892" name="Line 116"/>
          <p:cNvSpPr>
            <a:spLocks noChangeShapeType="1"/>
          </p:cNvSpPr>
          <p:nvPr/>
        </p:nvSpPr>
        <p:spPr bwMode="auto">
          <a:xfrm>
            <a:off x="1806575" y="2103438"/>
            <a:ext cx="115888"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7893" name="Line 117"/>
          <p:cNvSpPr>
            <a:spLocks noChangeShapeType="1"/>
          </p:cNvSpPr>
          <p:nvPr/>
        </p:nvSpPr>
        <p:spPr bwMode="auto">
          <a:xfrm>
            <a:off x="1806575" y="2513013"/>
            <a:ext cx="115888"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7894" name="Line 118"/>
          <p:cNvSpPr>
            <a:spLocks noChangeShapeType="1"/>
          </p:cNvSpPr>
          <p:nvPr/>
        </p:nvSpPr>
        <p:spPr bwMode="auto">
          <a:xfrm>
            <a:off x="1806575" y="2930525"/>
            <a:ext cx="115888"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7895" name="Line 119"/>
          <p:cNvSpPr>
            <a:spLocks noChangeShapeType="1"/>
          </p:cNvSpPr>
          <p:nvPr/>
        </p:nvSpPr>
        <p:spPr bwMode="auto">
          <a:xfrm>
            <a:off x="1806575" y="3341688"/>
            <a:ext cx="115888"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7896" name="Line 120"/>
          <p:cNvSpPr>
            <a:spLocks noChangeShapeType="1"/>
          </p:cNvSpPr>
          <p:nvPr/>
        </p:nvSpPr>
        <p:spPr bwMode="auto">
          <a:xfrm>
            <a:off x="1806575" y="3754438"/>
            <a:ext cx="115888"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7897" name="Line 121"/>
          <p:cNvSpPr>
            <a:spLocks noChangeShapeType="1"/>
          </p:cNvSpPr>
          <p:nvPr/>
        </p:nvSpPr>
        <p:spPr bwMode="auto">
          <a:xfrm>
            <a:off x="1806575" y="4164013"/>
            <a:ext cx="115888"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7898" name="Line 122"/>
          <p:cNvSpPr>
            <a:spLocks noChangeShapeType="1"/>
          </p:cNvSpPr>
          <p:nvPr/>
        </p:nvSpPr>
        <p:spPr bwMode="auto">
          <a:xfrm>
            <a:off x="1806575" y="4576763"/>
            <a:ext cx="115888"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7899" name="Rectangle 123"/>
          <p:cNvSpPr>
            <a:spLocks noChangeArrowheads="1"/>
          </p:cNvSpPr>
          <p:nvPr/>
        </p:nvSpPr>
        <p:spPr bwMode="auto">
          <a:xfrm>
            <a:off x="1536700" y="1568450"/>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80</a:t>
            </a:r>
            <a:endParaRPr lang="en-US" altLang="pt-PT" sz="1400">
              <a:latin typeface="Tahoma" panose="020B0604030504040204" pitchFamily="34" charset="0"/>
            </a:endParaRPr>
          </a:p>
        </p:txBody>
      </p:sp>
      <p:sp>
        <p:nvSpPr>
          <p:cNvPr id="587900" name="Rectangle 124"/>
          <p:cNvSpPr>
            <a:spLocks noChangeArrowheads="1"/>
          </p:cNvSpPr>
          <p:nvPr/>
        </p:nvSpPr>
        <p:spPr bwMode="auto">
          <a:xfrm>
            <a:off x="1536700" y="1976438"/>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70</a:t>
            </a:r>
            <a:endParaRPr lang="en-US" altLang="pt-PT" sz="1400">
              <a:latin typeface="Tahoma" panose="020B0604030504040204" pitchFamily="34" charset="0"/>
            </a:endParaRPr>
          </a:p>
        </p:txBody>
      </p:sp>
      <p:sp>
        <p:nvSpPr>
          <p:cNvPr id="587901" name="Rectangle 125"/>
          <p:cNvSpPr>
            <a:spLocks noChangeArrowheads="1"/>
          </p:cNvSpPr>
          <p:nvPr/>
        </p:nvSpPr>
        <p:spPr bwMode="auto">
          <a:xfrm>
            <a:off x="1536700" y="239077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60</a:t>
            </a:r>
            <a:endParaRPr lang="en-US" altLang="pt-PT" sz="1400">
              <a:latin typeface="Tahoma" panose="020B0604030504040204" pitchFamily="34" charset="0"/>
            </a:endParaRPr>
          </a:p>
        </p:txBody>
      </p:sp>
      <p:sp>
        <p:nvSpPr>
          <p:cNvPr id="587902" name="Rectangle 126"/>
          <p:cNvSpPr>
            <a:spLocks noChangeArrowheads="1"/>
          </p:cNvSpPr>
          <p:nvPr/>
        </p:nvSpPr>
        <p:spPr bwMode="auto">
          <a:xfrm>
            <a:off x="1536700" y="280352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50</a:t>
            </a:r>
            <a:endParaRPr lang="en-US" altLang="pt-PT" sz="1400">
              <a:latin typeface="Tahoma" panose="020B0604030504040204" pitchFamily="34" charset="0"/>
            </a:endParaRPr>
          </a:p>
        </p:txBody>
      </p:sp>
      <p:sp>
        <p:nvSpPr>
          <p:cNvPr id="587903" name="Rectangle 127"/>
          <p:cNvSpPr>
            <a:spLocks noChangeArrowheads="1"/>
          </p:cNvSpPr>
          <p:nvPr/>
        </p:nvSpPr>
        <p:spPr bwMode="auto">
          <a:xfrm>
            <a:off x="1536700" y="321151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40</a:t>
            </a:r>
            <a:endParaRPr lang="en-US" altLang="pt-PT" sz="1400">
              <a:latin typeface="Tahoma" panose="020B0604030504040204" pitchFamily="34" charset="0"/>
            </a:endParaRPr>
          </a:p>
        </p:txBody>
      </p:sp>
      <p:sp>
        <p:nvSpPr>
          <p:cNvPr id="587904" name="Rectangle 128"/>
          <p:cNvSpPr>
            <a:spLocks noChangeArrowheads="1"/>
          </p:cNvSpPr>
          <p:nvPr/>
        </p:nvSpPr>
        <p:spPr bwMode="auto">
          <a:xfrm>
            <a:off x="1536700" y="3627438"/>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30</a:t>
            </a:r>
            <a:endParaRPr lang="en-US" altLang="pt-PT" sz="1400">
              <a:latin typeface="Tahoma" panose="020B0604030504040204" pitchFamily="34" charset="0"/>
            </a:endParaRPr>
          </a:p>
        </p:txBody>
      </p:sp>
      <p:sp>
        <p:nvSpPr>
          <p:cNvPr id="587905" name="Rectangle 129"/>
          <p:cNvSpPr>
            <a:spLocks noChangeArrowheads="1"/>
          </p:cNvSpPr>
          <p:nvPr/>
        </p:nvSpPr>
        <p:spPr bwMode="auto">
          <a:xfrm>
            <a:off x="1536700" y="4040188"/>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20</a:t>
            </a:r>
            <a:endParaRPr lang="en-US" altLang="pt-PT" sz="1400">
              <a:latin typeface="Tahoma" panose="020B0604030504040204" pitchFamily="34" charset="0"/>
            </a:endParaRPr>
          </a:p>
        </p:txBody>
      </p:sp>
      <p:sp>
        <p:nvSpPr>
          <p:cNvPr id="587906" name="Rectangle 130"/>
          <p:cNvSpPr>
            <a:spLocks noChangeArrowheads="1"/>
          </p:cNvSpPr>
          <p:nvPr/>
        </p:nvSpPr>
        <p:spPr bwMode="auto">
          <a:xfrm>
            <a:off x="1536700" y="4452938"/>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587907" name="Line 131"/>
          <p:cNvSpPr>
            <a:spLocks noChangeShapeType="1"/>
          </p:cNvSpPr>
          <p:nvPr/>
        </p:nvSpPr>
        <p:spPr bwMode="auto">
          <a:xfrm flipH="1" flipV="1">
            <a:off x="2133600" y="5410200"/>
            <a:ext cx="1800225" cy="12700"/>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7908" name="Freeform 132"/>
          <p:cNvSpPr>
            <a:spLocks/>
          </p:cNvSpPr>
          <p:nvPr/>
        </p:nvSpPr>
        <p:spPr bwMode="auto">
          <a:xfrm>
            <a:off x="2068513" y="5376863"/>
            <a:ext cx="107950" cy="73025"/>
          </a:xfrm>
          <a:custGeom>
            <a:avLst/>
            <a:gdLst>
              <a:gd name="T0" fmla="*/ 2147483647 w 22"/>
              <a:gd name="T1" fmla="*/ 2147483647 h 13"/>
              <a:gd name="T2" fmla="*/ 2147483647 w 22"/>
              <a:gd name="T3" fmla="*/ 0 h 13"/>
              <a:gd name="T4" fmla="*/ 2147483647 w 22"/>
              <a:gd name="T5" fmla="*/ 0 h 13"/>
              <a:gd name="T6" fmla="*/ 2147483647 w 22"/>
              <a:gd name="T7" fmla="*/ 2147483647 h 13"/>
              <a:gd name="T8" fmla="*/ 0 w 22"/>
              <a:gd name="T9" fmla="*/ 2147483647 h 13"/>
              <a:gd name="T10" fmla="*/ 2147483647 w 22"/>
              <a:gd name="T11" fmla="*/ 2147483647 h 13"/>
              <a:gd name="T12" fmla="*/ 2147483647 w 22"/>
              <a:gd name="T13" fmla="*/ 2147483647 h 13"/>
              <a:gd name="T14" fmla="*/ 2147483647 w 22"/>
              <a:gd name="T15" fmla="*/ 2147483647 h 13"/>
              <a:gd name="T16" fmla="*/ 2147483647 w 22"/>
              <a:gd name="T17" fmla="*/ 2147483647 h 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
              <a:gd name="T28" fmla="*/ 0 h 13"/>
              <a:gd name="T29" fmla="*/ 22 w 22"/>
              <a:gd name="T30" fmla="*/ 13 h 1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 h="13">
                <a:moveTo>
                  <a:pt x="18" y="7"/>
                </a:moveTo>
                <a:cubicBezTo>
                  <a:pt x="22" y="0"/>
                  <a:pt x="22" y="0"/>
                  <a:pt x="22" y="0"/>
                </a:cubicBezTo>
                <a:cubicBezTo>
                  <a:pt x="22" y="0"/>
                  <a:pt x="22" y="0"/>
                  <a:pt x="22" y="0"/>
                </a:cubicBezTo>
                <a:cubicBezTo>
                  <a:pt x="11" y="4"/>
                  <a:pt x="11" y="4"/>
                  <a:pt x="11" y="4"/>
                </a:cubicBezTo>
                <a:cubicBezTo>
                  <a:pt x="8" y="5"/>
                  <a:pt x="4" y="6"/>
                  <a:pt x="0" y="7"/>
                </a:cubicBezTo>
                <a:cubicBezTo>
                  <a:pt x="4" y="7"/>
                  <a:pt x="8" y="8"/>
                  <a:pt x="11" y="9"/>
                </a:cubicBezTo>
                <a:cubicBezTo>
                  <a:pt x="22" y="13"/>
                  <a:pt x="22" y="13"/>
                  <a:pt x="22" y="13"/>
                </a:cubicBezTo>
                <a:cubicBezTo>
                  <a:pt x="22" y="13"/>
                  <a:pt x="22" y="13"/>
                  <a:pt x="22" y="13"/>
                </a:cubicBezTo>
                <a:lnTo>
                  <a:pt x="18"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87909" name="Line 133"/>
          <p:cNvSpPr>
            <a:spLocks noChangeShapeType="1"/>
          </p:cNvSpPr>
          <p:nvPr/>
        </p:nvSpPr>
        <p:spPr bwMode="auto">
          <a:xfrm flipV="1">
            <a:off x="1428750" y="2603500"/>
            <a:ext cx="0" cy="738188"/>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7910" name="Freeform 134"/>
          <p:cNvSpPr>
            <a:spLocks/>
          </p:cNvSpPr>
          <p:nvPr/>
        </p:nvSpPr>
        <p:spPr bwMode="auto">
          <a:xfrm>
            <a:off x="1393825" y="2513013"/>
            <a:ext cx="68263" cy="123825"/>
          </a:xfrm>
          <a:custGeom>
            <a:avLst/>
            <a:gdLst>
              <a:gd name="T0" fmla="*/ 2147483647 w 14"/>
              <a:gd name="T1" fmla="*/ 2147483647 h 22"/>
              <a:gd name="T2" fmla="*/ 2147483647 w 14"/>
              <a:gd name="T3" fmla="*/ 2147483647 h 22"/>
              <a:gd name="T4" fmla="*/ 0 w 14"/>
              <a:gd name="T5" fmla="*/ 2147483647 h 22"/>
              <a:gd name="T6" fmla="*/ 2147483647 w 14"/>
              <a:gd name="T7" fmla="*/ 2147483647 h 22"/>
              <a:gd name="T8" fmla="*/ 2147483647 w 14"/>
              <a:gd name="T9" fmla="*/ 0 h 22"/>
              <a:gd name="T10" fmla="*/ 2147483647 w 14"/>
              <a:gd name="T11" fmla="*/ 2147483647 h 22"/>
              <a:gd name="T12" fmla="*/ 2147483647 w 14"/>
              <a:gd name="T13" fmla="*/ 2147483647 h 22"/>
              <a:gd name="T14" fmla="*/ 2147483647 w 14"/>
              <a:gd name="T15" fmla="*/ 2147483647 h 22"/>
              <a:gd name="T16" fmla="*/ 2147483647 w 14"/>
              <a:gd name="T17" fmla="*/ 2147483647 h 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
              <a:gd name="T28" fmla="*/ 0 h 22"/>
              <a:gd name="T29" fmla="*/ 14 w 14"/>
              <a:gd name="T30" fmla="*/ 22 h 2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 h="22">
                <a:moveTo>
                  <a:pt x="7" y="18"/>
                </a:moveTo>
                <a:cubicBezTo>
                  <a:pt x="1" y="22"/>
                  <a:pt x="1" y="22"/>
                  <a:pt x="1" y="22"/>
                </a:cubicBezTo>
                <a:cubicBezTo>
                  <a:pt x="0" y="22"/>
                  <a:pt x="0" y="22"/>
                  <a:pt x="0" y="22"/>
                </a:cubicBezTo>
                <a:cubicBezTo>
                  <a:pt x="5" y="11"/>
                  <a:pt x="5" y="11"/>
                  <a:pt x="5" y="11"/>
                </a:cubicBezTo>
                <a:cubicBezTo>
                  <a:pt x="6" y="8"/>
                  <a:pt x="6" y="4"/>
                  <a:pt x="7" y="0"/>
                </a:cubicBezTo>
                <a:cubicBezTo>
                  <a:pt x="8" y="4"/>
                  <a:pt x="9" y="8"/>
                  <a:pt x="10" y="11"/>
                </a:cubicBezTo>
                <a:cubicBezTo>
                  <a:pt x="14" y="22"/>
                  <a:pt x="14" y="22"/>
                  <a:pt x="14" y="22"/>
                </a:cubicBezTo>
                <a:cubicBezTo>
                  <a:pt x="14" y="22"/>
                  <a:pt x="14" y="22"/>
                  <a:pt x="14" y="22"/>
                </a:cubicBezTo>
                <a:lnTo>
                  <a:pt x="7"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87911" name="Line 135"/>
          <p:cNvSpPr>
            <a:spLocks noChangeShapeType="1"/>
          </p:cNvSpPr>
          <p:nvPr/>
        </p:nvSpPr>
        <p:spPr bwMode="auto">
          <a:xfrm>
            <a:off x="1184275" y="2930525"/>
            <a:ext cx="204788"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7912" name="Freeform 136"/>
          <p:cNvSpPr>
            <a:spLocks/>
          </p:cNvSpPr>
          <p:nvPr/>
        </p:nvSpPr>
        <p:spPr bwMode="auto">
          <a:xfrm>
            <a:off x="136525" y="2446338"/>
            <a:ext cx="1143000" cy="963612"/>
          </a:xfrm>
          <a:custGeom>
            <a:avLst/>
            <a:gdLst>
              <a:gd name="T0" fmla="*/ 2147483647 w 245"/>
              <a:gd name="T1" fmla="*/ 2147483647 h 171"/>
              <a:gd name="T2" fmla="*/ 2147483647 w 245"/>
              <a:gd name="T3" fmla="*/ 2147483647 h 171"/>
              <a:gd name="T4" fmla="*/ 2147483647 w 245"/>
              <a:gd name="T5" fmla="*/ 2147483647 h 171"/>
              <a:gd name="T6" fmla="*/ 0 w 245"/>
              <a:gd name="T7" fmla="*/ 2147483647 h 171"/>
              <a:gd name="T8" fmla="*/ 0 w 245"/>
              <a:gd name="T9" fmla="*/ 2147483647 h 171"/>
              <a:gd name="T10" fmla="*/ 2147483647 w 245"/>
              <a:gd name="T11" fmla="*/ 0 h 171"/>
              <a:gd name="T12" fmla="*/ 2147483647 w 245"/>
              <a:gd name="T13" fmla="*/ 0 h 171"/>
              <a:gd name="T14" fmla="*/ 2147483647 w 245"/>
              <a:gd name="T15" fmla="*/ 2147483647 h 171"/>
              <a:gd name="T16" fmla="*/ 2147483647 w 245"/>
              <a:gd name="T17" fmla="*/ 2147483647 h 17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5"/>
              <a:gd name="T28" fmla="*/ 0 h 171"/>
              <a:gd name="T29" fmla="*/ 245 w 245"/>
              <a:gd name="T30" fmla="*/ 171 h 17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5" h="171">
                <a:moveTo>
                  <a:pt x="245" y="155"/>
                </a:moveTo>
                <a:cubicBezTo>
                  <a:pt x="245" y="164"/>
                  <a:pt x="237" y="171"/>
                  <a:pt x="229" y="171"/>
                </a:cubicBezTo>
                <a:cubicBezTo>
                  <a:pt x="16" y="171"/>
                  <a:pt x="16" y="171"/>
                  <a:pt x="16" y="171"/>
                </a:cubicBezTo>
                <a:cubicBezTo>
                  <a:pt x="7" y="171"/>
                  <a:pt x="0" y="164"/>
                  <a:pt x="0" y="155"/>
                </a:cubicBezTo>
                <a:cubicBezTo>
                  <a:pt x="0" y="16"/>
                  <a:pt x="0" y="16"/>
                  <a:pt x="0" y="16"/>
                </a:cubicBezTo>
                <a:cubicBezTo>
                  <a:pt x="0" y="7"/>
                  <a:pt x="7" y="0"/>
                  <a:pt x="16" y="0"/>
                </a:cubicBezTo>
                <a:cubicBezTo>
                  <a:pt x="229" y="0"/>
                  <a:pt x="229" y="0"/>
                  <a:pt x="229" y="0"/>
                </a:cubicBezTo>
                <a:cubicBezTo>
                  <a:pt x="237" y="0"/>
                  <a:pt x="245" y="7"/>
                  <a:pt x="245" y="16"/>
                </a:cubicBezTo>
                <a:lnTo>
                  <a:pt x="245" y="155"/>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87913" name="Line 137"/>
          <p:cNvSpPr>
            <a:spLocks noChangeShapeType="1"/>
          </p:cNvSpPr>
          <p:nvPr/>
        </p:nvSpPr>
        <p:spPr bwMode="auto">
          <a:xfrm>
            <a:off x="2995613" y="5459413"/>
            <a:ext cx="0" cy="239712"/>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7914" name="Freeform 138"/>
          <p:cNvSpPr>
            <a:spLocks/>
          </p:cNvSpPr>
          <p:nvPr/>
        </p:nvSpPr>
        <p:spPr bwMode="auto">
          <a:xfrm>
            <a:off x="2338388" y="5691188"/>
            <a:ext cx="1311275" cy="755650"/>
          </a:xfrm>
          <a:custGeom>
            <a:avLst/>
            <a:gdLst>
              <a:gd name="T0" fmla="*/ 2147483647 w 268"/>
              <a:gd name="T1" fmla="*/ 2147483647 h 134"/>
              <a:gd name="T2" fmla="*/ 2147483647 w 268"/>
              <a:gd name="T3" fmla="*/ 2147483647 h 134"/>
              <a:gd name="T4" fmla="*/ 2147483647 w 268"/>
              <a:gd name="T5" fmla="*/ 2147483647 h 134"/>
              <a:gd name="T6" fmla="*/ 0 w 268"/>
              <a:gd name="T7" fmla="*/ 2147483647 h 134"/>
              <a:gd name="T8" fmla="*/ 0 w 268"/>
              <a:gd name="T9" fmla="*/ 2147483647 h 134"/>
              <a:gd name="T10" fmla="*/ 2147483647 w 268"/>
              <a:gd name="T11" fmla="*/ 0 h 134"/>
              <a:gd name="T12" fmla="*/ 2147483647 w 268"/>
              <a:gd name="T13" fmla="*/ 0 h 134"/>
              <a:gd name="T14" fmla="*/ 2147483647 w 268"/>
              <a:gd name="T15" fmla="*/ 2147483647 h 134"/>
              <a:gd name="T16" fmla="*/ 2147483647 w 268"/>
              <a:gd name="T17" fmla="*/ 2147483647 h 1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8"/>
              <a:gd name="T28" fmla="*/ 0 h 134"/>
              <a:gd name="T29" fmla="*/ 268 w 268"/>
              <a:gd name="T30" fmla="*/ 134 h 13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8" h="134">
                <a:moveTo>
                  <a:pt x="268" y="118"/>
                </a:moveTo>
                <a:cubicBezTo>
                  <a:pt x="268" y="127"/>
                  <a:pt x="261" y="134"/>
                  <a:pt x="252" y="134"/>
                </a:cubicBezTo>
                <a:cubicBezTo>
                  <a:pt x="16" y="134"/>
                  <a:pt x="16" y="134"/>
                  <a:pt x="16" y="134"/>
                </a:cubicBezTo>
                <a:cubicBezTo>
                  <a:pt x="7" y="134"/>
                  <a:pt x="0" y="127"/>
                  <a:pt x="0" y="118"/>
                </a:cubicBezTo>
                <a:cubicBezTo>
                  <a:pt x="0" y="16"/>
                  <a:pt x="0" y="16"/>
                  <a:pt x="0" y="16"/>
                </a:cubicBezTo>
                <a:cubicBezTo>
                  <a:pt x="0" y="7"/>
                  <a:pt x="7" y="0"/>
                  <a:pt x="16" y="0"/>
                </a:cubicBezTo>
                <a:cubicBezTo>
                  <a:pt x="252" y="0"/>
                  <a:pt x="252" y="0"/>
                  <a:pt x="252" y="0"/>
                </a:cubicBezTo>
                <a:cubicBezTo>
                  <a:pt x="261" y="0"/>
                  <a:pt x="268" y="7"/>
                  <a:pt x="268" y="16"/>
                </a:cubicBezTo>
                <a:lnTo>
                  <a:pt x="268" y="118"/>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87915" name="Rectangle 139"/>
          <p:cNvSpPr>
            <a:spLocks noChangeArrowheads="1"/>
          </p:cNvSpPr>
          <p:nvPr/>
        </p:nvSpPr>
        <p:spPr bwMode="auto">
          <a:xfrm>
            <a:off x="2417763" y="5822950"/>
            <a:ext cx="1173162"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 … reduces housing consumption…</a:t>
            </a:r>
            <a:endParaRPr lang="en-US" altLang="pt-PT" sz="1400">
              <a:latin typeface="Tahoma" panose="020B0604030504040204" pitchFamily="34" charset="0"/>
            </a:endParaRPr>
          </a:p>
        </p:txBody>
      </p:sp>
      <p:sp>
        <p:nvSpPr>
          <p:cNvPr id="587916" name="Line 140"/>
          <p:cNvSpPr>
            <a:spLocks noChangeShapeType="1"/>
          </p:cNvSpPr>
          <p:nvPr/>
        </p:nvSpPr>
        <p:spPr bwMode="auto">
          <a:xfrm>
            <a:off x="1792288" y="1685925"/>
            <a:ext cx="4265612" cy="3325813"/>
          </a:xfrm>
          <a:prstGeom prst="line">
            <a:avLst/>
          </a:prstGeom>
          <a:noFill/>
          <a:ln w="28575">
            <a:solidFill>
              <a:srgbClr val="FCC79B"/>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7917" name="Line 141"/>
          <p:cNvSpPr>
            <a:spLocks noChangeShapeType="1"/>
          </p:cNvSpPr>
          <p:nvPr/>
        </p:nvSpPr>
        <p:spPr bwMode="auto">
          <a:xfrm>
            <a:off x="1795463" y="1677988"/>
            <a:ext cx="1066800" cy="3325812"/>
          </a:xfrm>
          <a:prstGeom prst="line">
            <a:avLst/>
          </a:prstGeom>
          <a:noFill/>
          <a:ln w="28575">
            <a:solidFill>
              <a:srgbClr val="F79448"/>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7918" name="Line 142"/>
          <p:cNvSpPr>
            <a:spLocks noChangeShapeType="1"/>
          </p:cNvSpPr>
          <p:nvPr/>
        </p:nvSpPr>
        <p:spPr bwMode="auto">
          <a:xfrm flipV="1">
            <a:off x="3919538" y="2665413"/>
            <a:ext cx="914400" cy="676275"/>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7919" name="Oval 143"/>
          <p:cNvSpPr>
            <a:spLocks noChangeArrowheads="1"/>
          </p:cNvSpPr>
          <p:nvPr/>
        </p:nvSpPr>
        <p:spPr bwMode="auto">
          <a:xfrm>
            <a:off x="3871913" y="3286125"/>
            <a:ext cx="96837" cy="1127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87920" name="Oval 144"/>
          <p:cNvSpPr>
            <a:spLocks noChangeArrowheads="1"/>
          </p:cNvSpPr>
          <p:nvPr/>
        </p:nvSpPr>
        <p:spPr bwMode="auto">
          <a:xfrm>
            <a:off x="2020888" y="2455863"/>
            <a:ext cx="98425" cy="1143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87921" name="Line 145"/>
          <p:cNvSpPr>
            <a:spLocks noChangeShapeType="1"/>
          </p:cNvSpPr>
          <p:nvPr/>
        </p:nvSpPr>
        <p:spPr bwMode="auto">
          <a:xfrm flipV="1">
            <a:off x="2068513" y="1474788"/>
            <a:ext cx="1416050" cy="1038225"/>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7922" name="Freeform 146"/>
          <p:cNvSpPr>
            <a:spLocks/>
          </p:cNvSpPr>
          <p:nvPr/>
        </p:nvSpPr>
        <p:spPr bwMode="auto">
          <a:xfrm>
            <a:off x="4816475" y="2165350"/>
            <a:ext cx="1162050" cy="968375"/>
          </a:xfrm>
          <a:custGeom>
            <a:avLst/>
            <a:gdLst>
              <a:gd name="T0" fmla="*/ 2147483647 w 201"/>
              <a:gd name="T1" fmla="*/ 2147483647 h 172"/>
              <a:gd name="T2" fmla="*/ 2147483647 w 201"/>
              <a:gd name="T3" fmla="*/ 2147483647 h 172"/>
              <a:gd name="T4" fmla="*/ 2147483647 w 201"/>
              <a:gd name="T5" fmla="*/ 2147483647 h 172"/>
              <a:gd name="T6" fmla="*/ 0 w 201"/>
              <a:gd name="T7" fmla="*/ 2147483647 h 172"/>
              <a:gd name="T8" fmla="*/ 0 w 201"/>
              <a:gd name="T9" fmla="*/ 2147483647 h 172"/>
              <a:gd name="T10" fmla="*/ 2147483647 w 201"/>
              <a:gd name="T11" fmla="*/ 0 h 172"/>
              <a:gd name="T12" fmla="*/ 2147483647 w 201"/>
              <a:gd name="T13" fmla="*/ 0 h 172"/>
              <a:gd name="T14" fmla="*/ 2147483647 w 201"/>
              <a:gd name="T15" fmla="*/ 2147483647 h 172"/>
              <a:gd name="T16" fmla="*/ 2147483647 w 201"/>
              <a:gd name="T17" fmla="*/ 2147483647 h 1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1"/>
              <a:gd name="T28" fmla="*/ 0 h 172"/>
              <a:gd name="T29" fmla="*/ 201 w 201"/>
              <a:gd name="T30" fmla="*/ 172 h 17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1" h="172">
                <a:moveTo>
                  <a:pt x="201" y="156"/>
                </a:moveTo>
                <a:cubicBezTo>
                  <a:pt x="201" y="164"/>
                  <a:pt x="193" y="172"/>
                  <a:pt x="185" y="172"/>
                </a:cubicBezTo>
                <a:cubicBezTo>
                  <a:pt x="16" y="172"/>
                  <a:pt x="16" y="172"/>
                  <a:pt x="16" y="172"/>
                </a:cubicBezTo>
                <a:cubicBezTo>
                  <a:pt x="8" y="172"/>
                  <a:pt x="0" y="164"/>
                  <a:pt x="0" y="156"/>
                </a:cubicBezTo>
                <a:cubicBezTo>
                  <a:pt x="0" y="16"/>
                  <a:pt x="0" y="16"/>
                  <a:pt x="0" y="16"/>
                </a:cubicBezTo>
                <a:cubicBezTo>
                  <a:pt x="0" y="7"/>
                  <a:pt x="8" y="0"/>
                  <a:pt x="16" y="0"/>
                </a:cubicBezTo>
                <a:cubicBezTo>
                  <a:pt x="185" y="0"/>
                  <a:pt x="185" y="0"/>
                  <a:pt x="185" y="0"/>
                </a:cubicBezTo>
                <a:cubicBezTo>
                  <a:pt x="193" y="0"/>
                  <a:pt x="201" y="7"/>
                  <a:pt x="201" y="16"/>
                </a:cubicBezTo>
                <a:lnTo>
                  <a:pt x="201" y="156"/>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87923" name="Rectangle 147"/>
          <p:cNvSpPr>
            <a:spLocks noChangeArrowheads="1"/>
          </p:cNvSpPr>
          <p:nvPr/>
        </p:nvSpPr>
        <p:spPr bwMode="auto">
          <a:xfrm>
            <a:off x="4922838" y="2255838"/>
            <a:ext cx="1084262"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Original optimal consumption bundle</a:t>
            </a:r>
            <a:endParaRPr lang="en-US" altLang="pt-PT" sz="1400">
              <a:latin typeface="Tahoma" panose="020B0604030504040204" pitchFamily="34" charset="0"/>
            </a:endParaRPr>
          </a:p>
        </p:txBody>
      </p:sp>
      <p:sp>
        <p:nvSpPr>
          <p:cNvPr id="587924" name="Freeform 148"/>
          <p:cNvSpPr>
            <a:spLocks/>
          </p:cNvSpPr>
          <p:nvPr/>
        </p:nvSpPr>
        <p:spPr bwMode="auto">
          <a:xfrm>
            <a:off x="3429000" y="914400"/>
            <a:ext cx="1219200" cy="757238"/>
          </a:xfrm>
          <a:custGeom>
            <a:avLst/>
            <a:gdLst>
              <a:gd name="T0" fmla="*/ 2147483647 w 200"/>
              <a:gd name="T1" fmla="*/ 2147483647 h 134"/>
              <a:gd name="T2" fmla="*/ 2147483647 w 200"/>
              <a:gd name="T3" fmla="*/ 2147483647 h 134"/>
              <a:gd name="T4" fmla="*/ 2147483647 w 200"/>
              <a:gd name="T5" fmla="*/ 2147483647 h 134"/>
              <a:gd name="T6" fmla="*/ 0 w 200"/>
              <a:gd name="T7" fmla="*/ 2147483647 h 134"/>
              <a:gd name="T8" fmla="*/ 0 w 200"/>
              <a:gd name="T9" fmla="*/ 2147483647 h 134"/>
              <a:gd name="T10" fmla="*/ 2147483647 w 200"/>
              <a:gd name="T11" fmla="*/ 0 h 134"/>
              <a:gd name="T12" fmla="*/ 2147483647 w 200"/>
              <a:gd name="T13" fmla="*/ 0 h 134"/>
              <a:gd name="T14" fmla="*/ 2147483647 w 200"/>
              <a:gd name="T15" fmla="*/ 2147483647 h 134"/>
              <a:gd name="T16" fmla="*/ 2147483647 w 200"/>
              <a:gd name="T17" fmla="*/ 2147483647 h 1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0"/>
              <a:gd name="T28" fmla="*/ 0 h 134"/>
              <a:gd name="T29" fmla="*/ 200 w 200"/>
              <a:gd name="T30" fmla="*/ 134 h 13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0" h="134">
                <a:moveTo>
                  <a:pt x="200" y="118"/>
                </a:moveTo>
                <a:cubicBezTo>
                  <a:pt x="200" y="127"/>
                  <a:pt x="193" y="134"/>
                  <a:pt x="184" y="134"/>
                </a:cubicBezTo>
                <a:cubicBezTo>
                  <a:pt x="16" y="134"/>
                  <a:pt x="16" y="134"/>
                  <a:pt x="16" y="134"/>
                </a:cubicBezTo>
                <a:cubicBezTo>
                  <a:pt x="7" y="134"/>
                  <a:pt x="0" y="127"/>
                  <a:pt x="0" y="118"/>
                </a:cubicBezTo>
                <a:cubicBezTo>
                  <a:pt x="0" y="16"/>
                  <a:pt x="0" y="16"/>
                  <a:pt x="0" y="16"/>
                </a:cubicBezTo>
                <a:cubicBezTo>
                  <a:pt x="0" y="8"/>
                  <a:pt x="7" y="0"/>
                  <a:pt x="16" y="0"/>
                </a:cubicBezTo>
                <a:cubicBezTo>
                  <a:pt x="184" y="0"/>
                  <a:pt x="184" y="0"/>
                  <a:pt x="184" y="0"/>
                </a:cubicBezTo>
                <a:cubicBezTo>
                  <a:pt x="193" y="0"/>
                  <a:pt x="200" y="8"/>
                  <a:pt x="200" y="16"/>
                </a:cubicBezTo>
                <a:lnTo>
                  <a:pt x="200" y="118"/>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87925" name="Rectangle 149"/>
          <p:cNvSpPr>
            <a:spLocks noChangeArrowheads="1"/>
          </p:cNvSpPr>
          <p:nvPr/>
        </p:nvSpPr>
        <p:spPr bwMode="auto">
          <a:xfrm>
            <a:off x="3506788" y="1003300"/>
            <a:ext cx="1049337"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New optimal consumption bundle</a:t>
            </a:r>
            <a:endParaRPr lang="en-US" altLang="pt-PT" sz="1400">
              <a:latin typeface="Tahoma" panose="020B0604030504040204" pitchFamily="34" charset="0"/>
            </a:endParaRPr>
          </a:p>
        </p:txBody>
      </p:sp>
      <p:sp>
        <p:nvSpPr>
          <p:cNvPr id="587926" name="Freeform 150"/>
          <p:cNvSpPr>
            <a:spLocks/>
          </p:cNvSpPr>
          <p:nvPr/>
        </p:nvSpPr>
        <p:spPr bwMode="auto">
          <a:xfrm>
            <a:off x="1806575" y="795338"/>
            <a:ext cx="4579938" cy="4192587"/>
          </a:xfrm>
          <a:custGeom>
            <a:avLst/>
            <a:gdLst>
              <a:gd name="T0" fmla="*/ 2147483647 w 2211"/>
              <a:gd name="T1" fmla="*/ 2147483647 h 1757"/>
              <a:gd name="T2" fmla="*/ 0 w 2211"/>
              <a:gd name="T3" fmla="*/ 2147483647 h 1757"/>
              <a:gd name="T4" fmla="*/ 0 w 2211"/>
              <a:gd name="T5" fmla="*/ 0 h 1757"/>
              <a:gd name="T6" fmla="*/ 0 60000 65536"/>
              <a:gd name="T7" fmla="*/ 0 60000 65536"/>
              <a:gd name="T8" fmla="*/ 0 60000 65536"/>
              <a:gd name="T9" fmla="*/ 0 w 2211"/>
              <a:gd name="T10" fmla="*/ 0 h 1757"/>
              <a:gd name="T11" fmla="*/ 2211 w 2211"/>
              <a:gd name="T12" fmla="*/ 1757 h 1757"/>
            </a:gdLst>
            <a:ahLst/>
            <a:cxnLst>
              <a:cxn ang="T6">
                <a:pos x="T0" y="T1"/>
              </a:cxn>
              <a:cxn ang="T7">
                <a:pos x="T2" y="T3"/>
              </a:cxn>
              <a:cxn ang="T8">
                <a:pos x="T4" y="T5"/>
              </a:cxn>
            </a:cxnLst>
            <a:rect l="T9" t="T10" r="T11" b="T12"/>
            <a:pathLst>
              <a:path w="2211" h="1757">
                <a:moveTo>
                  <a:pt x="2211" y="1757"/>
                </a:moveTo>
                <a:lnTo>
                  <a:pt x="0" y="1757"/>
                </a:lnTo>
                <a:lnTo>
                  <a:pt x="0" y="0"/>
                </a:ln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87927" name="Freeform 151"/>
          <p:cNvSpPr>
            <a:spLocks/>
          </p:cNvSpPr>
          <p:nvPr/>
        </p:nvSpPr>
        <p:spPr bwMode="auto">
          <a:xfrm>
            <a:off x="2927350" y="3641725"/>
            <a:ext cx="1163638" cy="798513"/>
          </a:xfrm>
          <a:custGeom>
            <a:avLst/>
            <a:gdLst>
              <a:gd name="T0" fmla="*/ 2147483647 w 238"/>
              <a:gd name="T1" fmla="*/ 0 h 142"/>
              <a:gd name="T2" fmla="*/ 0 w 238"/>
              <a:gd name="T3" fmla="*/ 2147483647 h 142"/>
              <a:gd name="T4" fmla="*/ 0 60000 65536"/>
              <a:gd name="T5" fmla="*/ 0 60000 65536"/>
              <a:gd name="T6" fmla="*/ 0 w 238"/>
              <a:gd name="T7" fmla="*/ 0 h 142"/>
              <a:gd name="T8" fmla="*/ 238 w 238"/>
              <a:gd name="T9" fmla="*/ 142 h 142"/>
            </a:gdLst>
            <a:ahLst/>
            <a:cxnLst>
              <a:cxn ang="T4">
                <a:pos x="T0" y="T1"/>
              </a:cxn>
              <a:cxn ang="T5">
                <a:pos x="T2" y="T3"/>
              </a:cxn>
            </a:cxnLst>
            <a:rect l="T6" t="T7" r="T8" b="T9"/>
            <a:pathLst>
              <a:path w="238" h="142">
                <a:moveTo>
                  <a:pt x="238" y="0"/>
                </a:moveTo>
                <a:cubicBezTo>
                  <a:pt x="207" y="67"/>
                  <a:pt x="120" y="130"/>
                  <a:pt x="0" y="142"/>
                </a:cubicBezTo>
              </a:path>
            </a:pathLst>
          </a:custGeom>
          <a:noFill/>
          <a:ln w="2857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87928" name="Freeform 152"/>
          <p:cNvSpPr>
            <a:spLocks/>
          </p:cNvSpPr>
          <p:nvPr/>
        </p:nvSpPr>
        <p:spPr bwMode="auto">
          <a:xfrm>
            <a:off x="2790825" y="4367213"/>
            <a:ext cx="190500" cy="136525"/>
          </a:xfrm>
          <a:custGeom>
            <a:avLst/>
            <a:gdLst>
              <a:gd name="T0" fmla="*/ 2147483647 w 39"/>
              <a:gd name="T1" fmla="*/ 2147483647 h 24"/>
              <a:gd name="T2" fmla="*/ 2147483647 w 39"/>
              <a:gd name="T3" fmla="*/ 2147483647 h 24"/>
              <a:gd name="T4" fmla="*/ 2147483647 w 39"/>
              <a:gd name="T5" fmla="*/ 2147483647 h 24"/>
              <a:gd name="T6" fmla="*/ 2147483647 w 39"/>
              <a:gd name="T7" fmla="*/ 2147483647 h 24"/>
              <a:gd name="T8" fmla="*/ 0 w 39"/>
              <a:gd name="T9" fmla="*/ 2147483647 h 24"/>
              <a:gd name="T10" fmla="*/ 2147483647 w 39"/>
              <a:gd name="T11" fmla="*/ 2147483647 h 24"/>
              <a:gd name="T12" fmla="*/ 2147483647 w 39"/>
              <a:gd name="T13" fmla="*/ 0 h 24"/>
              <a:gd name="T14" fmla="*/ 2147483647 w 39"/>
              <a:gd name="T15" fmla="*/ 0 h 24"/>
              <a:gd name="T16" fmla="*/ 2147483647 w 39"/>
              <a:gd name="T17" fmla="*/ 2147483647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9"/>
              <a:gd name="T28" fmla="*/ 0 h 24"/>
              <a:gd name="T29" fmla="*/ 39 w 39"/>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9" h="24">
                <a:moveTo>
                  <a:pt x="31" y="13"/>
                </a:moveTo>
                <a:cubicBezTo>
                  <a:pt x="39" y="23"/>
                  <a:pt x="39" y="23"/>
                  <a:pt x="39" y="23"/>
                </a:cubicBezTo>
                <a:cubicBezTo>
                  <a:pt x="39" y="24"/>
                  <a:pt x="39" y="24"/>
                  <a:pt x="39" y="24"/>
                </a:cubicBezTo>
                <a:cubicBezTo>
                  <a:pt x="20" y="18"/>
                  <a:pt x="20" y="18"/>
                  <a:pt x="20" y="18"/>
                </a:cubicBezTo>
                <a:cubicBezTo>
                  <a:pt x="13" y="17"/>
                  <a:pt x="6" y="17"/>
                  <a:pt x="0" y="16"/>
                </a:cubicBezTo>
                <a:cubicBezTo>
                  <a:pt x="6" y="14"/>
                  <a:pt x="12" y="12"/>
                  <a:pt x="19" y="10"/>
                </a:cubicBezTo>
                <a:cubicBezTo>
                  <a:pt x="37" y="0"/>
                  <a:pt x="37" y="0"/>
                  <a:pt x="37" y="0"/>
                </a:cubicBezTo>
                <a:cubicBezTo>
                  <a:pt x="37" y="0"/>
                  <a:pt x="37" y="0"/>
                  <a:pt x="37" y="0"/>
                </a:cubicBezTo>
                <a:lnTo>
                  <a:pt x="31" y="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87929" name="Line 153"/>
          <p:cNvSpPr>
            <a:spLocks noChangeShapeType="1"/>
          </p:cNvSpPr>
          <p:nvPr/>
        </p:nvSpPr>
        <p:spPr bwMode="auto">
          <a:xfrm>
            <a:off x="3698875" y="4221163"/>
            <a:ext cx="773113" cy="149860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7930" name="Freeform 154"/>
          <p:cNvSpPr>
            <a:spLocks/>
          </p:cNvSpPr>
          <p:nvPr/>
        </p:nvSpPr>
        <p:spPr bwMode="auto">
          <a:xfrm>
            <a:off x="3919538" y="5691188"/>
            <a:ext cx="1924050" cy="755650"/>
          </a:xfrm>
          <a:custGeom>
            <a:avLst/>
            <a:gdLst>
              <a:gd name="T0" fmla="*/ 2147483647 w 393"/>
              <a:gd name="T1" fmla="*/ 2147483647 h 134"/>
              <a:gd name="T2" fmla="*/ 2147483647 w 393"/>
              <a:gd name="T3" fmla="*/ 2147483647 h 134"/>
              <a:gd name="T4" fmla="*/ 2147483647 w 393"/>
              <a:gd name="T5" fmla="*/ 2147483647 h 134"/>
              <a:gd name="T6" fmla="*/ 0 w 393"/>
              <a:gd name="T7" fmla="*/ 2147483647 h 134"/>
              <a:gd name="T8" fmla="*/ 0 w 393"/>
              <a:gd name="T9" fmla="*/ 2147483647 h 134"/>
              <a:gd name="T10" fmla="*/ 2147483647 w 393"/>
              <a:gd name="T11" fmla="*/ 0 h 134"/>
              <a:gd name="T12" fmla="*/ 2147483647 w 393"/>
              <a:gd name="T13" fmla="*/ 0 h 134"/>
              <a:gd name="T14" fmla="*/ 2147483647 w 393"/>
              <a:gd name="T15" fmla="*/ 2147483647 h 134"/>
              <a:gd name="T16" fmla="*/ 2147483647 w 393"/>
              <a:gd name="T17" fmla="*/ 2147483647 h 1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93"/>
              <a:gd name="T28" fmla="*/ 0 h 134"/>
              <a:gd name="T29" fmla="*/ 393 w 393"/>
              <a:gd name="T30" fmla="*/ 134 h 13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93" h="134">
                <a:moveTo>
                  <a:pt x="393" y="118"/>
                </a:moveTo>
                <a:cubicBezTo>
                  <a:pt x="393" y="127"/>
                  <a:pt x="384" y="134"/>
                  <a:pt x="374" y="134"/>
                </a:cubicBezTo>
                <a:cubicBezTo>
                  <a:pt x="19" y="134"/>
                  <a:pt x="19" y="134"/>
                  <a:pt x="19" y="134"/>
                </a:cubicBezTo>
                <a:cubicBezTo>
                  <a:pt x="9" y="134"/>
                  <a:pt x="0" y="127"/>
                  <a:pt x="0" y="118"/>
                </a:cubicBezTo>
                <a:cubicBezTo>
                  <a:pt x="0" y="16"/>
                  <a:pt x="0" y="16"/>
                  <a:pt x="0" y="16"/>
                </a:cubicBezTo>
                <a:cubicBezTo>
                  <a:pt x="0" y="7"/>
                  <a:pt x="9" y="0"/>
                  <a:pt x="19" y="0"/>
                </a:cubicBezTo>
                <a:cubicBezTo>
                  <a:pt x="374" y="0"/>
                  <a:pt x="374" y="0"/>
                  <a:pt x="374" y="0"/>
                </a:cubicBezTo>
                <a:cubicBezTo>
                  <a:pt x="384" y="0"/>
                  <a:pt x="393" y="7"/>
                  <a:pt x="393" y="16"/>
                </a:cubicBezTo>
                <a:lnTo>
                  <a:pt x="393" y="118"/>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87931" name="Rectangle 155"/>
          <p:cNvSpPr>
            <a:spLocks noChangeArrowheads="1"/>
          </p:cNvSpPr>
          <p:nvPr/>
        </p:nvSpPr>
        <p:spPr bwMode="auto">
          <a:xfrm>
            <a:off x="3997325" y="5822950"/>
            <a:ext cx="1946275"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1.An increase in the relative price of rooms rotates the budget line…</a:t>
            </a:r>
            <a:endParaRPr lang="en-US" altLang="pt-PT" sz="1400">
              <a:latin typeface="Tahoma" panose="020B0604030504040204" pitchFamily="34" charset="0"/>
            </a:endParaRPr>
          </a:p>
        </p:txBody>
      </p:sp>
      <p:sp>
        <p:nvSpPr>
          <p:cNvPr id="587932" name="Rectangle 156"/>
          <p:cNvSpPr>
            <a:spLocks noChangeArrowheads="1"/>
          </p:cNvSpPr>
          <p:nvPr/>
        </p:nvSpPr>
        <p:spPr bwMode="auto">
          <a:xfrm>
            <a:off x="5183188" y="5343525"/>
            <a:ext cx="134143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Quantity of rooms</a:t>
            </a:r>
            <a:endParaRPr lang="en-US" altLang="pt-PT" sz="1400">
              <a:latin typeface="Tahoma" panose="020B0604030504040204" pitchFamily="34" charset="0"/>
            </a:endParaRPr>
          </a:p>
        </p:txBody>
      </p:sp>
      <p:sp>
        <p:nvSpPr>
          <p:cNvPr id="587933" name="Rectangle 157"/>
          <p:cNvSpPr>
            <a:spLocks noChangeArrowheads="1"/>
          </p:cNvSpPr>
          <p:nvPr/>
        </p:nvSpPr>
        <p:spPr bwMode="auto">
          <a:xfrm>
            <a:off x="708025" y="762000"/>
            <a:ext cx="909638"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Quantity of restaurant meals</a:t>
            </a:r>
            <a:endParaRPr lang="en-US" altLang="pt-PT" sz="1400">
              <a:latin typeface="Tahoma" panose="020B0604030504040204" pitchFamily="34" charset="0"/>
            </a:endParaRPr>
          </a:p>
        </p:txBody>
      </p:sp>
      <p:sp>
        <p:nvSpPr>
          <p:cNvPr id="587934" name="Rectangle 158"/>
          <p:cNvSpPr>
            <a:spLocks noChangeArrowheads="1"/>
          </p:cNvSpPr>
          <p:nvPr/>
        </p:nvSpPr>
        <p:spPr bwMode="auto">
          <a:xfrm>
            <a:off x="228600" y="2514600"/>
            <a:ext cx="1120775" cy="84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3. … and increases restaurant meal consumption.</a:t>
            </a:r>
            <a:endParaRPr lang="en-US" altLang="pt-PT" sz="1400">
              <a:latin typeface="Tahoma" panose="020B0604030504040204" pitchFamily="34" charset="0"/>
            </a:endParaRPr>
          </a:p>
        </p:txBody>
      </p:sp>
      <p:cxnSp>
        <p:nvCxnSpPr>
          <p:cNvPr id="548914" name="Straight Connector 86"/>
          <p:cNvCxnSpPr>
            <a:cxnSpLocks noChangeShapeType="1"/>
          </p:cNvCxnSpPr>
          <p:nvPr/>
        </p:nvCxnSpPr>
        <p:spPr bwMode="auto">
          <a:xfrm>
            <a:off x="1901825" y="3338513"/>
            <a:ext cx="1952625" cy="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2" name="Straight Connector 86"/>
          <p:cNvCxnSpPr>
            <a:cxnSpLocks noChangeShapeType="1"/>
          </p:cNvCxnSpPr>
          <p:nvPr/>
        </p:nvCxnSpPr>
        <p:spPr bwMode="auto">
          <a:xfrm>
            <a:off x="3919538" y="3395663"/>
            <a:ext cx="0" cy="1489075"/>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3" name="Straight Connector 86"/>
          <p:cNvCxnSpPr>
            <a:cxnSpLocks noChangeShapeType="1"/>
          </p:cNvCxnSpPr>
          <p:nvPr/>
        </p:nvCxnSpPr>
        <p:spPr bwMode="auto">
          <a:xfrm>
            <a:off x="1901825" y="2520950"/>
            <a:ext cx="92075" cy="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4" name="Straight Connector 86"/>
          <p:cNvCxnSpPr>
            <a:cxnSpLocks noChangeShapeType="1"/>
          </p:cNvCxnSpPr>
          <p:nvPr/>
        </p:nvCxnSpPr>
        <p:spPr bwMode="auto">
          <a:xfrm>
            <a:off x="2058988" y="2578100"/>
            <a:ext cx="0" cy="2192338"/>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958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8793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8789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8790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8790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8789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8790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8789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8790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8789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8790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8789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8790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8789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8790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8789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8789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8787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8792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87876"/>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8789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8787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87878"/>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58788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8787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87880"/>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587888"/>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87887"/>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587884"/>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587886"/>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87883"/>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58788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587882"/>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587881"/>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587932"/>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587892"/>
                                        </p:tgtEl>
                                        <p:attrNameLst>
                                          <p:attrName>style.visibility</p:attrName>
                                        </p:attrNameLst>
                                      </p:cBhvr>
                                      <p:to>
                                        <p:strVal val="visible"/>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22" presetClass="entr" presetSubtype="8" fill="hold" nodeType="clickEffect">
                                  <p:stCondLst>
                                    <p:cond delay="0"/>
                                  </p:stCondLst>
                                  <p:childTnLst>
                                    <p:set>
                                      <p:cBhvr>
                                        <p:cTn id="80" dur="1" fill="hold">
                                          <p:stCondLst>
                                            <p:cond delay="0"/>
                                          </p:stCondLst>
                                        </p:cTn>
                                        <p:tgtEl>
                                          <p:spTgt spid="587864"/>
                                        </p:tgtEl>
                                        <p:attrNameLst>
                                          <p:attrName>style.visibility</p:attrName>
                                        </p:attrNameLst>
                                      </p:cBhvr>
                                      <p:to>
                                        <p:strVal val="visible"/>
                                      </p:to>
                                    </p:set>
                                    <p:animEffect transition="in" filter="wipe(left)">
                                      <p:cBhvr>
                                        <p:cTn id="81" dur="500"/>
                                        <p:tgtEl>
                                          <p:spTgt spid="587864"/>
                                        </p:tgtEl>
                                      </p:cBhvr>
                                    </p:animEffect>
                                  </p:childTnLst>
                                </p:cTn>
                              </p:par>
                              <p:par>
                                <p:cTn id="82" presetID="1" presetClass="entr" presetSubtype="0" fill="hold" nodeType="withEffect">
                                  <p:stCondLst>
                                    <p:cond delay="0"/>
                                  </p:stCondLst>
                                  <p:childTnLst>
                                    <p:set>
                                      <p:cBhvr>
                                        <p:cTn id="83" dur="1" fill="hold">
                                          <p:stCondLst>
                                            <p:cond delay="0"/>
                                          </p:stCondLst>
                                        </p:cTn>
                                        <p:tgtEl>
                                          <p:spTgt spid="587862"/>
                                        </p:tgtEl>
                                        <p:attrNameLst>
                                          <p:attrName>style.visibility</p:attrName>
                                        </p:attrNameLst>
                                      </p:cBhvr>
                                      <p:to>
                                        <p:strVal val="visible"/>
                                      </p:to>
                                    </p:set>
                                  </p:childTnLst>
                                </p:cTn>
                              </p:par>
                              <p:par>
                                <p:cTn id="84" presetID="1" presetClass="entr" presetSubtype="0" fill="hold" nodeType="withEffect">
                                  <p:stCondLst>
                                    <p:cond delay="0"/>
                                  </p:stCondLst>
                                  <p:childTnLst>
                                    <p:set>
                                      <p:cBhvr>
                                        <p:cTn id="85" dur="1" fill="hold">
                                          <p:stCondLst>
                                            <p:cond delay="0"/>
                                          </p:stCondLst>
                                        </p:cTn>
                                        <p:tgtEl>
                                          <p:spTgt spid="587868"/>
                                        </p:tgtEl>
                                        <p:attrNameLst>
                                          <p:attrName>style.visibility</p:attrName>
                                        </p:attrNameLst>
                                      </p:cBhvr>
                                      <p:to>
                                        <p:strVal val="visible"/>
                                      </p:to>
                                    </p:set>
                                  </p:childTnLst>
                                </p:cTn>
                              </p:par>
                              <p:par>
                                <p:cTn id="86" presetID="1" presetClass="entr" presetSubtype="0" fill="hold" nodeType="withEffect">
                                  <p:stCondLst>
                                    <p:cond delay="0"/>
                                  </p:stCondLst>
                                  <p:childTnLst>
                                    <p:set>
                                      <p:cBhvr>
                                        <p:cTn id="87" dur="1" fill="hold">
                                          <p:stCondLst>
                                            <p:cond delay="0"/>
                                          </p:stCondLst>
                                        </p:cTn>
                                        <p:tgtEl>
                                          <p:spTgt spid="587867"/>
                                        </p:tgtEl>
                                        <p:attrNameLst>
                                          <p:attrName>style.visibility</p:attrName>
                                        </p:attrNameLst>
                                      </p:cBhvr>
                                      <p:to>
                                        <p:strVal val="visible"/>
                                      </p:to>
                                    </p:set>
                                  </p:childTnLst>
                                </p:cTn>
                              </p:par>
                              <p:par>
                                <p:cTn id="88" presetID="22" presetClass="entr" presetSubtype="8" fill="hold" nodeType="withEffect">
                                  <p:stCondLst>
                                    <p:cond delay="0"/>
                                  </p:stCondLst>
                                  <p:childTnLst>
                                    <p:set>
                                      <p:cBhvr>
                                        <p:cTn id="89" dur="1" fill="hold">
                                          <p:stCondLst>
                                            <p:cond delay="0"/>
                                          </p:stCondLst>
                                        </p:cTn>
                                        <p:tgtEl>
                                          <p:spTgt spid="587916"/>
                                        </p:tgtEl>
                                        <p:attrNameLst>
                                          <p:attrName>style.visibility</p:attrName>
                                        </p:attrNameLst>
                                      </p:cBhvr>
                                      <p:to>
                                        <p:strVal val="visible"/>
                                      </p:to>
                                    </p:set>
                                    <p:animEffect transition="in" filter="wipe(left)">
                                      <p:cBhvr>
                                        <p:cTn id="90" dur="500"/>
                                        <p:tgtEl>
                                          <p:spTgt spid="587916"/>
                                        </p:tgtEl>
                                      </p:cBhvr>
                                    </p:animEffect>
                                  </p:childTnLst>
                                </p:cTn>
                              </p:par>
                              <p:par>
                                <p:cTn id="91" presetID="1" presetClass="entr" presetSubtype="0" fill="hold" nodeType="withEffect">
                                  <p:stCondLst>
                                    <p:cond delay="0"/>
                                  </p:stCondLst>
                                  <p:childTnLst>
                                    <p:set>
                                      <p:cBhvr>
                                        <p:cTn id="92" dur="1" fill="hold">
                                          <p:stCondLst>
                                            <p:cond delay="0"/>
                                          </p:stCondLst>
                                        </p:cTn>
                                        <p:tgtEl>
                                          <p:spTgt spid="587866"/>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587865"/>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587922"/>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587923"/>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587919"/>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587873"/>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548914"/>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2"/>
                                        </p:tgtEl>
                                        <p:attrNameLst>
                                          <p:attrName>style.visibility</p:attrName>
                                        </p:attrNameLst>
                                      </p:cBhvr>
                                      <p:to>
                                        <p:strVal val="visible"/>
                                      </p:to>
                                    </p:set>
                                  </p:childTnLst>
                                </p:cTn>
                              </p:par>
                              <p:par>
                                <p:cTn id="107" presetID="22" presetClass="entr" presetSubtype="8" fill="hold" nodeType="withEffect">
                                  <p:stCondLst>
                                    <p:cond delay="0"/>
                                  </p:stCondLst>
                                  <p:childTnLst>
                                    <p:set>
                                      <p:cBhvr>
                                        <p:cTn id="108" dur="1" fill="hold">
                                          <p:stCondLst>
                                            <p:cond delay="0"/>
                                          </p:stCondLst>
                                        </p:cTn>
                                        <p:tgtEl>
                                          <p:spTgt spid="587863"/>
                                        </p:tgtEl>
                                        <p:attrNameLst>
                                          <p:attrName>style.visibility</p:attrName>
                                        </p:attrNameLst>
                                      </p:cBhvr>
                                      <p:to>
                                        <p:strVal val="visible"/>
                                      </p:to>
                                    </p:set>
                                    <p:animEffect transition="in" filter="wipe(left)">
                                      <p:cBhvr>
                                        <p:cTn id="109" dur="500"/>
                                        <p:tgtEl>
                                          <p:spTgt spid="587863"/>
                                        </p:tgtEl>
                                      </p:cBhvr>
                                    </p:animEffect>
                                  </p:childTnLst>
                                </p:cTn>
                              </p:par>
                              <p:par>
                                <p:cTn id="110" presetID="1" presetClass="entr" presetSubtype="0" fill="hold" nodeType="withEffect">
                                  <p:stCondLst>
                                    <p:cond delay="0"/>
                                  </p:stCondLst>
                                  <p:childTnLst>
                                    <p:set>
                                      <p:cBhvr>
                                        <p:cTn id="111" dur="1" fill="hold">
                                          <p:stCondLst>
                                            <p:cond delay="0"/>
                                          </p:stCondLst>
                                        </p:cTn>
                                        <p:tgtEl>
                                          <p:spTgt spid="587918"/>
                                        </p:tgtEl>
                                        <p:attrNameLst>
                                          <p:attrName>style.visibility</p:attrName>
                                        </p:attrNameLst>
                                      </p:cBhvr>
                                      <p:to>
                                        <p:strVal val="visible"/>
                                      </p:to>
                                    </p:set>
                                  </p:childTnLst>
                                </p:cTn>
                              </p:par>
                              <p:par>
                                <p:cTn id="112" presetID="1" presetClass="entr" presetSubtype="0" fill="hold" nodeType="withEffect">
                                  <p:stCondLst>
                                    <p:cond delay="0"/>
                                  </p:stCondLst>
                                  <p:childTnLst>
                                    <p:set>
                                      <p:cBhvr>
                                        <p:cTn id="113" dur="1" fill="hold">
                                          <p:stCondLst>
                                            <p:cond delay="0"/>
                                          </p:stCondLst>
                                        </p:cTn>
                                        <p:tgtEl>
                                          <p:spTgt spid="587869"/>
                                        </p:tgtEl>
                                        <p:attrNameLst>
                                          <p:attrName>style.visibility</p:attrName>
                                        </p:attrNameLst>
                                      </p:cBhvr>
                                      <p:to>
                                        <p:strVal val="visible"/>
                                      </p:to>
                                    </p:set>
                                  </p:childTnLst>
                                </p:cTn>
                              </p:par>
                              <p:par>
                                <p:cTn id="114" presetID="1" presetClass="entr" presetSubtype="0" fill="hold" nodeType="withEffect">
                                  <p:stCondLst>
                                    <p:cond delay="0"/>
                                  </p:stCondLst>
                                  <p:childTnLst>
                                    <p:set>
                                      <p:cBhvr>
                                        <p:cTn id="115" dur="1" fill="hold">
                                          <p:stCondLst>
                                            <p:cond delay="0"/>
                                          </p:stCondLst>
                                        </p:cTn>
                                        <p:tgtEl>
                                          <p:spTgt spid="587870"/>
                                        </p:tgtEl>
                                        <p:attrNameLst>
                                          <p:attrName>style.visibility</p:attrName>
                                        </p:attrNameLst>
                                      </p:cBhvr>
                                      <p:to>
                                        <p:strVal val="visible"/>
                                      </p:to>
                                    </p:se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22" presetClass="entr" presetSubtype="2" fill="hold" nodeType="clickEffect">
                                  <p:stCondLst>
                                    <p:cond delay="0"/>
                                  </p:stCondLst>
                                  <p:childTnLst>
                                    <p:set>
                                      <p:cBhvr>
                                        <p:cTn id="119" dur="1" fill="hold">
                                          <p:stCondLst>
                                            <p:cond delay="0"/>
                                          </p:stCondLst>
                                        </p:cTn>
                                        <p:tgtEl>
                                          <p:spTgt spid="587927"/>
                                        </p:tgtEl>
                                        <p:attrNameLst>
                                          <p:attrName>style.visibility</p:attrName>
                                        </p:attrNameLst>
                                      </p:cBhvr>
                                      <p:to>
                                        <p:strVal val="visible"/>
                                      </p:to>
                                    </p:set>
                                    <p:animEffect transition="in" filter="wipe(right)">
                                      <p:cBhvr>
                                        <p:cTn id="120" dur="500"/>
                                        <p:tgtEl>
                                          <p:spTgt spid="587927"/>
                                        </p:tgtEl>
                                      </p:cBhvr>
                                    </p:animEffect>
                                  </p:childTnLst>
                                </p:cTn>
                              </p:par>
                            </p:childTnLst>
                          </p:cTn>
                        </p:par>
                        <p:par>
                          <p:cTn id="121" fill="hold" nodeType="afterGroup">
                            <p:stCondLst>
                              <p:cond delay="500"/>
                            </p:stCondLst>
                            <p:childTnLst>
                              <p:par>
                                <p:cTn id="122" presetID="1" presetClass="entr" presetSubtype="0" fill="hold" nodeType="afterEffect">
                                  <p:stCondLst>
                                    <p:cond delay="0"/>
                                  </p:stCondLst>
                                  <p:childTnLst>
                                    <p:set>
                                      <p:cBhvr>
                                        <p:cTn id="123" dur="1" fill="hold">
                                          <p:stCondLst>
                                            <p:cond delay="0"/>
                                          </p:stCondLst>
                                        </p:cTn>
                                        <p:tgtEl>
                                          <p:spTgt spid="587928"/>
                                        </p:tgtEl>
                                        <p:attrNameLst>
                                          <p:attrName>style.visibility</p:attrName>
                                        </p:attrNameLst>
                                      </p:cBhvr>
                                      <p:to>
                                        <p:strVal val="visible"/>
                                      </p:to>
                                    </p:set>
                                  </p:childTnLst>
                                </p:cTn>
                              </p:par>
                              <p:par>
                                <p:cTn id="124" presetID="22" presetClass="entr" presetSubtype="8" fill="hold" nodeType="withEffect">
                                  <p:stCondLst>
                                    <p:cond delay="0"/>
                                  </p:stCondLst>
                                  <p:childTnLst>
                                    <p:set>
                                      <p:cBhvr>
                                        <p:cTn id="125" dur="1" fill="hold">
                                          <p:stCondLst>
                                            <p:cond delay="0"/>
                                          </p:stCondLst>
                                        </p:cTn>
                                        <p:tgtEl>
                                          <p:spTgt spid="587917"/>
                                        </p:tgtEl>
                                        <p:attrNameLst>
                                          <p:attrName>style.visibility</p:attrName>
                                        </p:attrNameLst>
                                      </p:cBhvr>
                                      <p:to>
                                        <p:strVal val="visible"/>
                                      </p:to>
                                    </p:set>
                                    <p:animEffect transition="in" filter="wipe(left)">
                                      <p:cBhvr>
                                        <p:cTn id="126" dur="500"/>
                                        <p:tgtEl>
                                          <p:spTgt spid="587917"/>
                                        </p:tgtEl>
                                      </p:cBhvr>
                                    </p:animEffect>
                                  </p:childTnLst>
                                </p:cTn>
                              </p:par>
                              <p:par>
                                <p:cTn id="127" presetID="1" presetClass="entr" presetSubtype="0" fill="hold" nodeType="withEffect">
                                  <p:stCondLst>
                                    <p:cond delay="0"/>
                                  </p:stCondLst>
                                  <p:childTnLst>
                                    <p:set>
                                      <p:cBhvr>
                                        <p:cTn id="128" dur="1" fill="hold">
                                          <p:stCondLst>
                                            <p:cond delay="0"/>
                                          </p:stCondLst>
                                        </p:cTn>
                                        <p:tgtEl>
                                          <p:spTgt spid="3"/>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587920"/>
                                        </p:tgtEl>
                                        <p:attrNameLst>
                                          <p:attrName>style.visibility</p:attrName>
                                        </p:attrNameLst>
                                      </p:cBhvr>
                                      <p:to>
                                        <p:strVal val="visible"/>
                                      </p:to>
                                    </p:set>
                                  </p:childTnLst>
                                </p:cTn>
                              </p:par>
                              <p:par>
                                <p:cTn id="131" presetID="1" presetClass="entr" presetSubtype="0" fill="hold" nodeType="withEffect">
                                  <p:stCondLst>
                                    <p:cond delay="0"/>
                                  </p:stCondLst>
                                  <p:childTnLst>
                                    <p:set>
                                      <p:cBhvr>
                                        <p:cTn id="132" dur="1" fill="hold">
                                          <p:stCondLst>
                                            <p:cond delay="0"/>
                                          </p:stCondLst>
                                        </p:cTn>
                                        <p:tgtEl>
                                          <p:spTgt spid="587921"/>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587874"/>
                                        </p:tgtEl>
                                        <p:attrNameLst>
                                          <p:attrName>style.visibility</p:attrName>
                                        </p:attrNameLst>
                                      </p:cBhvr>
                                      <p:to>
                                        <p:strVal val="visible"/>
                                      </p:to>
                                    </p:set>
                                  </p:childTnLst>
                                </p:cTn>
                              </p:par>
                              <p:par>
                                <p:cTn id="135" presetID="1" presetClass="entr" presetSubtype="0" fill="hold" nodeType="withEffect">
                                  <p:stCondLst>
                                    <p:cond delay="0"/>
                                  </p:stCondLst>
                                  <p:childTnLst>
                                    <p:set>
                                      <p:cBhvr>
                                        <p:cTn id="136" dur="1" fill="hold">
                                          <p:stCondLst>
                                            <p:cond delay="0"/>
                                          </p:stCondLst>
                                        </p:cTn>
                                        <p:tgtEl>
                                          <p:spTgt spid="587924"/>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587925"/>
                                        </p:tgtEl>
                                        <p:attrNameLst>
                                          <p:attrName>style.visibility</p:attrName>
                                        </p:attrNameLst>
                                      </p:cBhvr>
                                      <p:to>
                                        <p:strVal val="visible"/>
                                      </p:to>
                                    </p:set>
                                  </p:childTnLst>
                                </p:cTn>
                              </p:par>
                              <p:par>
                                <p:cTn id="139" presetID="1" presetClass="entr" presetSubtype="0" fill="hold" nodeType="withEffect">
                                  <p:stCondLst>
                                    <p:cond delay="0"/>
                                  </p:stCondLst>
                                  <p:childTnLst>
                                    <p:set>
                                      <p:cBhvr>
                                        <p:cTn id="140" dur="1" fill="hold">
                                          <p:stCondLst>
                                            <p:cond delay="0"/>
                                          </p:stCondLst>
                                        </p:cTn>
                                        <p:tgtEl>
                                          <p:spTgt spid="4"/>
                                        </p:tgtEl>
                                        <p:attrNameLst>
                                          <p:attrName>style.visibility</p:attrName>
                                        </p:attrNameLst>
                                      </p:cBhvr>
                                      <p:to>
                                        <p:strVal val="visible"/>
                                      </p:to>
                                    </p:set>
                                  </p:childTnLst>
                                </p:cTn>
                              </p:par>
                              <p:par>
                                <p:cTn id="141" presetID="1" presetClass="entr" presetSubtype="0" fill="hold" nodeType="withEffect">
                                  <p:stCondLst>
                                    <p:cond delay="0"/>
                                  </p:stCondLst>
                                  <p:childTnLst>
                                    <p:set>
                                      <p:cBhvr>
                                        <p:cTn id="142" dur="1" fill="hold">
                                          <p:stCondLst>
                                            <p:cond delay="0"/>
                                          </p:stCondLst>
                                        </p:cTn>
                                        <p:tgtEl>
                                          <p:spTgt spid="587921"/>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587871"/>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587872"/>
                                        </p:tgtEl>
                                        <p:attrNameLst>
                                          <p:attrName>style.visibility</p:attrName>
                                        </p:attrNameLst>
                                      </p:cBhvr>
                                      <p:to>
                                        <p:strVal val="visible"/>
                                      </p:to>
                                    </p:set>
                                  </p:childTnLst>
                                </p:cTn>
                              </p:par>
                              <p:par>
                                <p:cTn id="147" presetID="1" presetClass="entr" presetSubtype="0" fill="hold" nodeType="withEffect">
                                  <p:stCondLst>
                                    <p:cond delay="0"/>
                                  </p:stCondLst>
                                  <p:childTnLst>
                                    <p:set>
                                      <p:cBhvr>
                                        <p:cTn id="148" dur="1" fill="hold">
                                          <p:stCondLst>
                                            <p:cond delay="0"/>
                                          </p:stCondLst>
                                        </p:cTn>
                                        <p:tgtEl>
                                          <p:spTgt spid="587929"/>
                                        </p:tgtEl>
                                        <p:attrNameLst>
                                          <p:attrName>style.visibility</p:attrName>
                                        </p:attrNameLst>
                                      </p:cBhvr>
                                      <p:to>
                                        <p:strVal val="visible"/>
                                      </p:to>
                                    </p:set>
                                  </p:childTnLst>
                                </p:cTn>
                              </p:par>
                              <p:par>
                                <p:cTn id="149" presetID="1" presetClass="entr" presetSubtype="0" fill="hold" nodeType="withEffect">
                                  <p:stCondLst>
                                    <p:cond delay="0"/>
                                  </p:stCondLst>
                                  <p:childTnLst>
                                    <p:set>
                                      <p:cBhvr>
                                        <p:cTn id="150" dur="1" fill="hold">
                                          <p:stCondLst>
                                            <p:cond delay="0"/>
                                          </p:stCondLst>
                                        </p:cTn>
                                        <p:tgtEl>
                                          <p:spTgt spid="587930"/>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587931"/>
                                        </p:tgtEl>
                                        <p:attrNameLst>
                                          <p:attrName>style.visibility</p:attrName>
                                        </p:attrNameLst>
                                      </p:cBhvr>
                                      <p:to>
                                        <p:strVal val="visible"/>
                                      </p:to>
                                    </p:set>
                                  </p:childTnLst>
                                </p:cTn>
                              </p:par>
                            </p:childTnLst>
                          </p:cTn>
                        </p:par>
                      </p:childTnLst>
                    </p:cTn>
                  </p:par>
                  <p:par>
                    <p:cTn id="153" fill="hold" nodeType="clickPar">
                      <p:stCondLst>
                        <p:cond delay="indefinite"/>
                      </p:stCondLst>
                      <p:childTnLst>
                        <p:par>
                          <p:cTn id="154" fill="hold" nodeType="withGroup">
                            <p:stCondLst>
                              <p:cond delay="0"/>
                            </p:stCondLst>
                            <p:childTnLst>
                              <p:par>
                                <p:cTn id="155" presetID="1" presetClass="entr" presetSubtype="0" fill="hold" nodeType="clickEffect">
                                  <p:stCondLst>
                                    <p:cond delay="0"/>
                                  </p:stCondLst>
                                  <p:childTnLst>
                                    <p:set>
                                      <p:cBhvr>
                                        <p:cTn id="156" dur="1" fill="hold">
                                          <p:stCondLst>
                                            <p:cond delay="0"/>
                                          </p:stCondLst>
                                        </p:cTn>
                                        <p:tgtEl>
                                          <p:spTgt spid="587908"/>
                                        </p:tgtEl>
                                        <p:attrNameLst>
                                          <p:attrName>style.visibility</p:attrName>
                                        </p:attrNameLst>
                                      </p:cBhvr>
                                      <p:to>
                                        <p:strVal val="visible"/>
                                      </p:to>
                                    </p:set>
                                  </p:childTnLst>
                                </p:cTn>
                              </p:par>
                              <p:par>
                                <p:cTn id="157" presetID="1" presetClass="entr" presetSubtype="0" fill="hold" nodeType="withEffect">
                                  <p:stCondLst>
                                    <p:cond delay="0"/>
                                  </p:stCondLst>
                                  <p:childTnLst>
                                    <p:set>
                                      <p:cBhvr>
                                        <p:cTn id="158" dur="1" fill="hold">
                                          <p:stCondLst>
                                            <p:cond delay="0"/>
                                          </p:stCondLst>
                                        </p:cTn>
                                        <p:tgtEl>
                                          <p:spTgt spid="587907"/>
                                        </p:tgtEl>
                                        <p:attrNameLst>
                                          <p:attrName>style.visibility</p:attrName>
                                        </p:attrNameLst>
                                      </p:cBhvr>
                                      <p:to>
                                        <p:strVal val="visible"/>
                                      </p:to>
                                    </p:set>
                                  </p:childTnLst>
                                </p:cTn>
                              </p:par>
                              <p:par>
                                <p:cTn id="159" presetID="1" presetClass="entr" presetSubtype="0" fill="hold" nodeType="withEffect">
                                  <p:stCondLst>
                                    <p:cond delay="0"/>
                                  </p:stCondLst>
                                  <p:childTnLst>
                                    <p:set>
                                      <p:cBhvr>
                                        <p:cTn id="160" dur="1" fill="hold">
                                          <p:stCondLst>
                                            <p:cond delay="0"/>
                                          </p:stCondLst>
                                        </p:cTn>
                                        <p:tgtEl>
                                          <p:spTgt spid="587913"/>
                                        </p:tgtEl>
                                        <p:attrNameLst>
                                          <p:attrName>style.visibility</p:attrName>
                                        </p:attrNameLst>
                                      </p:cBhvr>
                                      <p:to>
                                        <p:strVal val="visible"/>
                                      </p:to>
                                    </p:set>
                                  </p:childTnLst>
                                </p:cTn>
                              </p:par>
                              <p:par>
                                <p:cTn id="161" presetID="1" presetClass="entr" presetSubtype="0" fill="hold" grpId="0" nodeType="withEffect">
                                  <p:stCondLst>
                                    <p:cond delay="0"/>
                                  </p:stCondLst>
                                  <p:childTnLst>
                                    <p:set>
                                      <p:cBhvr>
                                        <p:cTn id="162" dur="1" fill="hold">
                                          <p:stCondLst>
                                            <p:cond delay="0"/>
                                          </p:stCondLst>
                                        </p:cTn>
                                        <p:tgtEl>
                                          <p:spTgt spid="587915"/>
                                        </p:tgtEl>
                                        <p:attrNameLst>
                                          <p:attrName>style.visibility</p:attrName>
                                        </p:attrNameLst>
                                      </p:cBhvr>
                                      <p:to>
                                        <p:strVal val="visible"/>
                                      </p:to>
                                    </p:set>
                                  </p:childTnLst>
                                </p:cTn>
                              </p:par>
                              <p:par>
                                <p:cTn id="163" presetID="1" presetClass="entr" presetSubtype="0" fill="hold" nodeType="withEffect">
                                  <p:stCondLst>
                                    <p:cond delay="0"/>
                                  </p:stCondLst>
                                  <p:childTnLst>
                                    <p:set>
                                      <p:cBhvr>
                                        <p:cTn id="164" dur="1" fill="hold">
                                          <p:stCondLst>
                                            <p:cond delay="0"/>
                                          </p:stCondLst>
                                        </p:cTn>
                                        <p:tgtEl>
                                          <p:spTgt spid="587914"/>
                                        </p:tgtEl>
                                        <p:attrNameLst>
                                          <p:attrName>style.visibility</p:attrName>
                                        </p:attrNameLst>
                                      </p:cBhvr>
                                      <p:to>
                                        <p:strVal val="visible"/>
                                      </p:to>
                                    </p:set>
                                  </p:childTnLst>
                                </p:cTn>
                              </p:par>
                            </p:childTnLst>
                          </p:cTn>
                        </p:par>
                      </p:childTnLst>
                    </p:cTn>
                  </p:par>
                  <p:par>
                    <p:cTn id="165" fill="hold" nodeType="clickPar">
                      <p:stCondLst>
                        <p:cond delay="indefinite"/>
                      </p:stCondLst>
                      <p:childTnLst>
                        <p:par>
                          <p:cTn id="166" fill="hold" nodeType="withGroup">
                            <p:stCondLst>
                              <p:cond delay="0"/>
                            </p:stCondLst>
                            <p:childTnLst>
                              <p:par>
                                <p:cTn id="167" presetID="1" presetClass="entr" presetSubtype="0" fill="hold" nodeType="clickEffect">
                                  <p:stCondLst>
                                    <p:cond delay="0"/>
                                  </p:stCondLst>
                                  <p:childTnLst>
                                    <p:set>
                                      <p:cBhvr>
                                        <p:cTn id="168" dur="1" fill="hold">
                                          <p:stCondLst>
                                            <p:cond delay="0"/>
                                          </p:stCondLst>
                                        </p:cTn>
                                        <p:tgtEl>
                                          <p:spTgt spid="587934"/>
                                        </p:tgtEl>
                                        <p:attrNameLst>
                                          <p:attrName>style.visibility</p:attrName>
                                        </p:attrNameLst>
                                      </p:cBhvr>
                                      <p:to>
                                        <p:strVal val="visible"/>
                                      </p:to>
                                    </p:set>
                                  </p:childTnLst>
                                </p:cTn>
                              </p:par>
                              <p:par>
                                <p:cTn id="169" presetID="1" presetClass="entr" presetSubtype="0" fill="hold" nodeType="withEffect">
                                  <p:stCondLst>
                                    <p:cond delay="0"/>
                                  </p:stCondLst>
                                  <p:childTnLst>
                                    <p:set>
                                      <p:cBhvr>
                                        <p:cTn id="170" dur="1" fill="hold">
                                          <p:stCondLst>
                                            <p:cond delay="0"/>
                                          </p:stCondLst>
                                        </p:cTn>
                                        <p:tgtEl>
                                          <p:spTgt spid="587912"/>
                                        </p:tgtEl>
                                        <p:attrNameLst>
                                          <p:attrName>style.visibility</p:attrName>
                                        </p:attrNameLst>
                                      </p:cBhvr>
                                      <p:to>
                                        <p:strVal val="visible"/>
                                      </p:to>
                                    </p:set>
                                  </p:childTnLst>
                                </p:cTn>
                              </p:par>
                              <p:par>
                                <p:cTn id="171" presetID="1" presetClass="entr" presetSubtype="0" fill="hold" nodeType="withEffect">
                                  <p:stCondLst>
                                    <p:cond delay="0"/>
                                  </p:stCondLst>
                                  <p:childTnLst>
                                    <p:set>
                                      <p:cBhvr>
                                        <p:cTn id="172" dur="1" fill="hold">
                                          <p:stCondLst>
                                            <p:cond delay="0"/>
                                          </p:stCondLst>
                                        </p:cTn>
                                        <p:tgtEl>
                                          <p:spTgt spid="587911"/>
                                        </p:tgtEl>
                                        <p:attrNameLst>
                                          <p:attrName>style.visibility</p:attrName>
                                        </p:attrNameLst>
                                      </p:cBhvr>
                                      <p:to>
                                        <p:strVal val="visible"/>
                                      </p:to>
                                    </p:set>
                                  </p:childTnLst>
                                </p:cTn>
                              </p:par>
                              <p:par>
                                <p:cTn id="173" presetID="1" presetClass="entr" presetSubtype="0" fill="hold" nodeType="withEffect">
                                  <p:stCondLst>
                                    <p:cond delay="0"/>
                                  </p:stCondLst>
                                  <p:childTnLst>
                                    <p:set>
                                      <p:cBhvr>
                                        <p:cTn id="174" dur="1" fill="hold">
                                          <p:stCondLst>
                                            <p:cond delay="0"/>
                                          </p:stCondLst>
                                        </p:cTn>
                                        <p:tgtEl>
                                          <p:spTgt spid="587910"/>
                                        </p:tgtEl>
                                        <p:attrNameLst>
                                          <p:attrName>style.visibility</p:attrName>
                                        </p:attrNameLst>
                                      </p:cBhvr>
                                      <p:to>
                                        <p:strVal val="visible"/>
                                      </p:to>
                                    </p:set>
                                  </p:childTnLst>
                                </p:cTn>
                              </p:par>
                              <p:par>
                                <p:cTn id="175" presetID="1" presetClass="entr" presetSubtype="0" fill="hold" nodeType="withEffect">
                                  <p:stCondLst>
                                    <p:cond delay="0"/>
                                  </p:stCondLst>
                                  <p:childTnLst>
                                    <p:set>
                                      <p:cBhvr>
                                        <p:cTn id="176" dur="1" fill="hold">
                                          <p:stCondLst>
                                            <p:cond delay="0"/>
                                          </p:stCondLst>
                                        </p:cTn>
                                        <p:tgtEl>
                                          <p:spTgt spid="5879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82" grpId="0" animBg="1"/>
      <p:bldP spid="587871" grpId="0"/>
      <p:bldP spid="587872" grpId="0"/>
      <p:bldP spid="587874" grpId="0"/>
      <p:bldP spid="587875" grpId="0"/>
      <p:bldP spid="587876" grpId="0"/>
      <p:bldP spid="587877" grpId="0"/>
      <p:bldP spid="587878" grpId="0"/>
      <p:bldP spid="587879" grpId="0"/>
      <p:bldP spid="587880" grpId="0"/>
      <p:bldP spid="587881" grpId="0"/>
      <p:bldP spid="587882" grpId="0"/>
      <p:bldP spid="587883" grpId="0"/>
      <p:bldP spid="587884" grpId="0"/>
      <p:bldP spid="587899" grpId="0"/>
      <p:bldP spid="587900" grpId="0"/>
      <p:bldP spid="587901" grpId="0"/>
      <p:bldP spid="587902" grpId="0"/>
      <p:bldP spid="587903" grpId="0"/>
      <p:bldP spid="587904" grpId="0"/>
      <p:bldP spid="587905" grpId="0"/>
      <p:bldP spid="587906" grpId="0"/>
      <p:bldP spid="587915" grpId="0"/>
      <p:bldP spid="587919" grpId="0" animBg="1"/>
      <p:bldP spid="587920" grpId="0" animBg="1"/>
      <p:bldP spid="587925" grpId="0"/>
      <p:bldP spid="587931" grpId="0"/>
      <p:bldP spid="587932" grpId="0"/>
      <p:bldP spid="58793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13"/>
          <p:cNvSpPr txBox="1">
            <a:spLocks noChangeArrowheads="1"/>
          </p:cNvSpPr>
          <p:nvPr/>
        </p:nvSpPr>
        <p:spPr bwMode="auto">
          <a:xfrm>
            <a:off x="304800" y="190500"/>
            <a:ext cx="883920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type="none" w="med" len="lg"/>
              </a14:hiddenLine>
            </a:ext>
          </a:extLst>
        </p:spPr>
        <p:txBody>
          <a:bodyPr>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3400" b="1">
                <a:solidFill>
                  <a:srgbClr val="993366"/>
                </a:solidFill>
              </a:rPr>
              <a:t>Income and Consumption: Normal Goods</a:t>
            </a:r>
          </a:p>
        </p:txBody>
      </p:sp>
      <p:sp>
        <p:nvSpPr>
          <p:cNvPr id="110606" name="Text Box 14"/>
          <p:cNvSpPr txBox="1">
            <a:spLocks noChangeArrowheads="1"/>
          </p:cNvSpPr>
          <p:nvPr/>
        </p:nvSpPr>
        <p:spPr bwMode="auto">
          <a:xfrm>
            <a:off x="5410200" y="838200"/>
            <a:ext cx="3733800" cy="2530475"/>
          </a:xfrm>
          <a:prstGeom prst="rect">
            <a:avLst/>
          </a:prstGeom>
          <a:solidFill>
            <a:schemeClr val="hlink"/>
          </a:solidFill>
          <a:ln>
            <a:noFill/>
          </a:ln>
          <a:extLst>
            <a:ext uri="{91240B29-F687-4F45-9708-019B960494DF}">
              <a14:hiddenLine xmlns:a14="http://schemas.microsoft.com/office/drawing/2010/main" w="12700" algn="ctr">
                <a:solidFill>
                  <a:srgbClr val="000000"/>
                </a:solidFill>
                <a:miter lim="800000"/>
                <a:headEnd/>
                <a:tailEnd type="none" w="med" len="lg"/>
              </a14:hiddenLine>
            </a:ext>
          </a:extLst>
        </p:spPr>
        <p:txBody>
          <a:bodyPr>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lnSpc>
                <a:spcPct val="100000"/>
              </a:lnSpc>
              <a:spcBef>
                <a:spcPct val="20000"/>
              </a:spcBef>
            </a:pPr>
            <a:r>
              <a:rPr lang="en-US" altLang="pt-PT"/>
              <a:t>At a monthly income of $2,400, Ingrid chooses bundle A, consisting of 8 rooms and 40 restaurant meals. When relative price remains unchanged, a fall in income shifts her budget line inward to BL2. </a:t>
            </a:r>
          </a:p>
        </p:txBody>
      </p:sp>
      <p:sp>
        <p:nvSpPr>
          <p:cNvPr id="589904" name="Rectangle 80"/>
          <p:cNvSpPr>
            <a:spLocks noChangeArrowheads="1"/>
          </p:cNvSpPr>
          <p:nvPr/>
        </p:nvSpPr>
        <p:spPr bwMode="auto">
          <a:xfrm>
            <a:off x="5124450" y="4672013"/>
            <a:ext cx="18097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BL</a:t>
            </a:r>
            <a:endParaRPr lang="en-US" altLang="pt-PT" sz="1400">
              <a:latin typeface="Tahoma" panose="020B0604030504040204" pitchFamily="34" charset="0"/>
            </a:endParaRPr>
          </a:p>
        </p:txBody>
      </p:sp>
      <p:sp>
        <p:nvSpPr>
          <p:cNvPr id="589905" name="Rectangle 81"/>
          <p:cNvSpPr>
            <a:spLocks noChangeArrowheads="1"/>
          </p:cNvSpPr>
          <p:nvPr/>
        </p:nvSpPr>
        <p:spPr bwMode="auto">
          <a:xfrm>
            <a:off x="5286375" y="4775200"/>
            <a:ext cx="920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589906" name="Rectangle 82"/>
          <p:cNvSpPr>
            <a:spLocks noChangeArrowheads="1"/>
          </p:cNvSpPr>
          <p:nvPr/>
        </p:nvSpPr>
        <p:spPr bwMode="auto">
          <a:xfrm>
            <a:off x="3422650" y="4672013"/>
            <a:ext cx="18097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BL</a:t>
            </a:r>
            <a:endParaRPr lang="en-US" altLang="pt-PT" sz="1400">
              <a:latin typeface="Tahoma" panose="020B0604030504040204" pitchFamily="34" charset="0"/>
            </a:endParaRPr>
          </a:p>
        </p:txBody>
      </p:sp>
      <p:sp>
        <p:nvSpPr>
          <p:cNvPr id="589907" name="Rectangle 83"/>
          <p:cNvSpPr>
            <a:spLocks noChangeArrowheads="1"/>
          </p:cNvSpPr>
          <p:nvPr/>
        </p:nvSpPr>
        <p:spPr bwMode="auto">
          <a:xfrm>
            <a:off x="3582988" y="4775200"/>
            <a:ext cx="9048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589908" name="Rectangle 84"/>
          <p:cNvSpPr>
            <a:spLocks noChangeArrowheads="1"/>
          </p:cNvSpPr>
          <p:nvPr/>
        </p:nvSpPr>
        <p:spPr bwMode="auto">
          <a:xfrm>
            <a:off x="5016500" y="3646488"/>
            <a:ext cx="4286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589909" name="Rectangle 85"/>
          <p:cNvSpPr>
            <a:spLocks noChangeArrowheads="1"/>
          </p:cNvSpPr>
          <p:nvPr/>
        </p:nvSpPr>
        <p:spPr bwMode="auto">
          <a:xfrm>
            <a:off x="5054600" y="3749675"/>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589910" name="Rectangle 86"/>
          <p:cNvSpPr>
            <a:spLocks noChangeArrowheads="1"/>
          </p:cNvSpPr>
          <p:nvPr/>
        </p:nvSpPr>
        <p:spPr bwMode="auto">
          <a:xfrm>
            <a:off x="5016500" y="4460875"/>
            <a:ext cx="42863"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589911" name="Rectangle 87"/>
          <p:cNvSpPr>
            <a:spLocks noChangeArrowheads="1"/>
          </p:cNvSpPr>
          <p:nvPr/>
        </p:nvSpPr>
        <p:spPr bwMode="auto">
          <a:xfrm>
            <a:off x="5054600" y="4565650"/>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589912" name="Rectangle 88"/>
          <p:cNvSpPr>
            <a:spLocks noChangeArrowheads="1"/>
          </p:cNvSpPr>
          <p:nvPr/>
        </p:nvSpPr>
        <p:spPr bwMode="auto">
          <a:xfrm>
            <a:off x="3449638" y="3151188"/>
            <a:ext cx="10953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A</a:t>
            </a:r>
            <a:endParaRPr lang="en-US" altLang="pt-PT" sz="1400">
              <a:latin typeface="Tahoma" panose="020B0604030504040204" pitchFamily="34" charset="0"/>
            </a:endParaRPr>
          </a:p>
        </p:txBody>
      </p:sp>
      <p:sp>
        <p:nvSpPr>
          <p:cNvPr id="589913" name="Rectangle 89"/>
          <p:cNvSpPr>
            <a:spLocks noChangeArrowheads="1"/>
          </p:cNvSpPr>
          <p:nvPr/>
        </p:nvSpPr>
        <p:spPr bwMode="auto">
          <a:xfrm>
            <a:off x="2576513" y="3897313"/>
            <a:ext cx="9683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a:t>
            </a:r>
            <a:endParaRPr lang="en-US" altLang="pt-PT" sz="1400">
              <a:latin typeface="Tahoma" panose="020B0604030504040204" pitchFamily="34" charset="0"/>
            </a:endParaRPr>
          </a:p>
        </p:txBody>
      </p:sp>
      <p:sp>
        <p:nvSpPr>
          <p:cNvPr id="589914" name="Rectangle 90"/>
          <p:cNvSpPr>
            <a:spLocks noChangeArrowheads="1"/>
          </p:cNvSpPr>
          <p:nvPr/>
        </p:nvSpPr>
        <p:spPr bwMode="auto">
          <a:xfrm>
            <a:off x="1530350" y="4964113"/>
            <a:ext cx="90488"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0</a:t>
            </a:r>
            <a:endParaRPr lang="en-US" altLang="pt-PT" sz="1400">
              <a:latin typeface="Tahoma" panose="020B0604030504040204" pitchFamily="34" charset="0"/>
            </a:endParaRPr>
          </a:p>
        </p:txBody>
      </p:sp>
      <p:sp>
        <p:nvSpPr>
          <p:cNvPr id="589915" name="Rectangle 91"/>
          <p:cNvSpPr>
            <a:spLocks noChangeArrowheads="1"/>
          </p:cNvSpPr>
          <p:nvPr/>
        </p:nvSpPr>
        <p:spPr bwMode="auto">
          <a:xfrm>
            <a:off x="2063750" y="4964113"/>
            <a:ext cx="90488"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589916" name="Rectangle 92"/>
          <p:cNvSpPr>
            <a:spLocks noChangeArrowheads="1"/>
          </p:cNvSpPr>
          <p:nvPr/>
        </p:nvSpPr>
        <p:spPr bwMode="auto">
          <a:xfrm>
            <a:off x="2490788" y="4964113"/>
            <a:ext cx="9048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a:t>
            </a:r>
            <a:endParaRPr lang="en-US" altLang="pt-PT" sz="1400">
              <a:latin typeface="Tahoma" panose="020B0604030504040204" pitchFamily="34" charset="0"/>
            </a:endParaRPr>
          </a:p>
        </p:txBody>
      </p:sp>
      <p:sp>
        <p:nvSpPr>
          <p:cNvPr id="589917" name="Rectangle 93"/>
          <p:cNvSpPr>
            <a:spLocks noChangeArrowheads="1"/>
          </p:cNvSpPr>
          <p:nvPr/>
        </p:nvSpPr>
        <p:spPr bwMode="auto">
          <a:xfrm>
            <a:off x="2917825" y="4964113"/>
            <a:ext cx="90488"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6</a:t>
            </a:r>
            <a:endParaRPr lang="en-US" altLang="pt-PT" sz="1400">
              <a:latin typeface="Tahoma" panose="020B0604030504040204" pitchFamily="34" charset="0"/>
            </a:endParaRPr>
          </a:p>
        </p:txBody>
      </p:sp>
      <p:sp>
        <p:nvSpPr>
          <p:cNvPr id="589918" name="Rectangle 94"/>
          <p:cNvSpPr>
            <a:spLocks noChangeArrowheads="1"/>
          </p:cNvSpPr>
          <p:nvPr/>
        </p:nvSpPr>
        <p:spPr bwMode="auto">
          <a:xfrm>
            <a:off x="3344863" y="4964113"/>
            <a:ext cx="9048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8</a:t>
            </a:r>
            <a:endParaRPr lang="en-US" altLang="pt-PT" sz="1400">
              <a:latin typeface="Tahoma" panose="020B0604030504040204" pitchFamily="34" charset="0"/>
            </a:endParaRPr>
          </a:p>
        </p:txBody>
      </p:sp>
      <p:sp>
        <p:nvSpPr>
          <p:cNvPr id="589919" name="Rectangle 95"/>
          <p:cNvSpPr>
            <a:spLocks noChangeArrowheads="1"/>
          </p:cNvSpPr>
          <p:nvPr/>
        </p:nvSpPr>
        <p:spPr bwMode="auto">
          <a:xfrm>
            <a:off x="5016500" y="4964113"/>
            <a:ext cx="1809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16</a:t>
            </a:r>
            <a:endParaRPr lang="en-US" altLang="pt-PT" sz="1400">
              <a:latin typeface="Tahoma" panose="020B0604030504040204" pitchFamily="34" charset="0"/>
            </a:endParaRPr>
          </a:p>
        </p:txBody>
      </p:sp>
      <p:sp>
        <p:nvSpPr>
          <p:cNvPr id="589920" name="Rectangle 96"/>
          <p:cNvSpPr>
            <a:spLocks noChangeArrowheads="1"/>
          </p:cNvSpPr>
          <p:nvPr/>
        </p:nvSpPr>
        <p:spPr bwMode="auto">
          <a:xfrm>
            <a:off x="4589463" y="4964113"/>
            <a:ext cx="1809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14</a:t>
            </a:r>
            <a:endParaRPr lang="en-US" altLang="pt-PT" sz="1400">
              <a:latin typeface="Tahoma" panose="020B0604030504040204" pitchFamily="34" charset="0"/>
            </a:endParaRPr>
          </a:p>
        </p:txBody>
      </p:sp>
      <p:sp>
        <p:nvSpPr>
          <p:cNvPr id="589921" name="Rectangle 97"/>
          <p:cNvSpPr>
            <a:spLocks noChangeArrowheads="1"/>
          </p:cNvSpPr>
          <p:nvPr/>
        </p:nvSpPr>
        <p:spPr bwMode="auto">
          <a:xfrm>
            <a:off x="4164013" y="4964113"/>
            <a:ext cx="1809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12</a:t>
            </a:r>
            <a:endParaRPr lang="en-US" altLang="pt-PT" sz="1400">
              <a:latin typeface="Tahoma" panose="020B0604030504040204" pitchFamily="34" charset="0"/>
            </a:endParaRPr>
          </a:p>
        </p:txBody>
      </p:sp>
      <p:sp>
        <p:nvSpPr>
          <p:cNvPr id="589922" name="Rectangle 98"/>
          <p:cNvSpPr>
            <a:spLocks noChangeArrowheads="1"/>
          </p:cNvSpPr>
          <p:nvPr/>
        </p:nvSpPr>
        <p:spPr bwMode="auto">
          <a:xfrm>
            <a:off x="3736975" y="4964113"/>
            <a:ext cx="1809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589923" name="Line 99"/>
          <p:cNvSpPr>
            <a:spLocks noChangeShapeType="1"/>
          </p:cNvSpPr>
          <p:nvPr/>
        </p:nvSpPr>
        <p:spPr bwMode="auto">
          <a:xfrm>
            <a:off x="4237038" y="4806950"/>
            <a:ext cx="0" cy="125413"/>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9924" name="Line 100"/>
          <p:cNvSpPr>
            <a:spLocks noChangeShapeType="1"/>
          </p:cNvSpPr>
          <p:nvPr/>
        </p:nvSpPr>
        <p:spPr bwMode="auto">
          <a:xfrm>
            <a:off x="3808413" y="4806950"/>
            <a:ext cx="0" cy="125413"/>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9925" name="Line 101"/>
          <p:cNvSpPr>
            <a:spLocks noChangeShapeType="1"/>
          </p:cNvSpPr>
          <p:nvPr/>
        </p:nvSpPr>
        <p:spPr bwMode="auto">
          <a:xfrm>
            <a:off x="2955925" y="4806950"/>
            <a:ext cx="0" cy="125413"/>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9926" name="Line 102"/>
          <p:cNvSpPr>
            <a:spLocks noChangeShapeType="1"/>
          </p:cNvSpPr>
          <p:nvPr/>
        </p:nvSpPr>
        <p:spPr bwMode="auto">
          <a:xfrm>
            <a:off x="2528888" y="4806950"/>
            <a:ext cx="0" cy="125413"/>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9927" name="Line 103"/>
          <p:cNvSpPr>
            <a:spLocks noChangeShapeType="1"/>
          </p:cNvSpPr>
          <p:nvPr/>
        </p:nvSpPr>
        <p:spPr bwMode="auto">
          <a:xfrm>
            <a:off x="2103438" y="4806950"/>
            <a:ext cx="0" cy="125413"/>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9928" name="Line 104"/>
          <p:cNvSpPr>
            <a:spLocks noChangeShapeType="1"/>
          </p:cNvSpPr>
          <p:nvPr/>
        </p:nvSpPr>
        <p:spPr bwMode="auto">
          <a:xfrm>
            <a:off x="1676400" y="2278063"/>
            <a:ext cx="95250"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9929" name="Line 105"/>
          <p:cNvSpPr>
            <a:spLocks noChangeShapeType="1"/>
          </p:cNvSpPr>
          <p:nvPr/>
        </p:nvSpPr>
        <p:spPr bwMode="auto">
          <a:xfrm>
            <a:off x="1676400" y="2657475"/>
            <a:ext cx="95250"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9930" name="Line 106"/>
          <p:cNvSpPr>
            <a:spLocks noChangeShapeType="1"/>
          </p:cNvSpPr>
          <p:nvPr/>
        </p:nvSpPr>
        <p:spPr bwMode="auto">
          <a:xfrm>
            <a:off x="1676400" y="3036888"/>
            <a:ext cx="95250"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9931" name="Line 107"/>
          <p:cNvSpPr>
            <a:spLocks noChangeShapeType="1"/>
          </p:cNvSpPr>
          <p:nvPr/>
        </p:nvSpPr>
        <p:spPr bwMode="auto">
          <a:xfrm>
            <a:off x="1676400" y="3795713"/>
            <a:ext cx="95250"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9932" name="Line 108"/>
          <p:cNvSpPr>
            <a:spLocks noChangeShapeType="1"/>
          </p:cNvSpPr>
          <p:nvPr/>
        </p:nvSpPr>
        <p:spPr bwMode="auto">
          <a:xfrm>
            <a:off x="1676400" y="4175125"/>
            <a:ext cx="95250"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9933" name="Line 109"/>
          <p:cNvSpPr>
            <a:spLocks noChangeShapeType="1"/>
          </p:cNvSpPr>
          <p:nvPr/>
        </p:nvSpPr>
        <p:spPr bwMode="auto">
          <a:xfrm>
            <a:off x="1676400" y="4552950"/>
            <a:ext cx="95250"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9934" name="Rectangle 110"/>
          <p:cNvSpPr>
            <a:spLocks noChangeArrowheads="1"/>
          </p:cNvSpPr>
          <p:nvPr/>
        </p:nvSpPr>
        <p:spPr bwMode="auto">
          <a:xfrm>
            <a:off x="1457325" y="178117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80</a:t>
            </a:r>
            <a:endParaRPr lang="en-US" altLang="pt-PT" sz="1400">
              <a:latin typeface="Tahoma" panose="020B0604030504040204" pitchFamily="34" charset="0"/>
            </a:endParaRPr>
          </a:p>
        </p:txBody>
      </p:sp>
      <p:sp>
        <p:nvSpPr>
          <p:cNvPr id="589935" name="Rectangle 111"/>
          <p:cNvSpPr>
            <a:spLocks noChangeArrowheads="1"/>
          </p:cNvSpPr>
          <p:nvPr/>
        </p:nvSpPr>
        <p:spPr bwMode="auto">
          <a:xfrm>
            <a:off x="1457325" y="216217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70</a:t>
            </a:r>
            <a:endParaRPr lang="en-US" altLang="pt-PT" sz="1400">
              <a:latin typeface="Tahoma" panose="020B0604030504040204" pitchFamily="34" charset="0"/>
            </a:endParaRPr>
          </a:p>
        </p:txBody>
      </p:sp>
      <p:sp>
        <p:nvSpPr>
          <p:cNvPr id="589936" name="Rectangle 112"/>
          <p:cNvSpPr>
            <a:spLocks noChangeArrowheads="1"/>
          </p:cNvSpPr>
          <p:nvPr/>
        </p:nvSpPr>
        <p:spPr bwMode="auto">
          <a:xfrm>
            <a:off x="1457325" y="253841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60</a:t>
            </a:r>
            <a:endParaRPr lang="en-US" altLang="pt-PT" sz="1400">
              <a:latin typeface="Tahoma" panose="020B0604030504040204" pitchFamily="34" charset="0"/>
            </a:endParaRPr>
          </a:p>
        </p:txBody>
      </p:sp>
      <p:sp>
        <p:nvSpPr>
          <p:cNvPr id="589937" name="Rectangle 113"/>
          <p:cNvSpPr>
            <a:spLocks noChangeArrowheads="1"/>
          </p:cNvSpPr>
          <p:nvPr/>
        </p:nvSpPr>
        <p:spPr bwMode="auto">
          <a:xfrm>
            <a:off x="1457325" y="2921000"/>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50</a:t>
            </a:r>
            <a:endParaRPr lang="en-US" altLang="pt-PT" sz="1400">
              <a:latin typeface="Tahoma" panose="020B0604030504040204" pitchFamily="34" charset="0"/>
            </a:endParaRPr>
          </a:p>
        </p:txBody>
      </p:sp>
      <p:sp>
        <p:nvSpPr>
          <p:cNvPr id="589938" name="Rectangle 114"/>
          <p:cNvSpPr>
            <a:spLocks noChangeArrowheads="1"/>
          </p:cNvSpPr>
          <p:nvPr/>
        </p:nvSpPr>
        <p:spPr bwMode="auto">
          <a:xfrm>
            <a:off x="1457325" y="3302000"/>
            <a:ext cx="18097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40</a:t>
            </a:r>
            <a:endParaRPr lang="en-US" altLang="pt-PT" sz="1400">
              <a:latin typeface="Tahoma" panose="020B0604030504040204" pitchFamily="34" charset="0"/>
            </a:endParaRPr>
          </a:p>
        </p:txBody>
      </p:sp>
      <p:sp>
        <p:nvSpPr>
          <p:cNvPr id="589939" name="Rectangle 115"/>
          <p:cNvSpPr>
            <a:spLocks noChangeArrowheads="1"/>
          </p:cNvSpPr>
          <p:nvPr/>
        </p:nvSpPr>
        <p:spPr bwMode="auto">
          <a:xfrm>
            <a:off x="1457325" y="368141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30</a:t>
            </a:r>
            <a:endParaRPr lang="en-US" altLang="pt-PT" sz="1400">
              <a:latin typeface="Tahoma" panose="020B0604030504040204" pitchFamily="34" charset="0"/>
            </a:endParaRPr>
          </a:p>
        </p:txBody>
      </p:sp>
      <p:sp>
        <p:nvSpPr>
          <p:cNvPr id="589940" name="Rectangle 116"/>
          <p:cNvSpPr>
            <a:spLocks noChangeArrowheads="1"/>
          </p:cNvSpPr>
          <p:nvPr/>
        </p:nvSpPr>
        <p:spPr bwMode="auto">
          <a:xfrm>
            <a:off x="1457325" y="4057650"/>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20</a:t>
            </a:r>
            <a:endParaRPr lang="en-US" altLang="pt-PT" sz="1400">
              <a:latin typeface="Tahoma" panose="020B0604030504040204" pitchFamily="34" charset="0"/>
            </a:endParaRPr>
          </a:p>
        </p:txBody>
      </p:sp>
      <p:sp>
        <p:nvSpPr>
          <p:cNvPr id="589941" name="Rectangle 117"/>
          <p:cNvSpPr>
            <a:spLocks noChangeArrowheads="1"/>
          </p:cNvSpPr>
          <p:nvPr/>
        </p:nvSpPr>
        <p:spPr bwMode="auto">
          <a:xfrm>
            <a:off x="1457325" y="4440238"/>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589942" name="Line 118"/>
          <p:cNvSpPr>
            <a:spLocks noChangeShapeType="1"/>
          </p:cNvSpPr>
          <p:nvPr/>
        </p:nvSpPr>
        <p:spPr bwMode="auto">
          <a:xfrm flipH="1">
            <a:off x="2592388" y="5326063"/>
            <a:ext cx="790575" cy="0"/>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9943" name="Freeform 119"/>
          <p:cNvSpPr>
            <a:spLocks/>
          </p:cNvSpPr>
          <p:nvPr/>
        </p:nvSpPr>
        <p:spPr bwMode="auto">
          <a:xfrm>
            <a:off x="2528888" y="5291138"/>
            <a:ext cx="84137" cy="68262"/>
          </a:xfrm>
          <a:custGeom>
            <a:avLst/>
            <a:gdLst>
              <a:gd name="T0" fmla="*/ 2147483647 w 21"/>
              <a:gd name="T1" fmla="*/ 2147483647 h 13"/>
              <a:gd name="T2" fmla="*/ 2147483647 w 21"/>
              <a:gd name="T3" fmla="*/ 0 h 13"/>
              <a:gd name="T4" fmla="*/ 2147483647 w 21"/>
              <a:gd name="T5" fmla="*/ 0 h 13"/>
              <a:gd name="T6" fmla="*/ 2147483647 w 21"/>
              <a:gd name="T7" fmla="*/ 2147483647 h 13"/>
              <a:gd name="T8" fmla="*/ 0 w 21"/>
              <a:gd name="T9" fmla="*/ 2147483647 h 13"/>
              <a:gd name="T10" fmla="*/ 2147483647 w 21"/>
              <a:gd name="T11" fmla="*/ 2147483647 h 13"/>
              <a:gd name="T12" fmla="*/ 2147483647 w 21"/>
              <a:gd name="T13" fmla="*/ 2147483647 h 13"/>
              <a:gd name="T14" fmla="*/ 2147483647 w 21"/>
              <a:gd name="T15" fmla="*/ 2147483647 h 13"/>
              <a:gd name="T16" fmla="*/ 2147483647 w 21"/>
              <a:gd name="T17" fmla="*/ 2147483647 h 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
              <a:gd name="T28" fmla="*/ 0 h 13"/>
              <a:gd name="T29" fmla="*/ 21 w 21"/>
              <a:gd name="T30" fmla="*/ 13 h 1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 h="13">
                <a:moveTo>
                  <a:pt x="17" y="7"/>
                </a:moveTo>
                <a:cubicBezTo>
                  <a:pt x="21" y="0"/>
                  <a:pt x="21" y="0"/>
                  <a:pt x="21" y="0"/>
                </a:cubicBezTo>
                <a:cubicBezTo>
                  <a:pt x="21" y="0"/>
                  <a:pt x="21" y="0"/>
                  <a:pt x="21" y="0"/>
                </a:cubicBezTo>
                <a:cubicBezTo>
                  <a:pt x="11" y="4"/>
                  <a:pt x="11" y="4"/>
                  <a:pt x="11" y="4"/>
                </a:cubicBezTo>
                <a:cubicBezTo>
                  <a:pt x="7" y="5"/>
                  <a:pt x="3" y="6"/>
                  <a:pt x="0" y="7"/>
                </a:cubicBezTo>
                <a:cubicBezTo>
                  <a:pt x="3" y="8"/>
                  <a:pt x="7" y="8"/>
                  <a:pt x="11" y="9"/>
                </a:cubicBezTo>
                <a:cubicBezTo>
                  <a:pt x="21" y="13"/>
                  <a:pt x="21" y="13"/>
                  <a:pt x="21" y="13"/>
                </a:cubicBezTo>
                <a:cubicBezTo>
                  <a:pt x="21" y="13"/>
                  <a:pt x="21" y="13"/>
                  <a:pt x="21" y="13"/>
                </a:cubicBezTo>
                <a:lnTo>
                  <a:pt x="17"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89944" name="Line 120"/>
          <p:cNvSpPr>
            <a:spLocks noChangeShapeType="1"/>
          </p:cNvSpPr>
          <p:nvPr/>
        </p:nvSpPr>
        <p:spPr bwMode="auto">
          <a:xfrm>
            <a:off x="1368425" y="3416300"/>
            <a:ext cx="0" cy="674688"/>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9945" name="Freeform 121"/>
          <p:cNvSpPr>
            <a:spLocks/>
          </p:cNvSpPr>
          <p:nvPr/>
        </p:nvSpPr>
        <p:spPr bwMode="auto">
          <a:xfrm>
            <a:off x="1343025" y="4059238"/>
            <a:ext cx="52388" cy="115887"/>
          </a:xfrm>
          <a:custGeom>
            <a:avLst/>
            <a:gdLst>
              <a:gd name="T0" fmla="*/ 2147483647 w 13"/>
              <a:gd name="T1" fmla="*/ 2147483647 h 22"/>
              <a:gd name="T2" fmla="*/ 0 w 13"/>
              <a:gd name="T3" fmla="*/ 0 h 22"/>
              <a:gd name="T4" fmla="*/ 0 w 13"/>
              <a:gd name="T5" fmla="*/ 2147483647 h 22"/>
              <a:gd name="T6" fmla="*/ 2147483647 w 13"/>
              <a:gd name="T7" fmla="*/ 2147483647 h 22"/>
              <a:gd name="T8" fmla="*/ 2147483647 w 13"/>
              <a:gd name="T9" fmla="*/ 2147483647 h 22"/>
              <a:gd name="T10" fmla="*/ 2147483647 w 13"/>
              <a:gd name="T11" fmla="*/ 2147483647 h 22"/>
              <a:gd name="T12" fmla="*/ 2147483647 w 13"/>
              <a:gd name="T13" fmla="*/ 2147483647 h 22"/>
              <a:gd name="T14" fmla="*/ 2147483647 w 13"/>
              <a:gd name="T15" fmla="*/ 0 h 22"/>
              <a:gd name="T16" fmla="*/ 2147483647 w 13"/>
              <a:gd name="T17" fmla="*/ 2147483647 h 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
              <a:gd name="T28" fmla="*/ 0 h 22"/>
              <a:gd name="T29" fmla="*/ 13 w 13"/>
              <a:gd name="T30" fmla="*/ 22 h 2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 h="22">
                <a:moveTo>
                  <a:pt x="6" y="4"/>
                </a:moveTo>
                <a:cubicBezTo>
                  <a:pt x="0" y="0"/>
                  <a:pt x="0" y="0"/>
                  <a:pt x="0" y="0"/>
                </a:cubicBezTo>
                <a:cubicBezTo>
                  <a:pt x="0" y="1"/>
                  <a:pt x="0" y="1"/>
                  <a:pt x="0" y="1"/>
                </a:cubicBezTo>
                <a:cubicBezTo>
                  <a:pt x="4" y="11"/>
                  <a:pt x="4" y="11"/>
                  <a:pt x="4" y="11"/>
                </a:cubicBezTo>
                <a:cubicBezTo>
                  <a:pt x="5" y="15"/>
                  <a:pt x="6" y="19"/>
                  <a:pt x="6" y="22"/>
                </a:cubicBezTo>
                <a:cubicBezTo>
                  <a:pt x="7" y="19"/>
                  <a:pt x="8" y="15"/>
                  <a:pt x="9" y="11"/>
                </a:cubicBezTo>
                <a:cubicBezTo>
                  <a:pt x="13" y="1"/>
                  <a:pt x="13" y="1"/>
                  <a:pt x="13" y="1"/>
                </a:cubicBezTo>
                <a:cubicBezTo>
                  <a:pt x="13" y="0"/>
                  <a:pt x="13" y="0"/>
                  <a:pt x="13" y="0"/>
                </a:cubicBezTo>
                <a:lnTo>
                  <a:pt x="6"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89946" name="Line 122"/>
          <p:cNvSpPr>
            <a:spLocks noChangeShapeType="1"/>
          </p:cNvSpPr>
          <p:nvPr/>
        </p:nvSpPr>
        <p:spPr bwMode="auto">
          <a:xfrm>
            <a:off x="1169988" y="3795713"/>
            <a:ext cx="166687"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9947" name="Freeform 123"/>
          <p:cNvSpPr>
            <a:spLocks/>
          </p:cNvSpPr>
          <p:nvPr/>
        </p:nvSpPr>
        <p:spPr bwMode="auto">
          <a:xfrm>
            <a:off x="117475" y="3200400"/>
            <a:ext cx="1077913" cy="1106488"/>
          </a:xfrm>
          <a:custGeom>
            <a:avLst/>
            <a:gdLst>
              <a:gd name="T0" fmla="*/ 2147483647 w 207"/>
              <a:gd name="T1" fmla="*/ 2147483647 h 210"/>
              <a:gd name="T2" fmla="*/ 2147483647 w 207"/>
              <a:gd name="T3" fmla="*/ 2147483647 h 210"/>
              <a:gd name="T4" fmla="*/ 2147483647 w 207"/>
              <a:gd name="T5" fmla="*/ 2147483647 h 210"/>
              <a:gd name="T6" fmla="*/ 0 w 207"/>
              <a:gd name="T7" fmla="*/ 2147483647 h 210"/>
              <a:gd name="T8" fmla="*/ 0 w 207"/>
              <a:gd name="T9" fmla="*/ 2147483647 h 210"/>
              <a:gd name="T10" fmla="*/ 2147483647 w 207"/>
              <a:gd name="T11" fmla="*/ 0 h 210"/>
              <a:gd name="T12" fmla="*/ 2147483647 w 207"/>
              <a:gd name="T13" fmla="*/ 0 h 210"/>
              <a:gd name="T14" fmla="*/ 2147483647 w 207"/>
              <a:gd name="T15" fmla="*/ 2147483647 h 210"/>
              <a:gd name="T16" fmla="*/ 2147483647 w 207"/>
              <a:gd name="T17" fmla="*/ 2147483647 h 2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7"/>
              <a:gd name="T28" fmla="*/ 0 h 210"/>
              <a:gd name="T29" fmla="*/ 207 w 207"/>
              <a:gd name="T30" fmla="*/ 210 h 2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7" h="210">
                <a:moveTo>
                  <a:pt x="207" y="194"/>
                </a:moveTo>
                <a:cubicBezTo>
                  <a:pt x="207" y="203"/>
                  <a:pt x="200" y="210"/>
                  <a:pt x="191" y="210"/>
                </a:cubicBezTo>
                <a:cubicBezTo>
                  <a:pt x="16" y="210"/>
                  <a:pt x="16" y="210"/>
                  <a:pt x="16" y="210"/>
                </a:cubicBezTo>
                <a:cubicBezTo>
                  <a:pt x="7" y="210"/>
                  <a:pt x="0" y="203"/>
                  <a:pt x="0" y="194"/>
                </a:cubicBezTo>
                <a:cubicBezTo>
                  <a:pt x="0" y="16"/>
                  <a:pt x="0" y="16"/>
                  <a:pt x="0" y="16"/>
                </a:cubicBezTo>
                <a:cubicBezTo>
                  <a:pt x="0" y="7"/>
                  <a:pt x="7" y="0"/>
                  <a:pt x="16" y="0"/>
                </a:cubicBezTo>
                <a:cubicBezTo>
                  <a:pt x="191" y="0"/>
                  <a:pt x="191" y="0"/>
                  <a:pt x="191" y="0"/>
                </a:cubicBezTo>
                <a:cubicBezTo>
                  <a:pt x="200" y="0"/>
                  <a:pt x="207" y="7"/>
                  <a:pt x="207" y="16"/>
                </a:cubicBezTo>
                <a:lnTo>
                  <a:pt x="207" y="194"/>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89948" name="Line 124"/>
          <p:cNvSpPr>
            <a:spLocks noChangeShapeType="1"/>
          </p:cNvSpPr>
          <p:nvPr/>
        </p:nvSpPr>
        <p:spPr bwMode="auto">
          <a:xfrm>
            <a:off x="2955925" y="5368925"/>
            <a:ext cx="0" cy="217488"/>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9949" name="Freeform 125"/>
          <p:cNvSpPr>
            <a:spLocks/>
          </p:cNvSpPr>
          <p:nvPr/>
        </p:nvSpPr>
        <p:spPr bwMode="auto">
          <a:xfrm>
            <a:off x="2346325" y="5581650"/>
            <a:ext cx="1214438" cy="833438"/>
          </a:xfrm>
          <a:custGeom>
            <a:avLst/>
            <a:gdLst>
              <a:gd name="T0" fmla="*/ 2147483647 w 307"/>
              <a:gd name="T1" fmla="*/ 2147483647 h 134"/>
              <a:gd name="T2" fmla="*/ 2147483647 w 307"/>
              <a:gd name="T3" fmla="*/ 2147483647 h 134"/>
              <a:gd name="T4" fmla="*/ 2147483647 w 307"/>
              <a:gd name="T5" fmla="*/ 2147483647 h 134"/>
              <a:gd name="T6" fmla="*/ 0 w 307"/>
              <a:gd name="T7" fmla="*/ 2147483647 h 134"/>
              <a:gd name="T8" fmla="*/ 0 w 307"/>
              <a:gd name="T9" fmla="*/ 2147483647 h 134"/>
              <a:gd name="T10" fmla="*/ 2147483647 w 307"/>
              <a:gd name="T11" fmla="*/ 0 h 134"/>
              <a:gd name="T12" fmla="*/ 2147483647 w 307"/>
              <a:gd name="T13" fmla="*/ 0 h 134"/>
              <a:gd name="T14" fmla="*/ 2147483647 w 307"/>
              <a:gd name="T15" fmla="*/ 2147483647 h 134"/>
              <a:gd name="T16" fmla="*/ 2147483647 w 307"/>
              <a:gd name="T17" fmla="*/ 2147483647 h 1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7"/>
              <a:gd name="T28" fmla="*/ 0 h 134"/>
              <a:gd name="T29" fmla="*/ 307 w 307"/>
              <a:gd name="T30" fmla="*/ 134 h 13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7" h="134">
                <a:moveTo>
                  <a:pt x="307" y="118"/>
                </a:moveTo>
                <a:cubicBezTo>
                  <a:pt x="307" y="127"/>
                  <a:pt x="300" y="134"/>
                  <a:pt x="291" y="134"/>
                </a:cubicBezTo>
                <a:cubicBezTo>
                  <a:pt x="16" y="134"/>
                  <a:pt x="16" y="134"/>
                  <a:pt x="16" y="134"/>
                </a:cubicBezTo>
                <a:cubicBezTo>
                  <a:pt x="7" y="134"/>
                  <a:pt x="0" y="127"/>
                  <a:pt x="0" y="118"/>
                </a:cubicBezTo>
                <a:cubicBezTo>
                  <a:pt x="0" y="16"/>
                  <a:pt x="0" y="16"/>
                  <a:pt x="0" y="16"/>
                </a:cubicBezTo>
                <a:cubicBezTo>
                  <a:pt x="0" y="8"/>
                  <a:pt x="7" y="0"/>
                  <a:pt x="16" y="0"/>
                </a:cubicBezTo>
                <a:cubicBezTo>
                  <a:pt x="291" y="0"/>
                  <a:pt x="291" y="0"/>
                  <a:pt x="291" y="0"/>
                </a:cubicBezTo>
                <a:cubicBezTo>
                  <a:pt x="300" y="0"/>
                  <a:pt x="307" y="8"/>
                  <a:pt x="307" y="16"/>
                </a:cubicBezTo>
                <a:lnTo>
                  <a:pt x="307" y="118"/>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89950" name="Line 126"/>
          <p:cNvSpPr>
            <a:spLocks noChangeShapeType="1"/>
          </p:cNvSpPr>
          <p:nvPr/>
        </p:nvSpPr>
        <p:spPr bwMode="auto">
          <a:xfrm flipV="1">
            <a:off x="3376613" y="2662238"/>
            <a:ext cx="161925" cy="70485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9951" name="Freeform 127"/>
          <p:cNvSpPr>
            <a:spLocks/>
          </p:cNvSpPr>
          <p:nvPr/>
        </p:nvSpPr>
        <p:spPr bwMode="auto">
          <a:xfrm>
            <a:off x="2573338" y="1847850"/>
            <a:ext cx="2397125" cy="1998663"/>
          </a:xfrm>
          <a:custGeom>
            <a:avLst/>
            <a:gdLst>
              <a:gd name="T0" fmla="*/ 0 w 607"/>
              <a:gd name="T1" fmla="*/ 0 h 385"/>
              <a:gd name="T2" fmla="*/ 2147483647 w 607"/>
              <a:gd name="T3" fmla="*/ 2147483647 h 385"/>
              <a:gd name="T4" fmla="*/ 2147483647 w 607"/>
              <a:gd name="T5" fmla="*/ 2147483647 h 385"/>
              <a:gd name="T6" fmla="*/ 0 60000 65536"/>
              <a:gd name="T7" fmla="*/ 0 60000 65536"/>
              <a:gd name="T8" fmla="*/ 0 60000 65536"/>
              <a:gd name="T9" fmla="*/ 0 w 607"/>
              <a:gd name="T10" fmla="*/ 0 h 385"/>
              <a:gd name="T11" fmla="*/ 607 w 607"/>
              <a:gd name="T12" fmla="*/ 385 h 385"/>
            </a:gdLst>
            <a:ahLst/>
            <a:cxnLst>
              <a:cxn ang="T6">
                <a:pos x="T0" y="T1"/>
              </a:cxn>
              <a:cxn ang="T7">
                <a:pos x="T2" y="T3"/>
              </a:cxn>
              <a:cxn ang="T8">
                <a:pos x="T4" y="T5"/>
              </a:cxn>
            </a:cxnLst>
            <a:rect l="T9" t="T10" r="T11" b="T12"/>
            <a:pathLst>
              <a:path w="607" h="385">
                <a:moveTo>
                  <a:pt x="0" y="0"/>
                </a:moveTo>
                <a:cubicBezTo>
                  <a:pt x="19" y="171"/>
                  <a:pt x="166" y="277"/>
                  <a:pt x="205" y="302"/>
                </a:cubicBezTo>
                <a:cubicBezTo>
                  <a:pt x="330" y="382"/>
                  <a:pt x="476" y="385"/>
                  <a:pt x="607" y="383"/>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89952" name="Freeform 128"/>
          <p:cNvSpPr>
            <a:spLocks/>
          </p:cNvSpPr>
          <p:nvPr/>
        </p:nvSpPr>
        <p:spPr bwMode="auto">
          <a:xfrm>
            <a:off x="1925638" y="1893888"/>
            <a:ext cx="3041650" cy="2779712"/>
          </a:xfrm>
          <a:custGeom>
            <a:avLst/>
            <a:gdLst>
              <a:gd name="T0" fmla="*/ 0 w 770"/>
              <a:gd name="T1" fmla="*/ 0 h 535"/>
              <a:gd name="T2" fmla="*/ 2147483647 w 770"/>
              <a:gd name="T3" fmla="*/ 2147483647 h 535"/>
              <a:gd name="T4" fmla="*/ 2147483647 w 770"/>
              <a:gd name="T5" fmla="*/ 2147483647 h 535"/>
              <a:gd name="T6" fmla="*/ 0 60000 65536"/>
              <a:gd name="T7" fmla="*/ 0 60000 65536"/>
              <a:gd name="T8" fmla="*/ 0 60000 65536"/>
              <a:gd name="T9" fmla="*/ 0 w 770"/>
              <a:gd name="T10" fmla="*/ 0 h 535"/>
              <a:gd name="T11" fmla="*/ 770 w 770"/>
              <a:gd name="T12" fmla="*/ 535 h 535"/>
            </a:gdLst>
            <a:ahLst/>
            <a:cxnLst>
              <a:cxn ang="T6">
                <a:pos x="T0" y="T1"/>
              </a:cxn>
              <a:cxn ang="T7">
                <a:pos x="T2" y="T3"/>
              </a:cxn>
              <a:cxn ang="T8">
                <a:pos x="T4" y="T5"/>
              </a:cxn>
            </a:cxnLst>
            <a:rect l="T9" t="T10" r="T11" b="T12"/>
            <a:pathLst>
              <a:path w="770" h="535">
                <a:moveTo>
                  <a:pt x="0" y="0"/>
                </a:moveTo>
                <a:cubicBezTo>
                  <a:pt x="6" y="282"/>
                  <a:pt x="103" y="413"/>
                  <a:pt x="153" y="439"/>
                </a:cubicBezTo>
                <a:cubicBezTo>
                  <a:pt x="331" y="534"/>
                  <a:pt x="577" y="529"/>
                  <a:pt x="770" y="535"/>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89953" name="Line 129"/>
          <p:cNvSpPr>
            <a:spLocks noChangeShapeType="1"/>
          </p:cNvSpPr>
          <p:nvPr/>
        </p:nvSpPr>
        <p:spPr bwMode="auto">
          <a:xfrm>
            <a:off x="1652588" y="3400425"/>
            <a:ext cx="1758950" cy="1558925"/>
          </a:xfrm>
          <a:prstGeom prst="line">
            <a:avLst/>
          </a:prstGeom>
          <a:noFill/>
          <a:ln w="30163">
            <a:solidFill>
              <a:srgbClr val="F79448"/>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9954" name="Line 130"/>
          <p:cNvSpPr>
            <a:spLocks noChangeShapeType="1"/>
          </p:cNvSpPr>
          <p:nvPr/>
        </p:nvSpPr>
        <p:spPr bwMode="auto">
          <a:xfrm>
            <a:off x="1655763" y="1878013"/>
            <a:ext cx="3454400" cy="3074987"/>
          </a:xfrm>
          <a:prstGeom prst="line">
            <a:avLst/>
          </a:prstGeom>
          <a:noFill/>
          <a:ln w="30163">
            <a:solidFill>
              <a:srgbClr val="FCC79B"/>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9955" name="Freeform 131"/>
          <p:cNvSpPr>
            <a:spLocks/>
          </p:cNvSpPr>
          <p:nvPr/>
        </p:nvSpPr>
        <p:spPr bwMode="auto">
          <a:xfrm>
            <a:off x="1676400" y="1066800"/>
            <a:ext cx="3768725" cy="3865563"/>
          </a:xfrm>
          <a:custGeom>
            <a:avLst/>
            <a:gdLst>
              <a:gd name="T0" fmla="*/ 2147483647 w 2253"/>
              <a:gd name="T1" fmla="*/ 2147483647 h 1758"/>
              <a:gd name="T2" fmla="*/ 0 w 2253"/>
              <a:gd name="T3" fmla="*/ 2147483647 h 1758"/>
              <a:gd name="T4" fmla="*/ 0 w 2253"/>
              <a:gd name="T5" fmla="*/ 0 h 1758"/>
              <a:gd name="T6" fmla="*/ 0 60000 65536"/>
              <a:gd name="T7" fmla="*/ 0 60000 65536"/>
              <a:gd name="T8" fmla="*/ 0 60000 65536"/>
              <a:gd name="T9" fmla="*/ 0 w 2253"/>
              <a:gd name="T10" fmla="*/ 0 h 1758"/>
              <a:gd name="T11" fmla="*/ 2253 w 2253"/>
              <a:gd name="T12" fmla="*/ 1758 h 1758"/>
            </a:gdLst>
            <a:ahLst/>
            <a:cxnLst>
              <a:cxn ang="T6">
                <a:pos x="T0" y="T1"/>
              </a:cxn>
              <a:cxn ang="T7">
                <a:pos x="T2" y="T3"/>
              </a:cxn>
              <a:cxn ang="T8">
                <a:pos x="T4" y="T5"/>
              </a:cxn>
            </a:cxnLst>
            <a:rect l="T9" t="T10" r="T11" b="T12"/>
            <a:pathLst>
              <a:path w="2253" h="1758">
                <a:moveTo>
                  <a:pt x="2253" y="1758"/>
                </a:moveTo>
                <a:lnTo>
                  <a:pt x="0" y="1758"/>
                </a:lnTo>
                <a:lnTo>
                  <a:pt x="0" y="0"/>
                </a:ln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89956" name="Freeform 132"/>
          <p:cNvSpPr>
            <a:spLocks/>
          </p:cNvSpPr>
          <p:nvPr/>
        </p:nvSpPr>
        <p:spPr bwMode="auto">
          <a:xfrm>
            <a:off x="3251200" y="1995488"/>
            <a:ext cx="1822450" cy="635000"/>
          </a:xfrm>
          <a:custGeom>
            <a:avLst/>
            <a:gdLst>
              <a:gd name="T0" fmla="*/ 2147483647 w 409"/>
              <a:gd name="T1" fmla="*/ 2147483647 h 96"/>
              <a:gd name="T2" fmla="*/ 2147483647 w 409"/>
              <a:gd name="T3" fmla="*/ 2147483647 h 96"/>
              <a:gd name="T4" fmla="*/ 2147483647 w 409"/>
              <a:gd name="T5" fmla="*/ 2147483647 h 96"/>
              <a:gd name="T6" fmla="*/ 0 w 409"/>
              <a:gd name="T7" fmla="*/ 2147483647 h 96"/>
              <a:gd name="T8" fmla="*/ 0 w 409"/>
              <a:gd name="T9" fmla="*/ 2147483647 h 96"/>
              <a:gd name="T10" fmla="*/ 2147483647 w 409"/>
              <a:gd name="T11" fmla="*/ 0 h 96"/>
              <a:gd name="T12" fmla="*/ 2147483647 w 409"/>
              <a:gd name="T13" fmla="*/ 0 h 96"/>
              <a:gd name="T14" fmla="*/ 2147483647 w 409"/>
              <a:gd name="T15" fmla="*/ 2147483647 h 96"/>
              <a:gd name="T16" fmla="*/ 2147483647 w 409"/>
              <a:gd name="T17" fmla="*/ 2147483647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09"/>
              <a:gd name="T28" fmla="*/ 0 h 96"/>
              <a:gd name="T29" fmla="*/ 409 w 409"/>
              <a:gd name="T30" fmla="*/ 96 h 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09" h="96">
                <a:moveTo>
                  <a:pt x="409" y="80"/>
                </a:moveTo>
                <a:cubicBezTo>
                  <a:pt x="409" y="88"/>
                  <a:pt x="402" y="96"/>
                  <a:pt x="393" y="96"/>
                </a:cubicBezTo>
                <a:cubicBezTo>
                  <a:pt x="16" y="96"/>
                  <a:pt x="16" y="96"/>
                  <a:pt x="16" y="96"/>
                </a:cubicBezTo>
                <a:cubicBezTo>
                  <a:pt x="8" y="96"/>
                  <a:pt x="0" y="88"/>
                  <a:pt x="0" y="80"/>
                </a:cubicBezTo>
                <a:cubicBezTo>
                  <a:pt x="0" y="16"/>
                  <a:pt x="0" y="16"/>
                  <a:pt x="0" y="16"/>
                </a:cubicBezTo>
                <a:cubicBezTo>
                  <a:pt x="0" y="7"/>
                  <a:pt x="8" y="0"/>
                  <a:pt x="16" y="0"/>
                </a:cubicBezTo>
                <a:cubicBezTo>
                  <a:pt x="393" y="0"/>
                  <a:pt x="393" y="0"/>
                  <a:pt x="393" y="0"/>
                </a:cubicBezTo>
                <a:cubicBezTo>
                  <a:pt x="402" y="0"/>
                  <a:pt x="409" y="7"/>
                  <a:pt x="409" y="16"/>
                </a:cubicBezTo>
                <a:lnTo>
                  <a:pt x="409" y="80"/>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89957" name="Rectangle 133"/>
          <p:cNvSpPr>
            <a:spLocks noChangeArrowheads="1"/>
          </p:cNvSpPr>
          <p:nvPr/>
        </p:nvSpPr>
        <p:spPr bwMode="auto">
          <a:xfrm>
            <a:off x="3300413" y="2071688"/>
            <a:ext cx="1674812"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Optimal consumption bundle at income of $2,400</a:t>
            </a:r>
            <a:endParaRPr lang="en-US" altLang="pt-PT" sz="1400">
              <a:latin typeface="Tahoma" panose="020B0604030504040204" pitchFamily="34" charset="0"/>
            </a:endParaRPr>
          </a:p>
        </p:txBody>
      </p:sp>
      <p:sp>
        <p:nvSpPr>
          <p:cNvPr id="589958" name="Oval 134"/>
          <p:cNvSpPr>
            <a:spLocks noChangeArrowheads="1"/>
          </p:cNvSpPr>
          <p:nvPr/>
        </p:nvSpPr>
        <p:spPr bwMode="auto">
          <a:xfrm>
            <a:off x="2489200" y="4121150"/>
            <a:ext cx="80963" cy="1063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89959" name="Oval 135"/>
          <p:cNvSpPr>
            <a:spLocks noChangeArrowheads="1"/>
          </p:cNvSpPr>
          <p:nvPr/>
        </p:nvSpPr>
        <p:spPr bwMode="auto">
          <a:xfrm>
            <a:off x="3343275" y="3362325"/>
            <a:ext cx="79375" cy="1063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89960" name="Line 136"/>
          <p:cNvSpPr>
            <a:spLocks noChangeShapeType="1"/>
          </p:cNvSpPr>
          <p:nvPr/>
        </p:nvSpPr>
        <p:spPr bwMode="auto">
          <a:xfrm>
            <a:off x="2138363" y="1654175"/>
            <a:ext cx="390525" cy="252095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9961" name="Line 137"/>
          <p:cNvSpPr>
            <a:spLocks noChangeShapeType="1"/>
          </p:cNvSpPr>
          <p:nvPr/>
        </p:nvSpPr>
        <p:spPr bwMode="auto">
          <a:xfrm flipH="1">
            <a:off x="3268663" y="4013200"/>
            <a:ext cx="676275" cy="603250"/>
          </a:xfrm>
          <a:prstGeom prst="line">
            <a:avLst/>
          </a:prstGeom>
          <a:noFill/>
          <a:ln w="3016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9962" name="Freeform 138"/>
          <p:cNvSpPr>
            <a:spLocks/>
          </p:cNvSpPr>
          <p:nvPr/>
        </p:nvSpPr>
        <p:spPr bwMode="auto">
          <a:xfrm>
            <a:off x="3173413" y="4537075"/>
            <a:ext cx="153987" cy="163513"/>
          </a:xfrm>
          <a:custGeom>
            <a:avLst/>
            <a:gdLst>
              <a:gd name="T0" fmla="*/ 2147483647 w 39"/>
              <a:gd name="T1" fmla="*/ 2147483647 h 31"/>
              <a:gd name="T2" fmla="*/ 2147483647 w 39"/>
              <a:gd name="T3" fmla="*/ 2147483647 h 31"/>
              <a:gd name="T4" fmla="*/ 2147483647 w 39"/>
              <a:gd name="T5" fmla="*/ 2147483647 h 31"/>
              <a:gd name="T6" fmla="*/ 2147483647 w 39"/>
              <a:gd name="T7" fmla="*/ 2147483647 h 31"/>
              <a:gd name="T8" fmla="*/ 0 w 39"/>
              <a:gd name="T9" fmla="*/ 2147483647 h 31"/>
              <a:gd name="T10" fmla="*/ 2147483647 w 39"/>
              <a:gd name="T11" fmla="*/ 2147483647 h 31"/>
              <a:gd name="T12" fmla="*/ 2147483647 w 39"/>
              <a:gd name="T13" fmla="*/ 0 h 31"/>
              <a:gd name="T14" fmla="*/ 2147483647 w 39"/>
              <a:gd name="T15" fmla="*/ 0 h 31"/>
              <a:gd name="T16" fmla="*/ 2147483647 w 39"/>
              <a:gd name="T17" fmla="*/ 2147483647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9"/>
              <a:gd name="T28" fmla="*/ 0 h 31"/>
              <a:gd name="T29" fmla="*/ 39 w 39"/>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9" h="31">
                <a:moveTo>
                  <a:pt x="27" y="13"/>
                </a:moveTo>
                <a:cubicBezTo>
                  <a:pt x="39" y="19"/>
                  <a:pt x="39" y="19"/>
                  <a:pt x="39" y="19"/>
                </a:cubicBezTo>
                <a:cubicBezTo>
                  <a:pt x="39" y="19"/>
                  <a:pt x="39" y="19"/>
                  <a:pt x="39" y="19"/>
                </a:cubicBezTo>
                <a:cubicBezTo>
                  <a:pt x="19" y="24"/>
                  <a:pt x="19" y="24"/>
                  <a:pt x="19" y="24"/>
                </a:cubicBezTo>
                <a:cubicBezTo>
                  <a:pt x="13" y="26"/>
                  <a:pt x="6" y="29"/>
                  <a:pt x="0" y="31"/>
                </a:cubicBezTo>
                <a:cubicBezTo>
                  <a:pt x="5" y="26"/>
                  <a:pt x="9" y="21"/>
                  <a:pt x="14" y="16"/>
                </a:cubicBezTo>
                <a:cubicBezTo>
                  <a:pt x="25" y="0"/>
                  <a:pt x="25" y="0"/>
                  <a:pt x="25" y="0"/>
                </a:cubicBezTo>
                <a:cubicBezTo>
                  <a:pt x="26" y="0"/>
                  <a:pt x="26" y="0"/>
                  <a:pt x="26" y="0"/>
                </a:cubicBezTo>
                <a:lnTo>
                  <a:pt x="27" y="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89963" name="Line 139"/>
          <p:cNvSpPr>
            <a:spLocks noChangeShapeType="1"/>
          </p:cNvSpPr>
          <p:nvPr/>
        </p:nvSpPr>
        <p:spPr bwMode="auto">
          <a:xfrm>
            <a:off x="3619500" y="4381500"/>
            <a:ext cx="153988" cy="123825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9964" name="Freeform 140"/>
          <p:cNvSpPr>
            <a:spLocks/>
          </p:cNvSpPr>
          <p:nvPr/>
        </p:nvSpPr>
        <p:spPr bwMode="auto">
          <a:xfrm>
            <a:off x="3717925" y="5581650"/>
            <a:ext cx="1106488" cy="833438"/>
          </a:xfrm>
          <a:custGeom>
            <a:avLst/>
            <a:gdLst>
              <a:gd name="T0" fmla="*/ 2147483647 w 280"/>
              <a:gd name="T1" fmla="*/ 2147483647 h 134"/>
              <a:gd name="T2" fmla="*/ 2147483647 w 280"/>
              <a:gd name="T3" fmla="*/ 2147483647 h 134"/>
              <a:gd name="T4" fmla="*/ 2147483647 w 280"/>
              <a:gd name="T5" fmla="*/ 2147483647 h 134"/>
              <a:gd name="T6" fmla="*/ 0 w 280"/>
              <a:gd name="T7" fmla="*/ 2147483647 h 134"/>
              <a:gd name="T8" fmla="*/ 0 w 280"/>
              <a:gd name="T9" fmla="*/ 2147483647 h 134"/>
              <a:gd name="T10" fmla="*/ 2147483647 w 280"/>
              <a:gd name="T11" fmla="*/ 0 h 134"/>
              <a:gd name="T12" fmla="*/ 2147483647 w 280"/>
              <a:gd name="T13" fmla="*/ 0 h 134"/>
              <a:gd name="T14" fmla="*/ 2147483647 w 280"/>
              <a:gd name="T15" fmla="*/ 2147483647 h 134"/>
              <a:gd name="T16" fmla="*/ 2147483647 w 280"/>
              <a:gd name="T17" fmla="*/ 2147483647 h 1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0"/>
              <a:gd name="T28" fmla="*/ 0 h 134"/>
              <a:gd name="T29" fmla="*/ 280 w 280"/>
              <a:gd name="T30" fmla="*/ 134 h 13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0" h="134">
                <a:moveTo>
                  <a:pt x="280" y="118"/>
                </a:moveTo>
                <a:cubicBezTo>
                  <a:pt x="280" y="127"/>
                  <a:pt x="273" y="134"/>
                  <a:pt x="264" y="134"/>
                </a:cubicBezTo>
                <a:cubicBezTo>
                  <a:pt x="16" y="134"/>
                  <a:pt x="16" y="134"/>
                  <a:pt x="16" y="134"/>
                </a:cubicBezTo>
                <a:cubicBezTo>
                  <a:pt x="7" y="134"/>
                  <a:pt x="0" y="127"/>
                  <a:pt x="0" y="118"/>
                </a:cubicBezTo>
                <a:cubicBezTo>
                  <a:pt x="0" y="16"/>
                  <a:pt x="0" y="16"/>
                  <a:pt x="0" y="16"/>
                </a:cubicBezTo>
                <a:cubicBezTo>
                  <a:pt x="0" y="8"/>
                  <a:pt x="7" y="0"/>
                  <a:pt x="16" y="0"/>
                </a:cubicBezTo>
                <a:cubicBezTo>
                  <a:pt x="264" y="0"/>
                  <a:pt x="264" y="0"/>
                  <a:pt x="264" y="0"/>
                </a:cubicBezTo>
                <a:cubicBezTo>
                  <a:pt x="273" y="0"/>
                  <a:pt x="280" y="8"/>
                  <a:pt x="280" y="16"/>
                </a:cubicBezTo>
                <a:lnTo>
                  <a:pt x="280" y="118"/>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89965" name="Freeform 141"/>
          <p:cNvSpPr>
            <a:spLocks/>
          </p:cNvSpPr>
          <p:nvPr/>
        </p:nvSpPr>
        <p:spPr bwMode="auto">
          <a:xfrm>
            <a:off x="1771650" y="1004888"/>
            <a:ext cx="1936750" cy="665162"/>
          </a:xfrm>
          <a:custGeom>
            <a:avLst/>
            <a:gdLst>
              <a:gd name="T0" fmla="*/ 2147483647 w 408"/>
              <a:gd name="T1" fmla="*/ 2147483647 h 96"/>
              <a:gd name="T2" fmla="*/ 2147483647 w 408"/>
              <a:gd name="T3" fmla="*/ 2147483647 h 96"/>
              <a:gd name="T4" fmla="*/ 2147483647 w 408"/>
              <a:gd name="T5" fmla="*/ 2147483647 h 96"/>
              <a:gd name="T6" fmla="*/ 0 w 408"/>
              <a:gd name="T7" fmla="*/ 2147483647 h 96"/>
              <a:gd name="T8" fmla="*/ 0 w 408"/>
              <a:gd name="T9" fmla="*/ 2147483647 h 96"/>
              <a:gd name="T10" fmla="*/ 2147483647 w 408"/>
              <a:gd name="T11" fmla="*/ 0 h 96"/>
              <a:gd name="T12" fmla="*/ 2147483647 w 408"/>
              <a:gd name="T13" fmla="*/ 0 h 96"/>
              <a:gd name="T14" fmla="*/ 2147483647 w 408"/>
              <a:gd name="T15" fmla="*/ 2147483647 h 96"/>
              <a:gd name="T16" fmla="*/ 2147483647 w 408"/>
              <a:gd name="T17" fmla="*/ 2147483647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08"/>
              <a:gd name="T28" fmla="*/ 0 h 96"/>
              <a:gd name="T29" fmla="*/ 408 w 408"/>
              <a:gd name="T30" fmla="*/ 96 h 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08" h="96">
                <a:moveTo>
                  <a:pt x="408" y="80"/>
                </a:moveTo>
                <a:cubicBezTo>
                  <a:pt x="408" y="89"/>
                  <a:pt x="401" y="96"/>
                  <a:pt x="392" y="96"/>
                </a:cubicBezTo>
                <a:cubicBezTo>
                  <a:pt x="16" y="96"/>
                  <a:pt x="16" y="96"/>
                  <a:pt x="16" y="96"/>
                </a:cubicBezTo>
                <a:cubicBezTo>
                  <a:pt x="7" y="96"/>
                  <a:pt x="0" y="89"/>
                  <a:pt x="0" y="80"/>
                </a:cubicBezTo>
                <a:cubicBezTo>
                  <a:pt x="0" y="16"/>
                  <a:pt x="0" y="16"/>
                  <a:pt x="0" y="16"/>
                </a:cubicBezTo>
                <a:cubicBezTo>
                  <a:pt x="0" y="7"/>
                  <a:pt x="7" y="0"/>
                  <a:pt x="16" y="0"/>
                </a:cubicBezTo>
                <a:cubicBezTo>
                  <a:pt x="392" y="0"/>
                  <a:pt x="392" y="0"/>
                  <a:pt x="392" y="0"/>
                </a:cubicBezTo>
                <a:cubicBezTo>
                  <a:pt x="401" y="0"/>
                  <a:pt x="408" y="7"/>
                  <a:pt x="408" y="16"/>
                </a:cubicBezTo>
                <a:lnTo>
                  <a:pt x="408" y="80"/>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89966" name="Rectangle 142"/>
          <p:cNvSpPr>
            <a:spLocks noChangeArrowheads="1"/>
          </p:cNvSpPr>
          <p:nvPr/>
        </p:nvSpPr>
        <p:spPr bwMode="auto">
          <a:xfrm>
            <a:off x="1905000" y="1066800"/>
            <a:ext cx="1795463"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Optimal consumption bundle income at of $1,200</a:t>
            </a:r>
            <a:endParaRPr lang="en-US" altLang="pt-PT" sz="1400">
              <a:latin typeface="Tahoma" panose="020B0604030504040204" pitchFamily="34" charset="0"/>
            </a:endParaRPr>
          </a:p>
        </p:txBody>
      </p:sp>
      <p:sp>
        <p:nvSpPr>
          <p:cNvPr id="589967" name="Line 143"/>
          <p:cNvSpPr>
            <a:spLocks noChangeShapeType="1"/>
          </p:cNvSpPr>
          <p:nvPr/>
        </p:nvSpPr>
        <p:spPr bwMode="auto">
          <a:xfrm>
            <a:off x="4670425" y="4806950"/>
            <a:ext cx="0" cy="125413"/>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9968" name="Rectangle 144"/>
          <p:cNvSpPr>
            <a:spLocks noChangeArrowheads="1"/>
          </p:cNvSpPr>
          <p:nvPr/>
        </p:nvSpPr>
        <p:spPr bwMode="auto">
          <a:xfrm>
            <a:off x="4648200" y="5181600"/>
            <a:ext cx="13430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Quantity of rooms</a:t>
            </a:r>
            <a:endParaRPr lang="en-US" altLang="pt-PT" sz="1400">
              <a:latin typeface="Tahoma" panose="020B0604030504040204" pitchFamily="34" charset="0"/>
            </a:endParaRPr>
          </a:p>
        </p:txBody>
      </p:sp>
      <p:sp>
        <p:nvSpPr>
          <p:cNvPr id="589969" name="Rectangle 145"/>
          <p:cNvSpPr>
            <a:spLocks noChangeArrowheads="1"/>
          </p:cNvSpPr>
          <p:nvPr/>
        </p:nvSpPr>
        <p:spPr bwMode="auto">
          <a:xfrm>
            <a:off x="609600" y="914400"/>
            <a:ext cx="990600"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Quantity of restaurant meals</a:t>
            </a:r>
            <a:endParaRPr lang="en-US" altLang="pt-PT" sz="1400">
              <a:latin typeface="Tahoma" panose="020B0604030504040204" pitchFamily="34" charset="0"/>
            </a:endParaRPr>
          </a:p>
        </p:txBody>
      </p:sp>
      <p:sp>
        <p:nvSpPr>
          <p:cNvPr id="589970" name="Rectangle 146"/>
          <p:cNvSpPr>
            <a:spLocks noChangeArrowheads="1"/>
          </p:cNvSpPr>
          <p:nvPr/>
        </p:nvSpPr>
        <p:spPr bwMode="auto">
          <a:xfrm>
            <a:off x="2386013" y="5653088"/>
            <a:ext cx="1123950"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 … resulting in a fall in consumption of rooms…</a:t>
            </a:r>
            <a:endParaRPr lang="en-US" altLang="pt-PT" sz="1400">
              <a:latin typeface="Tahoma" panose="020B0604030504040204" pitchFamily="34" charset="0"/>
            </a:endParaRPr>
          </a:p>
        </p:txBody>
      </p:sp>
      <p:sp>
        <p:nvSpPr>
          <p:cNvPr id="589971" name="Rectangle 147"/>
          <p:cNvSpPr>
            <a:spLocks noChangeArrowheads="1"/>
          </p:cNvSpPr>
          <p:nvPr/>
        </p:nvSpPr>
        <p:spPr bwMode="auto">
          <a:xfrm>
            <a:off x="3757613" y="5653088"/>
            <a:ext cx="1123950"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 A fall in income shifts the budget line inward, …</a:t>
            </a:r>
            <a:endParaRPr lang="en-US" altLang="pt-PT" sz="1400">
              <a:latin typeface="Tahoma" panose="020B0604030504040204" pitchFamily="34" charset="0"/>
            </a:endParaRPr>
          </a:p>
        </p:txBody>
      </p:sp>
      <p:sp>
        <p:nvSpPr>
          <p:cNvPr id="589972" name="Rectangle 148"/>
          <p:cNvSpPr>
            <a:spLocks noChangeArrowheads="1"/>
          </p:cNvSpPr>
          <p:nvPr/>
        </p:nvSpPr>
        <p:spPr bwMode="auto">
          <a:xfrm>
            <a:off x="176213" y="3290888"/>
            <a:ext cx="1042987" cy="84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3. … and a fall in consumption of restaurant meals</a:t>
            </a:r>
            <a:endParaRPr lang="en-US" altLang="pt-PT" sz="1400">
              <a:latin typeface="Tahoma" panose="020B0604030504040204" pitchFamily="34" charset="0"/>
            </a:endParaRPr>
          </a:p>
        </p:txBody>
      </p:sp>
      <p:cxnSp>
        <p:nvCxnSpPr>
          <p:cNvPr id="548914" name="Straight Connector 86"/>
          <p:cNvCxnSpPr>
            <a:cxnSpLocks noChangeShapeType="1"/>
          </p:cNvCxnSpPr>
          <p:nvPr/>
        </p:nvCxnSpPr>
        <p:spPr bwMode="auto">
          <a:xfrm>
            <a:off x="1781175" y="4183063"/>
            <a:ext cx="723900" cy="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2" name="Straight Connector 86"/>
          <p:cNvCxnSpPr>
            <a:cxnSpLocks noChangeShapeType="1"/>
          </p:cNvCxnSpPr>
          <p:nvPr/>
        </p:nvCxnSpPr>
        <p:spPr bwMode="auto">
          <a:xfrm>
            <a:off x="2527300" y="4184650"/>
            <a:ext cx="0" cy="649288"/>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3" name="Straight Connector 86"/>
          <p:cNvCxnSpPr>
            <a:cxnSpLocks noChangeShapeType="1"/>
          </p:cNvCxnSpPr>
          <p:nvPr/>
        </p:nvCxnSpPr>
        <p:spPr bwMode="auto">
          <a:xfrm>
            <a:off x="1701800" y="3417888"/>
            <a:ext cx="1627188" cy="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4" name="Straight Connector 86"/>
          <p:cNvCxnSpPr>
            <a:cxnSpLocks noChangeShapeType="1"/>
          </p:cNvCxnSpPr>
          <p:nvPr/>
        </p:nvCxnSpPr>
        <p:spPr bwMode="auto">
          <a:xfrm>
            <a:off x="3387725" y="3462338"/>
            <a:ext cx="0" cy="1582737"/>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sp>
        <p:nvSpPr>
          <p:cNvPr id="5" name="Text Box 14"/>
          <p:cNvSpPr txBox="1">
            <a:spLocks noChangeArrowheads="1"/>
          </p:cNvSpPr>
          <p:nvPr/>
        </p:nvSpPr>
        <p:spPr bwMode="auto">
          <a:xfrm>
            <a:off x="5410200" y="838200"/>
            <a:ext cx="3733800" cy="2530475"/>
          </a:xfrm>
          <a:prstGeom prst="rect">
            <a:avLst/>
          </a:prstGeom>
          <a:solidFill>
            <a:schemeClr val="hlink"/>
          </a:solidFill>
          <a:ln>
            <a:noFill/>
          </a:ln>
          <a:extLst>
            <a:ext uri="{91240B29-F687-4F45-9708-019B960494DF}">
              <a14:hiddenLine xmlns:a14="http://schemas.microsoft.com/office/drawing/2010/main" w="12700" algn="ctr">
                <a:solidFill>
                  <a:srgbClr val="000000"/>
                </a:solidFill>
                <a:miter lim="800000"/>
                <a:headEnd/>
                <a:tailEnd type="none" w="med" len="lg"/>
              </a14:hiddenLine>
            </a:ext>
          </a:extLst>
        </p:spPr>
        <p:txBody>
          <a:bodyPr>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lnSpc>
                <a:spcPct val="100000"/>
              </a:lnSpc>
              <a:spcBef>
                <a:spcPct val="20000"/>
              </a:spcBef>
            </a:pPr>
            <a:r>
              <a:rPr lang="en-US" altLang="pt-PT"/>
              <a:t>At a monthly income of $1,200, she chooses bundle B, consisting of 4 rooms and 20 restaurant meals. Since Ingrid’s consumption of both restaurant meals and rooms falls when her income falls, both goods are normal goods.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060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8992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8992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8993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8993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8993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8993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8993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8996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8993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8993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89931"/>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8993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8994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89933"/>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89941"/>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89914"/>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89915"/>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58992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589926"/>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589916"/>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589925"/>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589917"/>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589918"/>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89922"/>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589955"/>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589924"/>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589923"/>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589921"/>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589967"/>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589920"/>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589919"/>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589968"/>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589911"/>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589954"/>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589952"/>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589951"/>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589905"/>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589904"/>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589909"/>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589908"/>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589910"/>
                                        </p:tgtEl>
                                        <p:attrNameLst>
                                          <p:attrName>style.visibility</p:attrName>
                                        </p:attrNameLst>
                                      </p:cBhvr>
                                      <p:to>
                                        <p:strVal val="visible"/>
                                      </p:to>
                                    </p:set>
                                  </p:childTnLst>
                                </p:cTn>
                              </p:par>
                            </p:childTnLst>
                          </p:cTn>
                        </p:par>
                      </p:childTnLst>
                    </p:cTn>
                  </p:par>
                  <p:par>
                    <p:cTn id="95" fill="hold" nodeType="clickPar">
                      <p:stCondLst>
                        <p:cond delay="indefinite"/>
                      </p:stCondLst>
                      <p:childTnLst>
                        <p:par>
                          <p:cTn id="96" fill="hold" nodeType="withGroup">
                            <p:stCondLst>
                              <p:cond delay="0"/>
                            </p:stCondLst>
                            <p:childTnLst>
                              <p:par>
                                <p:cTn id="97" presetID="1" presetClass="entr" presetSubtype="0" fill="hold" nodeType="clickEffect">
                                  <p:stCondLst>
                                    <p:cond delay="0"/>
                                  </p:stCondLst>
                                  <p:childTnLst>
                                    <p:set>
                                      <p:cBhvr>
                                        <p:cTn id="98" dur="1" fill="hold">
                                          <p:stCondLst>
                                            <p:cond delay="0"/>
                                          </p:stCondLst>
                                        </p:cTn>
                                        <p:tgtEl>
                                          <p:spTgt spid="589956"/>
                                        </p:tgtEl>
                                        <p:attrNameLst>
                                          <p:attrName>style.visibility</p:attrName>
                                        </p:attrNameLst>
                                      </p:cBhvr>
                                      <p:to>
                                        <p:strVal val="visible"/>
                                      </p:to>
                                    </p:set>
                                  </p:childTnLst>
                                </p:cTn>
                              </p:par>
                              <p:par>
                                <p:cTn id="99" presetID="22" presetClass="entr" presetSubtype="8" fill="hold" nodeType="withEffect">
                                  <p:stCondLst>
                                    <p:cond delay="0"/>
                                  </p:stCondLst>
                                  <p:childTnLst>
                                    <p:set>
                                      <p:cBhvr>
                                        <p:cTn id="100" dur="1" fill="hold">
                                          <p:stCondLst>
                                            <p:cond delay="0"/>
                                          </p:stCondLst>
                                        </p:cTn>
                                        <p:tgtEl>
                                          <p:spTgt spid="589957"/>
                                        </p:tgtEl>
                                        <p:attrNameLst>
                                          <p:attrName>style.visibility</p:attrName>
                                        </p:attrNameLst>
                                      </p:cBhvr>
                                      <p:to>
                                        <p:strVal val="visible"/>
                                      </p:to>
                                    </p:set>
                                    <p:animEffect transition="in" filter="wipe(left)">
                                      <p:cBhvr>
                                        <p:cTn id="101" dur="500"/>
                                        <p:tgtEl>
                                          <p:spTgt spid="589957"/>
                                        </p:tgtEl>
                                      </p:cBhvr>
                                    </p:animEffect>
                                  </p:childTnLst>
                                </p:cTn>
                              </p:par>
                              <p:par>
                                <p:cTn id="102" presetID="1" presetClass="entr" presetSubtype="0" fill="hold" nodeType="withEffect">
                                  <p:stCondLst>
                                    <p:cond delay="0"/>
                                  </p:stCondLst>
                                  <p:childTnLst>
                                    <p:set>
                                      <p:cBhvr>
                                        <p:cTn id="103" dur="1" fill="hold">
                                          <p:stCondLst>
                                            <p:cond delay="0"/>
                                          </p:stCondLst>
                                        </p:cTn>
                                        <p:tgtEl>
                                          <p:spTgt spid="589912"/>
                                        </p:tgtEl>
                                        <p:attrNameLst>
                                          <p:attrName>style.visibility</p:attrName>
                                        </p:attrNameLst>
                                      </p:cBhvr>
                                      <p:to>
                                        <p:strVal val="visible"/>
                                      </p:to>
                                    </p:set>
                                  </p:childTnLst>
                                </p:cTn>
                              </p:par>
                              <p:par>
                                <p:cTn id="104" presetID="1" presetClass="entr" presetSubtype="0" fill="hold" nodeType="withEffect">
                                  <p:stCondLst>
                                    <p:cond delay="0"/>
                                  </p:stCondLst>
                                  <p:childTnLst>
                                    <p:set>
                                      <p:cBhvr>
                                        <p:cTn id="105" dur="1" fill="hold">
                                          <p:stCondLst>
                                            <p:cond delay="0"/>
                                          </p:stCondLst>
                                        </p:cTn>
                                        <p:tgtEl>
                                          <p:spTgt spid="589950"/>
                                        </p:tgtEl>
                                        <p:attrNameLst>
                                          <p:attrName>style.visibility</p:attrName>
                                        </p:attrNameLst>
                                      </p:cBhvr>
                                      <p:to>
                                        <p:strVal val="visible"/>
                                      </p:to>
                                    </p:set>
                                  </p:childTnLst>
                                </p:cTn>
                              </p:par>
                              <p:par>
                                <p:cTn id="106" presetID="1" presetClass="entr" presetSubtype="0" fill="hold" nodeType="withEffect">
                                  <p:stCondLst>
                                    <p:cond delay="0"/>
                                  </p:stCondLst>
                                  <p:childTnLst>
                                    <p:set>
                                      <p:cBhvr>
                                        <p:cTn id="107" dur="1" fill="hold">
                                          <p:stCondLst>
                                            <p:cond delay="0"/>
                                          </p:stCondLst>
                                        </p:cTn>
                                        <p:tgtEl>
                                          <p:spTgt spid="589954"/>
                                        </p:tgtEl>
                                        <p:attrNameLst>
                                          <p:attrName>style.visibility</p:attrName>
                                        </p:attrNameLst>
                                      </p:cBhvr>
                                      <p:to>
                                        <p:strVal val="visible"/>
                                      </p:to>
                                    </p:set>
                                  </p:childTnLst>
                                </p:cTn>
                              </p:par>
                              <p:par>
                                <p:cTn id="108" presetID="1" presetClass="entr" presetSubtype="0" fill="hold" nodeType="withEffect">
                                  <p:stCondLst>
                                    <p:cond delay="0"/>
                                  </p:stCondLst>
                                  <p:childTnLst>
                                    <p:set>
                                      <p:cBhvr>
                                        <p:cTn id="109" dur="1" fill="hold">
                                          <p:stCondLst>
                                            <p:cond delay="0"/>
                                          </p:stCondLst>
                                        </p:cTn>
                                        <p:tgtEl>
                                          <p:spTgt spid="3"/>
                                        </p:tgtEl>
                                        <p:attrNameLst>
                                          <p:attrName>style.visibility</p:attrName>
                                        </p:attrNameLst>
                                      </p:cBhvr>
                                      <p:to>
                                        <p:strVal val="visible"/>
                                      </p:to>
                                    </p:set>
                                  </p:childTnLst>
                                </p:cTn>
                              </p:par>
                              <p:par>
                                <p:cTn id="110" presetID="1" presetClass="entr" presetSubtype="0" fill="hold" grpId="0" nodeType="withEffect">
                                  <p:stCondLst>
                                    <p:cond delay="0"/>
                                  </p:stCondLst>
                                  <p:childTnLst>
                                    <p:set>
                                      <p:cBhvr>
                                        <p:cTn id="111" dur="1" fill="hold">
                                          <p:stCondLst>
                                            <p:cond delay="0"/>
                                          </p:stCondLst>
                                        </p:cTn>
                                        <p:tgtEl>
                                          <p:spTgt spid="589959"/>
                                        </p:tgtEl>
                                        <p:attrNameLst>
                                          <p:attrName>style.visibility</p:attrName>
                                        </p:attrNameLst>
                                      </p:cBhvr>
                                      <p:to>
                                        <p:strVal val="visible"/>
                                      </p:to>
                                    </p:set>
                                  </p:childTnLst>
                                </p:cTn>
                              </p:par>
                              <p:par>
                                <p:cTn id="112" presetID="1" presetClass="entr" presetSubtype="0" fill="hold" nodeType="withEffect">
                                  <p:stCondLst>
                                    <p:cond delay="0"/>
                                  </p:stCondLst>
                                  <p:childTnLst>
                                    <p:set>
                                      <p:cBhvr>
                                        <p:cTn id="113" dur="1" fill="hold">
                                          <p:stCondLst>
                                            <p:cond delay="0"/>
                                          </p:stCondLst>
                                        </p:cTn>
                                        <p:tgtEl>
                                          <p:spTgt spid="4"/>
                                        </p:tgtEl>
                                        <p:attrNameLst>
                                          <p:attrName>style.visibility</p:attrName>
                                        </p:attrNameLst>
                                      </p:cBhvr>
                                      <p:to>
                                        <p:strVal val="visible"/>
                                      </p:to>
                                    </p:se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1" presetClass="entr" presetSubtype="0" fill="hold" nodeType="clickEffect">
                                  <p:stCondLst>
                                    <p:cond delay="0"/>
                                  </p:stCondLst>
                                  <p:childTnLst>
                                    <p:set>
                                      <p:cBhvr>
                                        <p:cTn id="117" dur="1" fill="hold">
                                          <p:stCondLst>
                                            <p:cond delay="0"/>
                                          </p:stCondLst>
                                        </p:cTn>
                                        <p:tgtEl>
                                          <p:spTgt spid="589961"/>
                                        </p:tgtEl>
                                        <p:attrNameLst>
                                          <p:attrName>style.visibility</p:attrName>
                                        </p:attrNameLst>
                                      </p:cBhvr>
                                      <p:to>
                                        <p:strVal val="visible"/>
                                      </p:to>
                                    </p:set>
                                  </p:childTnLst>
                                </p:cTn>
                              </p:par>
                              <p:par>
                                <p:cTn id="118" presetID="1" presetClass="entr" presetSubtype="0" fill="hold" nodeType="withEffect">
                                  <p:stCondLst>
                                    <p:cond delay="0"/>
                                  </p:stCondLst>
                                  <p:childTnLst>
                                    <p:set>
                                      <p:cBhvr>
                                        <p:cTn id="119" dur="1" fill="hold">
                                          <p:stCondLst>
                                            <p:cond delay="0"/>
                                          </p:stCondLst>
                                        </p:cTn>
                                        <p:tgtEl>
                                          <p:spTgt spid="589963"/>
                                        </p:tgtEl>
                                        <p:attrNameLst>
                                          <p:attrName>style.visibility</p:attrName>
                                        </p:attrNameLst>
                                      </p:cBhvr>
                                      <p:to>
                                        <p:strVal val="visible"/>
                                      </p:to>
                                    </p:set>
                                  </p:childTnLst>
                                </p:cTn>
                              </p:par>
                              <p:par>
                                <p:cTn id="120" presetID="22" presetClass="entr" presetSubtype="8" fill="hold" nodeType="withEffect">
                                  <p:stCondLst>
                                    <p:cond delay="0"/>
                                  </p:stCondLst>
                                  <p:childTnLst>
                                    <p:set>
                                      <p:cBhvr>
                                        <p:cTn id="121" dur="1" fill="hold">
                                          <p:stCondLst>
                                            <p:cond delay="0"/>
                                          </p:stCondLst>
                                        </p:cTn>
                                        <p:tgtEl>
                                          <p:spTgt spid="589971"/>
                                        </p:tgtEl>
                                        <p:attrNameLst>
                                          <p:attrName>style.visibility</p:attrName>
                                        </p:attrNameLst>
                                      </p:cBhvr>
                                      <p:to>
                                        <p:strVal val="visible"/>
                                      </p:to>
                                    </p:set>
                                    <p:animEffect transition="in" filter="wipe(left)">
                                      <p:cBhvr>
                                        <p:cTn id="122" dur="500"/>
                                        <p:tgtEl>
                                          <p:spTgt spid="589971"/>
                                        </p:tgtEl>
                                      </p:cBhvr>
                                    </p:animEffect>
                                  </p:childTnLst>
                                </p:cTn>
                              </p:par>
                              <p:par>
                                <p:cTn id="123" presetID="1" presetClass="entr" presetSubtype="0" fill="hold" nodeType="withEffect">
                                  <p:stCondLst>
                                    <p:cond delay="0"/>
                                  </p:stCondLst>
                                  <p:childTnLst>
                                    <p:set>
                                      <p:cBhvr>
                                        <p:cTn id="124" dur="1" fill="hold">
                                          <p:stCondLst>
                                            <p:cond delay="0"/>
                                          </p:stCondLst>
                                        </p:cTn>
                                        <p:tgtEl>
                                          <p:spTgt spid="589906"/>
                                        </p:tgtEl>
                                        <p:attrNameLst>
                                          <p:attrName>style.visibility</p:attrName>
                                        </p:attrNameLst>
                                      </p:cBhvr>
                                      <p:to>
                                        <p:strVal val="visible"/>
                                      </p:to>
                                    </p:set>
                                  </p:childTnLst>
                                </p:cTn>
                              </p:par>
                              <p:par>
                                <p:cTn id="125" presetID="1" presetClass="entr" presetSubtype="0" fill="hold" nodeType="withEffect">
                                  <p:stCondLst>
                                    <p:cond delay="0"/>
                                  </p:stCondLst>
                                  <p:childTnLst>
                                    <p:set>
                                      <p:cBhvr>
                                        <p:cTn id="126" dur="1" fill="hold">
                                          <p:stCondLst>
                                            <p:cond delay="0"/>
                                          </p:stCondLst>
                                        </p:cTn>
                                        <p:tgtEl>
                                          <p:spTgt spid="589960"/>
                                        </p:tgtEl>
                                        <p:attrNameLst>
                                          <p:attrName>style.visibility</p:attrName>
                                        </p:attrNameLst>
                                      </p:cBhvr>
                                      <p:to>
                                        <p:strVal val="visible"/>
                                      </p:to>
                                    </p:set>
                                  </p:childTnLst>
                                </p:cTn>
                              </p:par>
                              <p:par>
                                <p:cTn id="127" presetID="22" presetClass="entr" presetSubtype="8" fill="hold" nodeType="withEffect">
                                  <p:stCondLst>
                                    <p:cond delay="0"/>
                                  </p:stCondLst>
                                  <p:childTnLst>
                                    <p:set>
                                      <p:cBhvr>
                                        <p:cTn id="128" dur="1" fill="hold">
                                          <p:stCondLst>
                                            <p:cond delay="0"/>
                                          </p:stCondLst>
                                        </p:cTn>
                                        <p:tgtEl>
                                          <p:spTgt spid="589966"/>
                                        </p:tgtEl>
                                        <p:attrNameLst>
                                          <p:attrName>style.visibility</p:attrName>
                                        </p:attrNameLst>
                                      </p:cBhvr>
                                      <p:to>
                                        <p:strVal val="visible"/>
                                      </p:to>
                                    </p:set>
                                    <p:animEffect transition="in" filter="wipe(left)">
                                      <p:cBhvr>
                                        <p:cTn id="129" dur="500"/>
                                        <p:tgtEl>
                                          <p:spTgt spid="589966"/>
                                        </p:tgtEl>
                                      </p:cBhvr>
                                    </p:animEffect>
                                  </p:childTnLst>
                                </p:cTn>
                              </p:par>
                              <p:par>
                                <p:cTn id="130" presetID="1" presetClass="entr" presetSubtype="0" fill="hold" nodeType="withEffect">
                                  <p:stCondLst>
                                    <p:cond delay="0"/>
                                  </p:stCondLst>
                                  <p:childTnLst>
                                    <p:set>
                                      <p:cBhvr>
                                        <p:cTn id="131" dur="1" fill="hold">
                                          <p:stCondLst>
                                            <p:cond delay="0"/>
                                          </p:stCondLst>
                                        </p:cTn>
                                        <p:tgtEl>
                                          <p:spTgt spid="589965"/>
                                        </p:tgtEl>
                                        <p:attrNameLst>
                                          <p:attrName>style.visibility</p:attrName>
                                        </p:attrNameLst>
                                      </p:cBhvr>
                                      <p:to>
                                        <p:strVal val="visible"/>
                                      </p:to>
                                    </p:set>
                                  </p:childTnLst>
                                </p:cTn>
                              </p:par>
                              <p:par>
                                <p:cTn id="132" presetID="1" presetClass="entr" presetSubtype="0" fill="hold" nodeType="withEffect">
                                  <p:stCondLst>
                                    <p:cond delay="0"/>
                                  </p:stCondLst>
                                  <p:childTnLst>
                                    <p:set>
                                      <p:cBhvr>
                                        <p:cTn id="133" dur="1" fill="hold">
                                          <p:stCondLst>
                                            <p:cond delay="0"/>
                                          </p:stCondLst>
                                        </p:cTn>
                                        <p:tgtEl>
                                          <p:spTgt spid="589964"/>
                                        </p:tgtEl>
                                        <p:attrNameLst>
                                          <p:attrName>style.visibility</p:attrName>
                                        </p:attrNameLst>
                                      </p:cBhvr>
                                      <p:to>
                                        <p:strVal val="visible"/>
                                      </p:to>
                                    </p:set>
                                  </p:childTnLst>
                                </p:cTn>
                              </p:par>
                              <p:par>
                                <p:cTn id="134" presetID="1" presetClass="entr" presetSubtype="0" fill="hold" nodeType="withEffect">
                                  <p:stCondLst>
                                    <p:cond delay="0"/>
                                  </p:stCondLst>
                                  <p:childTnLst>
                                    <p:set>
                                      <p:cBhvr>
                                        <p:cTn id="135" dur="1" fill="hold">
                                          <p:stCondLst>
                                            <p:cond delay="0"/>
                                          </p:stCondLst>
                                        </p:cTn>
                                        <p:tgtEl>
                                          <p:spTgt spid="548914"/>
                                        </p:tgtEl>
                                        <p:attrNameLst>
                                          <p:attrName>style.visibility</p:attrName>
                                        </p:attrNameLst>
                                      </p:cBhvr>
                                      <p:to>
                                        <p:strVal val="visible"/>
                                      </p:to>
                                    </p:set>
                                  </p:childTnLst>
                                </p:cTn>
                              </p:par>
                              <p:par>
                                <p:cTn id="136" presetID="1" presetClass="entr" presetSubtype="0" fill="hold" nodeType="withEffect">
                                  <p:stCondLst>
                                    <p:cond delay="0"/>
                                  </p:stCondLst>
                                  <p:childTnLst>
                                    <p:set>
                                      <p:cBhvr>
                                        <p:cTn id="137" dur="1" fill="hold">
                                          <p:stCondLst>
                                            <p:cond delay="0"/>
                                          </p:stCondLst>
                                        </p:cTn>
                                        <p:tgtEl>
                                          <p:spTgt spid="2"/>
                                        </p:tgtEl>
                                        <p:attrNameLst>
                                          <p:attrName>style.visibility</p:attrName>
                                        </p:attrNameLst>
                                      </p:cBhvr>
                                      <p:to>
                                        <p:strVal val="visible"/>
                                      </p:to>
                                    </p:set>
                                  </p:childTnLst>
                                </p:cTn>
                              </p:par>
                              <p:par>
                                <p:cTn id="138" presetID="1" presetClass="entr" presetSubtype="0" fill="hold" nodeType="withEffect">
                                  <p:stCondLst>
                                    <p:cond delay="0"/>
                                  </p:stCondLst>
                                  <p:childTnLst>
                                    <p:set>
                                      <p:cBhvr>
                                        <p:cTn id="139" dur="1" fill="hold">
                                          <p:stCondLst>
                                            <p:cond delay="0"/>
                                          </p:stCondLst>
                                        </p:cTn>
                                        <p:tgtEl>
                                          <p:spTgt spid="589913"/>
                                        </p:tgtEl>
                                        <p:attrNameLst>
                                          <p:attrName>style.visibility</p:attrName>
                                        </p:attrNameLst>
                                      </p:cBhvr>
                                      <p:to>
                                        <p:strVal val="visible"/>
                                      </p:to>
                                    </p:set>
                                  </p:childTnLst>
                                </p:cTn>
                              </p:par>
                              <p:par>
                                <p:cTn id="140" presetID="1" presetClass="entr" presetSubtype="0" fill="hold" nodeType="withEffect">
                                  <p:stCondLst>
                                    <p:cond delay="0"/>
                                  </p:stCondLst>
                                  <p:childTnLst>
                                    <p:set>
                                      <p:cBhvr>
                                        <p:cTn id="141" dur="1" fill="hold">
                                          <p:stCondLst>
                                            <p:cond delay="0"/>
                                          </p:stCondLst>
                                        </p:cTn>
                                        <p:tgtEl>
                                          <p:spTgt spid="589953"/>
                                        </p:tgtEl>
                                        <p:attrNameLst>
                                          <p:attrName>style.visibility</p:attrName>
                                        </p:attrNameLst>
                                      </p:cBhvr>
                                      <p:to>
                                        <p:strVal val="visible"/>
                                      </p:to>
                                    </p:set>
                                  </p:childTnLst>
                                </p:cTn>
                              </p:par>
                              <p:par>
                                <p:cTn id="142" presetID="1" presetClass="entr" presetSubtype="0" fill="hold" nodeType="withEffect">
                                  <p:stCondLst>
                                    <p:cond delay="0"/>
                                  </p:stCondLst>
                                  <p:childTnLst>
                                    <p:set>
                                      <p:cBhvr>
                                        <p:cTn id="143" dur="1" fill="hold">
                                          <p:stCondLst>
                                            <p:cond delay="0"/>
                                          </p:stCondLst>
                                        </p:cTn>
                                        <p:tgtEl>
                                          <p:spTgt spid="589907"/>
                                        </p:tgtEl>
                                        <p:attrNameLst>
                                          <p:attrName>style.visibility</p:attrName>
                                        </p:attrNameLst>
                                      </p:cBhvr>
                                      <p:to>
                                        <p:strVal val="visible"/>
                                      </p:to>
                                    </p:set>
                                  </p:childTnLst>
                                </p:cTn>
                              </p:par>
                              <p:par>
                                <p:cTn id="144" presetID="1" presetClass="entr" presetSubtype="0" fill="hold" nodeType="withEffect">
                                  <p:stCondLst>
                                    <p:cond delay="0"/>
                                  </p:stCondLst>
                                  <p:childTnLst>
                                    <p:set>
                                      <p:cBhvr>
                                        <p:cTn id="145" dur="1" fill="hold">
                                          <p:stCondLst>
                                            <p:cond delay="0"/>
                                          </p:stCondLst>
                                        </p:cTn>
                                        <p:tgtEl>
                                          <p:spTgt spid="589962"/>
                                        </p:tgtEl>
                                        <p:attrNameLst>
                                          <p:attrName>style.visibility</p:attrName>
                                        </p:attrNameLst>
                                      </p:cBhvr>
                                      <p:to>
                                        <p:strVal val="visible"/>
                                      </p:to>
                                    </p:set>
                                  </p:childTnLst>
                                </p:cTn>
                              </p:par>
                              <p:par>
                                <p:cTn id="146" presetID="1" presetClass="entr" presetSubtype="0" fill="hold" grpId="0" nodeType="withEffect">
                                  <p:stCondLst>
                                    <p:cond delay="0"/>
                                  </p:stCondLst>
                                  <p:childTnLst>
                                    <p:set>
                                      <p:cBhvr>
                                        <p:cTn id="147" dur="1" fill="hold">
                                          <p:stCondLst>
                                            <p:cond delay="0"/>
                                          </p:stCondLst>
                                        </p:cTn>
                                        <p:tgtEl>
                                          <p:spTgt spid="589958"/>
                                        </p:tgtEl>
                                        <p:attrNameLst>
                                          <p:attrName>style.visibility</p:attrName>
                                        </p:attrNameLst>
                                      </p:cBhvr>
                                      <p:to>
                                        <p:strVal val="visible"/>
                                      </p:to>
                                    </p:set>
                                  </p:childTnLst>
                                </p:cTn>
                              </p:par>
                            </p:childTnLst>
                          </p:cTn>
                        </p:par>
                      </p:childTnLst>
                    </p:cTn>
                  </p:par>
                  <p:par>
                    <p:cTn id="148" fill="hold" nodeType="clickPar">
                      <p:stCondLst>
                        <p:cond delay="indefinite"/>
                      </p:stCondLst>
                      <p:childTnLst>
                        <p:par>
                          <p:cTn id="149" fill="hold" nodeType="withGroup">
                            <p:stCondLst>
                              <p:cond delay="0"/>
                            </p:stCondLst>
                            <p:childTnLst>
                              <p:par>
                                <p:cTn id="150" presetID="22" presetClass="entr" presetSubtype="8" fill="hold" grpId="0" nodeType="clickEffect">
                                  <p:stCondLst>
                                    <p:cond delay="0"/>
                                  </p:stCondLst>
                                  <p:childTnLst>
                                    <p:set>
                                      <p:cBhvr>
                                        <p:cTn id="151" dur="1" fill="hold">
                                          <p:stCondLst>
                                            <p:cond delay="0"/>
                                          </p:stCondLst>
                                        </p:cTn>
                                        <p:tgtEl>
                                          <p:spTgt spid="589970"/>
                                        </p:tgtEl>
                                        <p:attrNameLst>
                                          <p:attrName>style.visibility</p:attrName>
                                        </p:attrNameLst>
                                      </p:cBhvr>
                                      <p:to>
                                        <p:strVal val="visible"/>
                                      </p:to>
                                    </p:set>
                                    <p:animEffect transition="in" filter="wipe(left)">
                                      <p:cBhvr>
                                        <p:cTn id="152" dur="500"/>
                                        <p:tgtEl>
                                          <p:spTgt spid="589970"/>
                                        </p:tgtEl>
                                      </p:cBhvr>
                                    </p:animEffect>
                                  </p:childTnLst>
                                </p:cTn>
                              </p:par>
                              <p:par>
                                <p:cTn id="153" presetID="1" presetClass="entr" presetSubtype="0" fill="hold" nodeType="withEffect">
                                  <p:stCondLst>
                                    <p:cond delay="0"/>
                                  </p:stCondLst>
                                  <p:childTnLst>
                                    <p:set>
                                      <p:cBhvr>
                                        <p:cTn id="154" dur="1" fill="hold">
                                          <p:stCondLst>
                                            <p:cond delay="0"/>
                                          </p:stCondLst>
                                        </p:cTn>
                                        <p:tgtEl>
                                          <p:spTgt spid="589949"/>
                                        </p:tgtEl>
                                        <p:attrNameLst>
                                          <p:attrName>style.visibility</p:attrName>
                                        </p:attrNameLst>
                                      </p:cBhvr>
                                      <p:to>
                                        <p:strVal val="visible"/>
                                      </p:to>
                                    </p:set>
                                  </p:childTnLst>
                                </p:cTn>
                              </p:par>
                              <p:par>
                                <p:cTn id="155" presetID="1" presetClass="entr" presetSubtype="0" fill="hold" nodeType="withEffect">
                                  <p:stCondLst>
                                    <p:cond delay="0"/>
                                  </p:stCondLst>
                                  <p:childTnLst>
                                    <p:set>
                                      <p:cBhvr>
                                        <p:cTn id="156" dur="1" fill="hold">
                                          <p:stCondLst>
                                            <p:cond delay="0"/>
                                          </p:stCondLst>
                                        </p:cTn>
                                        <p:tgtEl>
                                          <p:spTgt spid="589942"/>
                                        </p:tgtEl>
                                        <p:attrNameLst>
                                          <p:attrName>style.visibility</p:attrName>
                                        </p:attrNameLst>
                                      </p:cBhvr>
                                      <p:to>
                                        <p:strVal val="visible"/>
                                      </p:to>
                                    </p:set>
                                  </p:childTnLst>
                                </p:cTn>
                              </p:par>
                              <p:par>
                                <p:cTn id="157" presetID="1" presetClass="entr" presetSubtype="0" fill="hold" nodeType="withEffect">
                                  <p:stCondLst>
                                    <p:cond delay="0"/>
                                  </p:stCondLst>
                                  <p:childTnLst>
                                    <p:set>
                                      <p:cBhvr>
                                        <p:cTn id="158" dur="1" fill="hold">
                                          <p:stCondLst>
                                            <p:cond delay="0"/>
                                          </p:stCondLst>
                                        </p:cTn>
                                        <p:tgtEl>
                                          <p:spTgt spid="589948"/>
                                        </p:tgtEl>
                                        <p:attrNameLst>
                                          <p:attrName>style.visibility</p:attrName>
                                        </p:attrNameLst>
                                      </p:cBhvr>
                                      <p:to>
                                        <p:strVal val="visible"/>
                                      </p:to>
                                    </p:set>
                                  </p:childTnLst>
                                </p:cTn>
                              </p:par>
                              <p:par>
                                <p:cTn id="159" presetID="1" presetClass="entr" presetSubtype="0" fill="hold" nodeType="withEffect">
                                  <p:stCondLst>
                                    <p:cond delay="0"/>
                                  </p:stCondLst>
                                  <p:childTnLst>
                                    <p:set>
                                      <p:cBhvr>
                                        <p:cTn id="160" dur="1" fill="hold">
                                          <p:stCondLst>
                                            <p:cond delay="0"/>
                                          </p:stCondLst>
                                        </p:cTn>
                                        <p:tgtEl>
                                          <p:spTgt spid="589943"/>
                                        </p:tgtEl>
                                        <p:attrNameLst>
                                          <p:attrName>style.visibility</p:attrName>
                                        </p:attrNameLst>
                                      </p:cBhvr>
                                      <p:to>
                                        <p:strVal val="visible"/>
                                      </p:to>
                                    </p:set>
                                  </p:childTnLst>
                                </p:cTn>
                              </p:par>
                            </p:childTnLst>
                          </p:cTn>
                        </p:par>
                      </p:childTnLst>
                    </p:cTn>
                  </p:par>
                  <p:par>
                    <p:cTn id="161" fill="hold" nodeType="clickPar">
                      <p:stCondLst>
                        <p:cond delay="indefinite"/>
                      </p:stCondLst>
                      <p:childTnLst>
                        <p:par>
                          <p:cTn id="162" fill="hold" nodeType="withGroup">
                            <p:stCondLst>
                              <p:cond delay="0"/>
                            </p:stCondLst>
                            <p:childTnLst>
                              <p:par>
                                <p:cTn id="163" presetID="1" presetClass="entr" presetSubtype="0" fill="hold" nodeType="clickEffect">
                                  <p:stCondLst>
                                    <p:cond delay="0"/>
                                  </p:stCondLst>
                                  <p:childTnLst>
                                    <p:set>
                                      <p:cBhvr>
                                        <p:cTn id="164" dur="1" fill="hold">
                                          <p:stCondLst>
                                            <p:cond delay="0"/>
                                          </p:stCondLst>
                                        </p:cTn>
                                        <p:tgtEl>
                                          <p:spTgt spid="589947"/>
                                        </p:tgtEl>
                                        <p:attrNameLst>
                                          <p:attrName>style.visibility</p:attrName>
                                        </p:attrNameLst>
                                      </p:cBhvr>
                                      <p:to>
                                        <p:strVal val="visible"/>
                                      </p:to>
                                    </p:set>
                                  </p:childTnLst>
                                </p:cTn>
                              </p:par>
                              <p:par>
                                <p:cTn id="165" presetID="22" presetClass="entr" presetSubtype="8" fill="hold" nodeType="withEffect">
                                  <p:stCondLst>
                                    <p:cond delay="0"/>
                                  </p:stCondLst>
                                  <p:childTnLst>
                                    <p:set>
                                      <p:cBhvr>
                                        <p:cTn id="166" dur="1" fill="hold">
                                          <p:stCondLst>
                                            <p:cond delay="0"/>
                                          </p:stCondLst>
                                        </p:cTn>
                                        <p:tgtEl>
                                          <p:spTgt spid="589972"/>
                                        </p:tgtEl>
                                        <p:attrNameLst>
                                          <p:attrName>style.visibility</p:attrName>
                                        </p:attrNameLst>
                                      </p:cBhvr>
                                      <p:to>
                                        <p:strVal val="visible"/>
                                      </p:to>
                                    </p:set>
                                    <p:animEffect transition="in" filter="wipe(left)">
                                      <p:cBhvr>
                                        <p:cTn id="167" dur="500"/>
                                        <p:tgtEl>
                                          <p:spTgt spid="589972"/>
                                        </p:tgtEl>
                                      </p:cBhvr>
                                    </p:animEffect>
                                  </p:childTnLst>
                                </p:cTn>
                              </p:par>
                              <p:par>
                                <p:cTn id="168" presetID="1" presetClass="entr" presetSubtype="0" fill="hold" nodeType="withEffect">
                                  <p:stCondLst>
                                    <p:cond delay="0"/>
                                  </p:stCondLst>
                                  <p:childTnLst>
                                    <p:set>
                                      <p:cBhvr>
                                        <p:cTn id="169" dur="1" fill="hold">
                                          <p:stCondLst>
                                            <p:cond delay="0"/>
                                          </p:stCondLst>
                                        </p:cTn>
                                        <p:tgtEl>
                                          <p:spTgt spid="589944"/>
                                        </p:tgtEl>
                                        <p:attrNameLst>
                                          <p:attrName>style.visibility</p:attrName>
                                        </p:attrNameLst>
                                      </p:cBhvr>
                                      <p:to>
                                        <p:strVal val="visible"/>
                                      </p:to>
                                    </p:set>
                                  </p:childTnLst>
                                </p:cTn>
                              </p:par>
                              <p:par>
                                <p:cTn id="170" presetID="1" presetClass="entr" presetSubtype="0" fill="hold" nodeType="withEffect">
                                  <p:stCondLst>
                                    <p:cond delay="0"/>
                                  </p:stCondLst>
                                  <p:childTnLst>
                                    <p:set>
                                      <p:cBhvr>
                                        <p:cTn id="171" dur="1" fill="hold">
                                          <p:stCondLst>
                                            <p:cond delay="0"/>
                                          </p:stCondLst>
                                        </p:cTn>
                                        <p:tgtEl>
                                          <p:spTgt spid="589945"/>
                                        </p:tgtEl>
                                        <p:attrNameLst>
                                          <p:attrName>style.visibility</p:attrName>
                                        </p:attrNameLst>
                                      </p:cBhvr>
                                      <p:to>
                                        <p:strVal val="visible"/>
                                      </p:to>
                                    </p:set>
                                  </p:childTnLst>
                                </p:cTn>
                              </p:par>
                              <p:par>
                                <p:cTn id="172" presetID="1" presetClass="entr" presetSubtype="0" fill="hold" nodeType="withEffect">
                                  <p:stCondLst>
                                    <p:cond delay="0"/>
                                  </p:stCondLst>
                                  <p:childTnLst>
                                    <p:set>
                                      <p:cBhvr>
                                        <p:cTn id="173" dur="1" fill="hold">
                                          <p:stCondLst>
                                            <p:cond delay="0"/>
                                          </p:stCondLst>
                                        </p:cTn>
                                        <p:tgtEl>
                                          <p:spTgt spid="5899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606" grpId="0" animBg="1"/>
      <p:bldP spid="589958" grpId="0" animBg="1"/>
      <p:bldP spid="589959" grpId="0" animBg="1"/>
      <p:bldP spid="589970" grpId="0"/>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7"/>
          <p:cNvSpPr>
            <a:spLocks noChangeArrowheads="1"/>
          </p:cNvSpPr>
          <p:nvPr/>
        </p:nvSpPr>
        <p:spPr bwMode="auto">
          <a:xfrm>
            <a:off x="354013" y="203200"/>
            <a:ext cx="8637587"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prstDash val="sysDot"/>
                <a:miter lim="800000"/>
                <a:headEnd/>
                <a:tailEnd type="none" w="med" len="lg"/>
              </a14:hiddenLine>
            </a:ext>
          </a:extLst>
        </p:spPr>
        <p:txBody>
          <a:bodyPr wrap="none">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3200" b="1">
                <a:solidFill>
                  <a:srgbClr val="993366"/>
                </a:solidFill>
              </a:rPr>
              <a:t>Income and Consumption: An Inferior Good</a:t>
            </a:r>
          </a:p>
        </p:txBody>
      </p:sp>
      <p:sp>
        <p:nvSpPr>
          <p:cNvPr id="111630" name="Text Box 14"/>
          <p:cNvSpPr txBox="1">
            <a:spLocks noChangeArrowheads="1"/>
          </p:cNvSpPr>
          <p:nvPr/>
        </p:nvSpPr>
        <p:spPr bwMode="auto">
          <a:xfrm>
            <a:off x="5849938" y="914400"/>
            <a:ext cx="3200400" cy="4054475"/>
          </a:xfrm>
          <a:prstGeom prst="rect">
            <a:avLst/>
          </a:prstGeom>
          <a:solidFill>
            <a:schemeClr val="hlink"/>
          </a:solidFill>
          <a:ln>
            <a:noFill/>
          </a:ln>
          <a:extLst>
            <a:ext uri="{91240B29-F687-4F45-9708-019B960494DF}">
              <a14:hiddenLine xmlns:a14="http://schemas.microsoft.com/office/drawing/2010/main" w="12700" algn="ctr">
                <a:solidFill>
                  <a:srgbClr val="000000"/>
                </a:solidFill>
                <a:miter lim="800000"/>
                <a:headEnd/>
                <a:tailEnd type="none" w="med" len="lg"/>
              </a14:hiddenLine>
            </a:ext>
          </a:extLst>
        </p:spPr>
        <p:txBody>
          <a:bodyPr>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lnSpc>
                <a:spcPct val="100000"/>
              </a:lnSpc>
              <a:spcBef>
                <a:spcPct val="20000"/>
              </a:spcBef>
            </a:pPr>
            <a:r>
              <a:rPr lang="en-US" altLang="pt-PT"/>
              <a:t>When Ingrid’s income falls from $2,400 to $1,200, her optimal consumption bundle changes from </a:t>
            </a:r>
            <a:r>
              <a:rPr lang="en-US" altLang="pt-PT" i="1"/>
              <a:t>D </a:t>
            </a:r>
            <a:r>
              <a:rPr lang="en-US" altLang="pt-PT"/>
              <a:t>to </a:t>
            </a:r>
            <a:r>
              <a:rPr lang="en-US" altLang="pt-PT" i="1"/>
              <a:t>E</a:t>
            </a:r>
            <a:r>
              <a:rPr lang="en-US" altLang="pt-PT"/>
              <a:t>. Her consumption of second-hand furniture increases, implying that second-hand furniture is an inferior good. In contrast, her consumption of restaurant meals falls, implying that restaurant meals are a normal good.</a:t>
            </a:r>
          </a:p>
        </p:txBody>
      </p:sp>
      <p:sp>
        <p:nvSpPr>
          <p:cNvPr id="590900" name="Rectangle 52"/>
          <p:cNvSpPr>
            <a:spLocks noChangeArrowheads="1"/>
          </p:cNvSpPr>
          <p:nvPr/>
        </p:nvSpPr>
        <p:spPr bwMode="auto">
          <a:xfrm>
            <a:off x="5414963" y="486251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BL</a:t>
            </a:r>
            <a:endParaRPr lang="en-US" altLang="pt-PT" sz="1400">
              <a:latin typeface="Tahoma" panose="020B0604030504040204" pitchFamily="34" charset="0"/>
            </a:endParaRPr>
          </a:p>
        </p:txBody>
      </p:sp>
      <p:sp>
        <p:nvSpPr>
          <p:cNvPr id="590901" name="Rectangle 53"/>
          <p:cNvSpPr>
            <a:spLocks noChangeArrowheads="1"/>
          </p:cNvSpPr>
          <p:nvPr/>
        </p:nvSpPr>
        <p:spPr bwMode="auto">
          <a:xfrm>
            <a:off x="5607050" y="4970463"/>
            <a:ext cx="8890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590902" name="Rectangle 54"/>
          <p:cNvSpPr>
            <a:spLocks noChangeArrowheads="1"/>
          </p:cNvSpPr>
          <p:nvPr/>
        </p:nvSpPr>
        <p:spPr bwMode="auto">
          <a:xfrm>
            <a:off x="2743200" y="486727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BL</a:t>
            </a:r>
            <a:endParaRPr lang="en-US" altLang="pt-PT" sz="1400">
              <a:latin typeface="Tahoma" panose="020B0604030504040204" pitchFamily="34" charset="0"/>
            </a:endParaRPr>
          </a:p>
        </p:txBody>
      </p:sp>
      <p:sp>
        <p:nvSpPr>
          <p:cNvPr id="590903" name="Rectangle 55"/>
          <p:cNvSpPr>
            <a:spLocks noChangeArrowheads="1"/>
          </p:cNvSpPr>
          <p:nvPr/>
        </p:nvSpPr>
        <p:spPr bwMode="auto">
          <a:xfrm>
            <a:off x="2936875" y="4973638"/>
            <a:ext cx="90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590904" name="Rectangle 56"/>
          <p:cNvSpPr>
            <a:spLocks noChangeArrowheads="1"/>
          </p:cNvSpPr>
          <p:nvPr/>
        </p:nvSpPr>
        <p:spPr bwMode="auto">
          <a:xfrm>
            <a:off x="4002088" y="4765675"/>
            <a:ext cx="42862"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590905" name="Rectangle 57"/>
          <p:cNvSpPr>
            <a:spLocks noChangeArrowheads="1"/>
          </p:cNvSpPr>
          <p:nvPr/>
        </p:nvSpPr>
        <p:spPr bwMode="auto">
          <a:xfrm>
            <a:off x="4049713" y="4875213"/>
            <a:ext cx="904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590906" name="Rectangle 58"/>
          <p:cNvSpPr>
            <a:spLocks noChangeArrowheads="1"/>
          </p:cNvSpPr>
          <p:nvPr/>
        </p:nvSpPr>
        <p:spPr bwMode="auto">
          <a:xfrm>
            <a:off x="2278063" y="2401888"/>
            <a:ext cx="1206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D</a:t>
            </a:r>
            <a:endParaRPr lang="en-US" altLang="pt-PT" sz="1400">
              <a:latin typeface="Tahoma" panose="020B0604030504040204" pitchFamily="34" charset="0"/>
            </a:endParaRPr>
          </a:p>
        </p:txBody>
      </p:sp>
      <p:sp>
        <p:nvSpPr>
          <p:cNvPr id="590907" name="Line 59"/>
          <p:cNvSpPr>
            <a:spLocks noChangeShapeType="1"/>
          </p:cNvSpPr>
          <p:nvPr/>
        </p:nvSpPr>
        <p:spPr bwMode="auto">
          <a:xfrm>
            <a:off x="2182813" y="5354638"/>
            <a:ext cx="255587" cy="0"/>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0908" name="Freeform 60"/>
          <p:cNvSpPr>
            <a:spLocks/>
          </p:cNvSpPr>
          <p:nvPr/>
        </p:nvSpPr>
        <p:spPr bwMode="auto">
          <a:xfrm>
            <a:off x="2416175" y="5316538"/>
            <a:ext cx="98425" cy="76200"/>
          </a:xfrm>
          <a:custGeom>
            <a:avLst/>
            <a:gdLst>
              <a:gd name="T0" fmla="*/ 2147483647 w 21"/>
              <a:gd name="T1" fmla="*/ 2147483647 h 14"/>
              <a:gd name="T2" fmla="*/ 0 w 21"/>
              <a:gd name="T3" fmla="*/ 0 h 14"/>
              <a:gd name="T4" fmla="*/ 0 w 21"/>
              <a:gd name="T5" fmla="*/ 0 h 14"/>
              <a:gd name="T6" fmla="*/ 2147483647 w 21"/>
              <a:gd name="T7" fmla="*/ 2147483647 h 14"/>
              <a:gd name="T8" fmla="*/ 2147483647 w 21"/>
              <a:gd name="T9" fmla="*/ 2147483647 h 14"/>
              <a:gd name="T10" fmla="*/ 2147483647 w 21"/>
              <a:gd name="T11" fmla="*/ 2147483647 h 14"/>
              <a:gd name="T12" fmla="*/ 0 w 21"/>
              <a:gd name="T13" fmla="*/ 2147483647 h 14"/>
              <a:gd name="T14" fmla="*/ 0 w 21"/>
              <a:gd name="T15" fmla="*/ 2147483647 h 14"/>
              <a:gd name="T16" fmla="*/ 2147483647 w 21"/>
              <a:gd name="T17" fmla="*/ 2147483647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
              <a:gd name="T28" fmla="*/ 0 h 14"/>
              <a:gd name="T29" fmla="*/ 21 w 21"/>
              <a:gd name="T30" fmla="*/ 14 h 1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 h="14">
                <a:moveTo>
                  <a:pt x="3" y="7"/>
                </a:moveTo>
                <a:cubicBezTo>
                  <a:pt x="0" y="0"/>
                  <a:pt x="0" y="0"/>
                  <a:pt x="0" y="0"/>
                </a:cubicBezTo>
                <a:cubicBezTo>
                  <a:pt x="0" y="0"/>
                  <a:pt x="0" y="0"/>
                  <a:pt x="0" y="0"/>
                </a:cubicBezTo>
                <a:cubicBezTo>
                  <a:pt x="10" y="4"/>
                  <a:pt x="10" y="4"/>
                  <a:pt x="10" y="4"/>
                </a:cubicBezTo>
                <a:cubicBezTo>
                  <a:pt x="14" y="5"/>
                  <a:pt x="18" y="6"/>
                  <a:pt x="21" y="7"/>
                </a:cubicBezTo>
                <a:cubicBezTo>
                  <a:pt x="18" y="8"/>
                  <a:pt x="14" y="9"/>
                  <a:pt x="10" y="9"/>
                </a:cubicBezTo>
                <a:cubicBezTo>
                  <a:pt x="0" y="14"/>
                  <a:pt x="0" y="14"/>
                  <a:pt x="0" y="14"/>
                </a:cubicBezTo>
                <a:cubicBezTo>
                  <a:pt x="0" y="13"/>
                  <a:pt x="0" y="13"/>
                  <a:pt x="0" y="13"/>
                </a:cubicBezTo>
                <a:lnTo>
                  <a:pt x="3"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90909" name="Line 61"/>
          <p:cNvSpPr>
            <a:spLocks noChangeShapeType="1"/>
          </p:cNvSpPr>
          <p:nvPr/>
        </p:nvSpPr>
        <p:spPr bwMode="auto">
          <a:xfrm>
            <a:off x="1208088" y="2633663"/>
            <a:ext cx="0" cy="1766887"/>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0910" name="Freeform 62"/>
          <p:cNvSpPr>
            <a:spLocks/>
          </p:cNvSpPr>
          <p:nvPr/>
        </p:nvSpPr>
        <p:spPr bwMode="auto">
          <a:xfrm>
            <a:off x="1173163" y="4368800"/>
            <a:ext cx="68262" cy="119063"/>
          </a:xfrm>
          <a:custGeom>
            <a:avLst/>
            <a:gdLst>
              <a:gd name="T0" fmla="*/ 2147483647 w 14"/>
              <a:gd name="T1" fmla="*/ 2147483647 h 22"/>
              <a:gd name="T2" fmla="*/ 2147483647 w 14"/>
              <a:gd name="T3" fmla="*/ 0 h 22"/>
              <a:gd name="T4" fmla="*/ 0 w 14"/>
              <a:gd name="T5" fmla="*/ 0 h 22"/>
              <a:gd name="T6" fmla="*/ 2147483647 w 14"/>
              <a:gd name="T7" fmla="*/ 2147483647 h 22"/>
              <a:gd name="T8" fmla="*/ 2147483647 w 14"/>
              <a:gd name="T9" fmla="*/ 2147483647 h 22"/>
              <a:gd name="T10" fmla="*/ 2147483647 w 14"/>
              <a:gd name="T11" fmla="*/ 2147483647 h 22"/>
              <a:gd name="T12" fmla="*/ 2147483647 w 14"/>
              <a:gd name="T13" fmla="*/ 0 h 22"/>
              <a:gd name="T14" fmla="*/ 2147483647 w 14"/>
              <a:gd name="T15" fmla="*/ 0 h 22"/>
              <a:gd name="T16" fmla="*/ 2147483647 w 14"/>
              <a:gd name="T17" fmla="*/ 2147483647 h 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
              <a:gd name="T28" fmla="*/ 0 h 22"/>
              <a:gd name="T29" fmla="*/ 14 w 14"/>
              <a:gd name="T30" fmla="*/ 22 h 2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 h="22">
                <a:moveTo>
                  <a:pt x="7" y="4"/>
                </a:moveTo>
                <a:cubicBezTo>
                  <a:pt x="1" y="0"/>
                  <a:pt x="1" y="0"/>
                  <a:pt x="1" y="0"/>
                </a:cubicBezTo>
                <a:cubicBezTo>
                  <a:pt x="0" y="0"/>
                  <a:pt x="0" y="0"/>
                  <a:pt x="0" y="0"/>
                </a:cubicBezTo>
                <a:cubicBezTo>
                  <a:pt x="5" y="11"/>
                  <a:pt x="5" y="11"/>
                  <a:pt x="5" y="11"/>
                </a:cubicBezTo>
                <a:cubicBezTo>
                  <a:pt x="5" y="15"/>
                  <a:pt x="6" y="18"/>
                  <a:pt x="7" y="22"/>
                </a:cubicBezTo>
                <a:cubicBezTo>
                  <a:pt x="8" y="18"/>
                  <a:pt x="9" y="15"/>
                  <a:pt x="10" y="11"/>
                </a:cubicBezTo>
                <a:cubicBezTo>
                  <a:pt x="14" y="0"/>
                  <a:pt x="14" y="0"/>
                  <a:pt x="14" y="0"/>
                </a:cubicBezTo>
                <a:cubicBezTo>
                  <a:pt x="14" y="0"/>
                  <a:pt x="14" y="0"/>
                  <a:pt x="14" y="0"/>
                </a:cubicBezTo>
                <a:lnTo>
                  <a:pt x="7"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90911" name="Line 63"/>
          <p:cNvSpPr>
            <a:spLocks noChangeShapeType="1"/>
          </p:cNvSpPr>
          <p:nvPr/>
        </p:nvSpPr>
        <p:spPr bwMode="auto">
          <a:xfrm>
            <a:off x="969963" y="3560763"/>
            <a:ext cx="200025"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0912" name="Freeform 64"/>
          <p:cNvSpPr>
            <a:spLocks/>
          </p:cNvSpPr>
          <p:nvPr/>
        </p:nvSpPr>
        <p:spPr bwMode="auto">
          <a:xfrm>
            <a:off x="0" y="3048000"/>
            <a:ext cx="1143000" cy="762000"/>
          </a:xfrm>
          <a:custGeom>
            <a:avLst/>
            <a:gdLst>
              <a:gd name="T0" fmla="*/ 2147483647 w 207"/>
              <a:gd name="T1" fmla="*/ 2147483647 h 210"/>
              <a:gd name="T2" fmla="*/ 2147483647 w 207"/>
              <a:gd name="T3" fmla="*/ 2147483647 h 210"/>
              <a:gd name="T4" fmla="*/ 2147483647 w 207"/>
              <a:gd name="T5" fmla="*/ 2147483647 h 210"/>
              <a:gd name="T6" fmla="*/ 0 w 207"/>
              <a:gd name="T7" fmla="*/ 2147483647 h 210"/>
              <a:gd name="T8" fmla="*/ 0 w 207"/>
              <a:gd name="T9" fmla="*/ 2147483647 h 210"/>
              <a:gd name="T10" fmla="*/ 2147483647 w 207"/>
              <a:gd name="T11" fmla="*/ 0 h 210"/>
              <a:gd name="T12" fmla="*/ 2147483647 w 207"/>
              <a:gd name="T13" fmla="*/ 0 h 210"/>
              <a:gd name="T14" fmla="*/ 2147483647 w 207"/>
              <a:gd name="T15" fmla="*/ 2147483647 h 210"/>
              <a:gd name="T16" fmla="*/ 2147483647 w 207"/>
              <a:gd name="T17" fmla="*/ 2147483647 h 2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7"/>
              <a:gd name="T28" fmla="*/ 0 h 210"/>
              <a:gd name="T29" fmla="*/ 207 w 207"/>
              <a:gd name="T30" fmla="*/ 210 h 2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7" h="210">
                <a:moveTo>
                  <a:pt x="207" y="194"/>
                </a:moveTo>
                <a:cubicBezTo>
                  <a:pt x="207" y="203"/>
                  <a:pt x="199" y="210"/>
                  <a:pt x="191" y="210"/>
                </a:cubicBezTo>
                <a:cubicBezTo>
                  <a:pt x="16" y="210"/>
                  <a:pt x="16" y="210"/>
                  <a:pt x="16" y="210"/>
                </a:cubicBezTo>
                <a:cubicBezTo>
                  <a:pt x="7" y="210"/>
                  <a:pt x="0" y="203"/>
                  <a:pt x="0" y="194"/>
                </a:cubicBezTo>
                <a:cubicBezTo>
                  <a:pt x="0" y="16"/>
                  <a:pt x="0" y="16"/>
                  <a:pt x="0" y="16"/>
                </a:cubicBezTo>
                <a:cubicBezTo>
                  <a:pt x="0" y="7"/>
                  <a:pt x="7" y="0"/>
                  <a:pt x="16" y="0"/>
                </a:cubicBezTo>
                <a:cubicBezTo>
                  <a:pt x="191" y="0"/>
                  <a:pt x="191" y="0"/>
                  <a:pt x="191" y="0"/>
                </a:cubicBezTo>
                <a:cubicBezTo>
                  <a:pt x="199" y="0"/>
                  <a:pt x="207" y="7"/>
                  <a:pt x="207" y="16"/>
                </a:cubicBezTo>
                <a:lnTo>
                  <a:pt x="207" y="194"/>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90913" name="Line 65"/>
          <p:cNvSpPr>
            <a:spLocks noChangeShapeType="1"/>
          </p:cNvSpPr>
          <p:nvPr/>
        </p:nvSpPr>
        <p:spPr bwMode="auto">
          <a:xfrm>
            <a:off x="2290763" y="5397500"/>
            <a:ext cx="0" cy="35401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0914" name="Freeform 66"/>
          <p:cNvSpPr>
            <a:spLocks/>
          </p:cNvSpPr>
          <p:nvPr/>
        </p:nvSpPr>
        <p:spPr bwMode="auto">
          <a:xfrm>
            <a:off x="1385888" y="5748338"/>
            <a:ext cx="1803400" cy="723900"/>
          </a:xfrm>
          <a:custGeom>
            <a:avLst/>
            <a:gdLst>
              <a:gd name="T0" fmla="*/ 2147483647 w 378"/>
              <a:gd name="T1" fmla="*/ 2147483647 h 133"/>
              <a:gd name="T2" fmla="*/ 2147483647 w 378"/>
              <a:gd name="T3" fmla="*/ 2147483647 h 133"/>
              <a:gd name="T4" fmla="*/ 2147483647 w 378"/>
              <a:gd name="T5" fmla="*/ 2147483647 h 133"/>
              <a:gd name="T6" fmla="*/ 0 w 378"/>
              <a:gd name="T7" fmla="*/ 2147483647 h 133"/>
              <a:gd name="T8" fmla="*/ 0 w 378"/>
              <a:gd name="T9" fmla="*/ 2147483647 h 133"/>
              <a:gd name="T10" fmla="*/ 2147483647 w 378"/>
              <a:gd name="T11" fmla="*/ 0 h 133"/>
              <a:gd name="T12" fmla="*/ 2147483647 w 378"/>
              <a:gd name="T13" fmla="*/ 0 h 133"/>
              <a:gd name="T14" fmla="*/ 2147483647 w 378"/>
              <a:gd name="T15" fmla="*/ 2147483647 h 133"/>
              <a:gd name="T16" fmla="*/ 2147483647 w 378"/>
              <a:gd name="T17" fmla="*/ 2147483647 h 1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78"/>
              <a:gd name="T28" fmla="*/ 0 h 133"/>
              <a:gd name="T29" fmla="*/ 378 w 378"/>
              <a:gd name="T30" fmla="*/ 133 h 13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78" h="133">
                <a:moveTo>
                  <a:pt x="378" y="123"/>
                </a:moveTo>
                <a:cubicBezTo>
                  <a:pt x="378" y="128"/>
                  <a:pt x="367" y="133"/>
                  <a:pt x="354" y="133"/>
                </a:cubicBezTo>
                <a:cubicBezTo>
                  <a:pt x="24" y="133"/>
                  <a:pt x="24" y="133"/>
                  <a:pt x="24" y="133"/>
                </a:cubicBezTo>
                <a:cubicBezTo>
                  <a:pt x="11" y="133"/>
                  <a:pt x="0" y="128"/>
                  <a:pt x="0" y="123"/>
                </a:cubicBezTo>
                <a:cubicBezTo>
                  <a:pt x="0" y="10"/>
                  <a:pt x="0" y="10"/>
                  <a:pt x="0" y="10"/>
                </a:cubicBezTo>
                <a:cubicBezTo>
                  <a:pt x="0" y="4"/>
                  <a:pt x="11" y="0"/>
                  <a:pt x="24" y="0"/>
                </a:cubicBezTo>
                <a:cubicBezTo>
                  <a:pt x="354" y="0"/>
                  <a:pt x="354" y="0"/>
                  <a:pt x="354" y="0"/>
                </a:cubicBezTo>
                <a:cubicBezTo>
                  <a:pt x="367" y="0"/>
                  <a:pt x="378" y="4"/>
                  <a:pt x="378" y="10"/>
                </a:cubicBezTo>
                <a:lnTo>
                  <a:pt x="378" y="123"/>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90915" name="Rectangle 67"/>
          <p:cNvSpPr>
            <a:spLocks noChangeArrowheads="1"/>
          </p:cNvSpPr>
          <p:nvPr/>
        </p:nvSpPr>
        <p:spPr bwMode="auto">
          <a:xfrm>
            <a:off x="3667125" y="2913063"/>
            <a:ext cx="42863"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590916" name="Rectangle 68"/>
          <p:cNvSpPr>
            <a:spLocks noChangeArrowheads="1"/>
          </p:cNvSpPr>
          <p:nvPr/>
        </p:nvSpPr>
        <p:spPr bwMode="auto">
          <a:xfrm>
            <a:off x="3713163" y="3021013"/>
            <a:ext cx="904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590917" name="Rectangle 69"/>
          <p:cNvSpPr>
            <a:spLocks noChangeArrowheads="1"/>
          </p:cNvSpPr>
          <p:nvPr/>
        </p:nvSpPr>
        <p:spPr bwMode="auto">
          <a:xfrm>
            <a:off x="2484438" y="4151313"/>
            <a:ext cx="87312"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E</a:t>
            </a:r>
            <a:endParaRPr lang="en-US" altLang="pt-PT" sz="1400">
              <a:latin typeface="Tahoma" panose="020B0604030504040204" pitchFamily="34" charset="0"/>
            </a:endParaRPr>
          </a:p>
        </p:txBody>
      </p:sp>
      <p:sp>
        <p:nvSpPr>
          <p:cNvPr id="590918" name="Freeform 70"/>
          <p:cNvSpPr>
            <a:spLocks/>
          </p:cNvSpPr>
          <p:nvPr/>
        </p:nvSpPr>
        <p:spPr bwMode="auto">
          <a:xfrm>
            <a:off x="1546225" y="1333500"/>
            <a:ext cx="2047875" cy="1693863"/>
          </a:xfrm>
          <a:custGeom>
            <a:avLst/>
            <a:gdLst>
              <a:gd name="T0" fmla="*/ 0 w 429"/>
              <a:gd name="T1" fmla="*/ 0 h 311"/>
              <a:gd name="T2" fmla="*/ 2147483647 w 429"/>
              <a:gd name="T3" fmla="*/ 2147483647 h 311"/>
              <a:gd name="T4" fmla="*/ 2147483647 w 429"/>
              <a:gd name="T5" fmla="*/ 2147483647 h 311"/>
              <a:gd name="T6" fmla="*/ 0 60000 65536"/>
              <a:gd name="T7" fmla="*/ 0 60000 65536"/>
              <a:gd name="T8" fmla="*/ 0 60000 65536"/>
              <a:gd name="T9" fmla="*/ 0 w 429"/>
              <a:gd name="T10" fmla="*/ 0 h 311"/>
              <a:gd name="T11" fmla="*/ 429 w 429"/>
              <a:gd name="T12" fmla="*/ 311 h 311"/>
            </a:gdLst>
            <a:ahLst/>
            <a:cxnLst>
              <a:cxn ang="T6">
                <a:pos x="T0" y="T1"/>
              </a:cxn>
              <a:cxn ang="T7">
                <a:pos x="T2" y="T3"/>
              </a:cxn>
              <a:cxn ang="T8">
                <a:pos x="T4" y="T5"/>
              </a:cxn>
            </a:cxnLst>
            <a:rect l="T9" t="T10" r="T11" b="T12"/>
            <a:pathLst>
              <a:path w="429" h="311">
                <a:moveTo>
                  <a:pt x="0" y="0"/>
                </a:moveTo>
                <a:cubicBezTo>
                  <a:pt x="3" y="98"/>
                  <a:pt x="56" y="184"/>
                  <a:pt x="135" y="233"/>
                </a:cubicBezTo>
                <a:cubicBezTo>
                  <a:pt x="199" y="273"/>
                  <a:pt x="306" y="309"/>
                  <a:pt x="429" y="311"/>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90919" name="Freeform 71"/>
          <p:cNvSpPr>
            <a:spLocks/>
          </p:cNvSpPr>
          <p:nvPr/>
        </p:nvSpPr>
        <p:spPr bwMode="auto">
          <a:xfrm>
            <a:off x="1598613" y="3206750"/>
            <a:ext cx="2297112" cy="1668463"/>
          </a:xfrm>
          <a:custGeom>
            <a:avLst/>
            <a:gdLst>
              <a:gd name="T0" fmla="*/ 0 w 481"/>
              <a:gd name="T1" fmla="*/ 0 h 306"/>
              <a:gd name="T2" fmla="*/ 2147483647 w 481"/>
              <a:gd name="T3" fmla="*/ 2147483647 h 306"/>
              <a:gd name="T4" fmla="*/ 2147483647 w 481"/>
              <a:gd name="T5" fmla="*/ 2147483647 h 306"/>
              <a:gd name="T6" fmla="*/ 0 60000 65536"/>
              <a:gd name="T7" fmla="*/ 0 60000 65536"/>
              <a:gd name="T8" fmla="*/ 0 60000 65536"/>
              <a:gd name="T9" fmla="*/ 0 w 481"/>
              <a:gd name="T10" fmla="*/ 0 h 306"/>
              <a:gd name="T11" fmla="*/ 481 w 481"/>
              <a:gd name="T12" fmla="*/ 306 h 306"/>
            </a:gdLst>
            <a:ahLst/>
            <a:cxnLst>
              <a:cxn ang="T6">
                <a:pos x="T0" y="T1"/>
              </a:cxn>
              <a:cxn ang="T7">
                <a:pos x="T2" y="T3"/>
              </a:cxn>
              <a:cxn ang="T8">
                <a:pos x="T4" y="T5"/>
              </a:cxn>
            </a:cxnLst>
            <a:rect l="T9" t="T10" r="T11" b="T12"/>
            <a:pathLst>
              <a:path w="481" h="306">
                <a:moveTo>
                  <a:pt x="0" y="0"/>
                </a:moveTo>
                <a:cubicBezTo>
                  <a:pt x="25" y="93"/>
                  <a:pt x="120" y="183"/>
                  <a:pt x="196" y="231"/>
                </a:cubicBezTo>
                <a:cubicBezTo>
                  <a:pt x="260" y="272"/>
                  <a:pt x="358" y="304"/>
                  <a:pt x="481" y="306"/>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90920" name="Line 72"/>
          <p:cNvSpPr>
            <a:spLocks noChangeShapeType="1"/>
          </p:cNvSpPr>
          <p:nvPr/>
        </p:nvSpPr>
        <p:spPr bwMode="auto">
          <a:xfrm>
            <a:off x="1293813" y="3540125"/>
            <a:ext cx="2122487" cy="1644650"/>
          </a:xfrm>
          <a:prstGeom prst="line">
            <a:avLst/>
          </a:prstGeom>
          <a:noFill/>
          <a:ln w="30163">
            <a:solidFill>
              <a:srgbClr val="F79448"/>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0921" name="Line 73"/>
          <p:cNvSpPr>
            <a:spLocks noChangeShapeType="1"/>
          </p:cNvSpPr>
          <p:nvPr/>
        </p:nvSpPr>
        <p:spPr bwMode="auto">
          <a:xfrm>
            <a:off x="1293813" y="1947863"/>
            <a:ext cx="4189412" cy="3236912"/>
          </a:xfrm>
          <a:prstGeom prst="line">
            <a:avLst/>
          </a:prstGeom>
          <a:noFill/>
          <a:ln w="30163">
            <a:solidFill>
              <a:srgbClr val="FCC79B"/>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0922" name="Line 74"/>
          <p:cNvSpPr>
            <a:spLocks noChangeShapeType="1"/>
          </p:cNvSpPr>
          <p:nvPr/>
        </p:nvSpPr>
        <p:spPr bwMode="auto">
          <a:xfrm flipH="1">
            <a:off x="2182813" y="1804988"/>
            <a:ext cx="255587" cy="828675"/>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0923" name="Freeform 75"/>
          <p:cNvSpPr>
            <a:spLocks/>
          </p:cNvSpPr>
          <p:nvPr/>
        </p:nvSpPr>
        <p:spPr bwMode="auto">
          <a:xfrm>
            <a:off x="1927225" y="1304925"/>
            <a:ext cx="2524125" cy="520700"/>
          </a:xfrm>
          <a:custGeom>
            <a:avLst/>
            <a:gdLst>
              <a:gd name="T0" fmla="*/ 2147483647 w 409"/>
              <a:gd name="T1" fmla="*/ 2147483647 h 96"/>
              <a:gd name="T2" fmla="*/ 2147483647 w 409"/>
              <a:gd name="T3" fmla="*/ 2147483647 h 96"/>
              <a:gd name="T4" fmla="*/ 2147483647 w 409"/>
              <a:gd name="T5" fmla="*/ 2147483647 h 96"/>
              <a:gd name="T6" fmla="*/ 0 w 409"/>
              <a:gd name="T7" fmla="*/ 2147483647 h 96"/>
              <a:gd name="T8" fmla="*/ 0 w 409"/>
              <a:gd name="T9" fmla="*/ 2147483647 h 96"/>
              <a:gd name="T10" fmla="*/ 2147483647 w 409"/>
              <a:gd name="T11" fmla="*/ 0 h 96"/>
              <a:gd name="T12" fmla="*/ 2147483647 w 409"/>
              <a:gd name="T13" fmla="*/ 0 h 96"/>
              <a:gd name="T14" fmla="*/ 2147483647 w 409"/>
              <a:gd name="T15" fmla="*/ 2147483647 h 96"/>
              <a:gd name="T16" fmla="*/ 2147483647 w 409"/>
              <a:gd name="T17" fmla="*/ 2147483647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09"/>
              <a:gd name="T28" fmla="*/ 0 h 96"/>
              <a:gd name="T29" fmla="*/ 409 w 409"/>
              <a:gd name="T30" fmla="*/ 96 h 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09" h="96">
                <a:moveTo>
                  <a:pt x="409" y="80"/>
                </a:moveTo>
                <a:cubicBezTo>
                  <a:pt x="409" y="89"/>
                  <a:pt x="402" y="96"/>
                  <a:pt x="393" y="96"/>
                </a:cubicBezTo>
                <a:cubicBezTo>
                  <a:pt x="16" y="96"/>
                  <a:pt x="16" y="96"/>
                  <a:pt x="16" y="96"/>
                </a:cubicBezTo>
                <a:cubicBezTo>
                  <a:pt x="7" y="96"/>
                  <a:pt x="0" y="89"/>
                  <a:pt x="0" y="80"/>
                </a:cubicBezTo>
                <a:cubicBezTo>
                  <a:pt x="0" y="16"/>
                  <a:pt x="0" y="16"/>
                  <a:pt x="0" y="16"/>
                </a:cubicBezTo>
                <a:cubicBezTo>
                  <a:pt x="0" y="8"/>
                  <a:pt x="7" y="0"/>
                  <a:pt x="16" y="0"/>
                </a:cubicBezTo>
                <a:cubicBezTo>
                  <a:pt x="393" y="0"/>
                  <a:pt x="393" y="0"/>
                  <a:pt x="393" y="0"/>
                </a:cubicBezTo>
                <a:cubicBezTo>
                  <a:pt x="402" y="0"/>
                  <a:pt x="409" y="8"/>
                  <a:pt x="409" y="16"/>
                </a:cubicBezTo>
                <a:lnTo>
                  <a:pt x="409" y="80"/>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90924" name="Line 76"/>
          <p:cNvSpPr>
            <a:spLocks noChangeShapeType="1"/>
          </p:cNvSpPr>
          <p:nvPr/>
        </p:nvSpPr>
        <p:spPr bwMode="auto">
          <a:xfrm flipV="1">
            <a:off x="2514600" y="3355975"/>
            <a:ext cx="1746250" cy="1131888"/>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0925" name="Freeform 77"/>
          <p:cNvSpPr>
            <a:spLocks/>
          </p:cNvSpPr>
          <p:nvPr/>
        </p:nvSpPr>
        <p:spPr bwMode="auto">
          <a:xfrm>
            <a:off x="4229100" y="2743200"/>
            <a:ext cx="1181100" cy="990600"/>
          </a:xfrm>
          <a:custGeom>
            <a:avLst/>
            <a:gdLst>
              <a:gd name="T0" fmla="*/ 2147483647 w 203"/>
              <a:gd name="T1" fmla="*/ 2147483647 h 210"/>
              <a:gd name="T2" fmla="*/ 2147483647 w 203"/>
              <a:gd name="T3" fmla="*/ 2147483647 h 210"/>
              <a:gd name="T4" fmla="*/ 2147483647 w 203"/>
              <a:gd name="T5" fmla="*/ 2147483647 h 210"/>
              <a:gd name="T6" fmla="*/ 0 w 203"/>
              <a:gd name="T7" fmla="*/ 2147483647 h 210"/>
              <a:gd name="T8" fmla="*/ 0 w 203"/>
              <a:gd name="T9" fmla="*/ 2147483647 h 210"/>
              <a:gd name="T10" fmla="*/ 2147483647 w 203"/>
              <a:gd name="T11" fmla="*/ 0 h 210"/>
              <a:gd name="T12" fmla="*/ 2147483647 w 203"/>
              <a:gd name="T13" fmla="*/ 0 h 210"/>
              <a:gd name="T14" fmla="*/ 2147483647 w 203"/>
              <a:gd name="T15" fmla="*/ 2147483647 h 210"/>
              <a:gd name="T16" fmla="*/ 2147483647 w 203"/>
              <a:gd name="T17" fmla="*/ 2147483647 h 2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3"/>
              <a:gd name="T28" fmla="*/ 0 h 210"/>
              <a:gd name="T29" fmla="*/ 203 w 203"/>
              <a:gd name="T30" fmla="*/ 210 h 2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3" h="210">
                <a:moveTo>
                  <a:pt x="203" y="194"/>
                </a:moveTo>
                <a:cubicBezTo>
                  <a:pt x="203" y="203"/>
                  <a:pt x="196" y="210"/>
                  <a:pt x="187" y="210"/>
                </a:cubicBezTo>
                <a:cubicBezTo>
                  <a:pt x="16" y="210"/>
                  <a:pt x="16" y="210"/>
                  <a:pt x="16" y="210"/>
                </a:cubicBezTo>
                <a:cubicBezTo>
                  <a:pt x="7" y="210"/>
                  <a:pt x="0" y="203"/>
                  <a:pt x="0" y="194"/>
                </a:cubicBezTo>
                <a:cubicBezTo>
                  <a:pt x="0" y="16"/>
                  <a:pt x="0" y="16"/>
                  <a:pt x="0" y="16"/>
                </a:cubicBezTo>
                <a:cubicBezTo>
                  <a:pt x="0" y="7"/>
                  <a:pt x="7" y="0"/>
                  <a:pt x="16" y="0"/>
                </a:cubicBezTo>
                <a:cubicBezTo>
                  <a:pt x="187" y="0"/>
                  <a:pt x="187" y="0"/>
                  <a:pt x="187" y="0"/>
                </a:cubicBezTo>
                <a:cubicBezTo>
                  <a:pt x="196" y="0"/>
                  <a:pt x="203" y="7"/>
                  <a:pt x="203" y="16"/>
                </a:cubicBezTo>
                <a:lnTo>
                  <a:pt x="203" y="194"/>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90926" name="Line 78"/>
          <p:cNvSpPr>
            <a:spLocks noChangeShapeType="1"/>
          </p:cNvSpPr>
          <p:nvPr/>
        </p:nvSpPr>
        <p:spPr bwMode="auto">
          <a:xfrm flipH="1">
            <a:off x="3132138" y="4084638"/>
            <a:ext cx="815975" cy="631825"/>
          </a:xfrm>
          <a:prstGeom prst="line">
            <a:avLst/>
          </a:prstGeom>
          <a:noFill/>
          <a:ln w="3016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0927" name="Freeform 79"/>
          <p:cNvSpPr>
            <a:spLocks/>
          </p:cNvSpPr>
          <p:nvPr/>
        </p:nvSpPr>
        <p:spPr bwMode="auto">
          <a:xfrm>
            <a:off x="3017838" y="4635500"/>
            <a:ext cx="184150" cy="168275"/>
          </a:xfrm>
          <a:custGeom>
            <a:avLst/>
            <a:gdLst>
              <a:gd name="T0" fmla="*/ 2147483647 w 39"/>
              <a:gd name="T1" fmla="*/ 2147483647 h 31"/>
              <a:gd name="T2" fmla="*/ 2147483647 w 39"/>
              <a:gd name="T3" fmla="*/ 2147483647 h 31"/>
              <a:gd name="T4" fmla="*/ 2147483647 w 39"/>
              <a:gd name="T5" fmla="*/ 2147483647 h 31"/>
              <a:gd name="T6" fmla="*/ 2147483647 w 39"/>
              <a:gd name="T7" fmla="*/ 2147483647 h 31"/>
              <a:gd name="T8" fmla="*/ 0 w 39"/>
              <a:gd name="T9" fmla="*/ 2147483647 h 31"/>
              <a:gd name="T10" fmla="*/ 2147483647 w 39"/>
              <a:gd name="T11" fmla="*/ 2147483647 h 31"/>
              <a:gd name="T12" fmla="*/ 2147483647 w 39"/>
              <a:gd name="T13" fmla="*/ 0 h 31"/>
              <a:gd name="T14" fmla="*/ 2147483647 w 39"/>
              <a:gd name="T15" fmla="*/ 0 h 31"/>
              <a:gd name="T16" fmla="*/ 2147483647 w 39"/>
              <a:gd name="T17" fmla="*/ 2147483647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9"/>
              <a:gd name="T28" fmla="*/ 0 h 31"/>
              <a:gd name="T29" fmla="*/ 39 w 39"/>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9" h="31">
                <a:moveTo>
                  <a:pt x="27" y="14"/>
                </a:moveTo>
                <a:cubicBezTo>
                  <a:pt x="39" y="19"/>
                  <a:pt x="39" y="19"/>
                  <a:pt x="39" y="19"/>
                </a:cubicBezTo>
                <a:cubicBezTo>
                  <a:pt x="39" y="20"/>
                  <a:pt x="39" y="20"/>
                  <a:pt x="39" y="20"/>
                </a:cubicBezTo>
                <a:cubicBezTo>
                  <a:pt x="19" y="24"/>
                  <a:pt x="19" y="24"/>
                  <a:pt x="19" y="24"/>
                </a:cubicBezTo>
                <a:cubicBezTo>
                  <a:pt x="13" y="26"/>
                  <a:pt x="7" y="29"/>
                  <a:pt x="0" y="31"/>
                </a:cubicBezTo>
                <a:cubicBezTo>
                  <a:pt x="5" y="27"/>
                  <a:pt x="10" y="22"/>
                  <a:pt x="14" y="17"/>
                </a:cubicBezTo>
                <a:cubicBezTo>
                  <a:pt x="26" y="0"/>
                  <a:pt x="26" y="0"/>
                  <a:pt x="26" y="0"/>
                </a:cubicBezTo>
                <a:cubicBezTo>
                  <a:pt x="26" y="0"/>
                  <a:pt x="26" y="0"/>
                  <a:pt x="26" y="0"/>
                </a:cubicBezTo>
                <a:lnTo>
                  <a:pt x="27"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90928" name="Line 80"/>
          <p:cNvSpPr>
            <a:spLocks noChangeShapeType="1"/>
          </p:cNvSpPr>
          <p:nvPr/>
        </p:nvSpPr>
        <p:spPr bwMode="auto">
          <a:xfrm>
            <a:off x="3713163" y="4356100"/>
            <a:ext cx="0" cy="14017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0929" name="Freeform 81"/>
          <p:cNvSpPr>
            <a:spLocks/>
          </p:cNvSpPr>
          <p:nvPr/>
        </p:nvSpPr>
        <p:spPr bwMode="auto">
          <a:xfrm>
            <a:off x="3352800" y="5715000"/>
            <a:ext cx="1338263" cy="728663"/>
          </a:xfrm>
          <a:custGeom>
            <a:avLst/>
            <a:gdLst>
              <a:gd name="T0" fmla="*/ 2147483647 w 280"/>
              <a:gd name="T1" fmla="*/ 2147483647 h 134"/>
              <a:gd name="T2" fmla="*/ 2147483647 w 280"/>
              <a:gd name="T3" fmla="*/ 2147483647 h 134"/>
              <a:gd name="T4" fmla="*/ 2147483647 w 280"/>
              <a:gd name="T5" fmla="*/ 2147483647 h 134"/>
              <a:gd name="T6" fmla="*/ 0 w 280"/>
              <a:gd name="T7" fmla="*/ 2147483647 h 134"/>
              <a:gd name="T8" fmla="*/ 0 w 280"/>
              <a:gd name="T9" fmla="*/ 2147483647 h 134"/>
              <a:gd name="T10" fmla="*/ 2147483647 w 280"/>
              <a:gd name="T11" fmla="*/ 0 h 134"/>
              <a:gd name="T12" fmla="*/ 2147483647 w 280"/>
              <a:gd name="T13" fmla="*/ 0 h 134"/>
              <a:gd name="T14" fmla="*/ 2147483647 w 280"/>
              <a:gd name="T15" fmla="*/ 2147483647 h 134"/>
              <a:gd name="T16" fmla="*/ 2147483647 w 280"/>
              <a:gd name="T17" fmla="*/ 2147483647 h 1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0"/>
              <a:gd name="T28" fmla="*/ 0 h 134"/>
              <a:gd name="T29" fmla="*/ 280 w 280"/>
              <a:gd name="T30" fmla="*/ 134 h 13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0" h="134">
                <a:moveTo>
                  <a:pt x="280" y="118"/>
                </a:moveTo>
                <a:cubicBezTo>
                  <a:pt x="280" y="127"/>
                  <a:pt x="273" y="134"/>
                  <a:pt x="264" y="134"/>
                </a:cubicBezTo>
                <a:cubicBezTo>
                  <a:pt x="16" y="134"/>
                  <a:pt x="16" y="134"/>
                  <a:pt x="16" y="134"/>
                </a:cubicBezTo>
                <a:cubicBezTo>
                  <a:pt x="8" y="134"/>
                  <a:pt x="0" y="127"/>
                  <a:pt x="0" y="118"/>
                </a:cubicBezTo>
                <a:cubicBezTo>
                  <a:pt x="0" y="16"/>
                  <a:pt x="0" y="16"/>
                  <a:pt x="0" y="16"/>
                </a:cubicBezTo>
                <a:cubicBezTo>
                  <a:pt x="0" y="7"/>
                  <a:pt x="8" y="0"/>
                  <a:pt x="16" y="0"/>
                </a:cubicBezTo>
                <a:cubicBezTo>
                  <a:pt x="264" y="0"/>
                  <a:pt x="264" y="0"/>
                  <a:pt x="264" y="0"/>
                </a:cubicBezTo>
                <a:cubicBezTo>
                  <a:pt x="273" y="0"/>
                  <a:pt x="280" y="7"/>
                  <a:pt x="280" y="16"/>
                </a:cubicBezTo>
                <a:lnTo>
                  <a:pt x="280" y="118"/>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90930" name="Freeform 82"/>
          <p:cNvSpPr>
            <a:spLocks/>
          </p:cNvSpPr>
          <p:nvPr/>
        </p:nvSpPr>
        <p:spPr bwMode="auto">
          <a:xfrm>
            <a:off x="1327150" y="1108075"/>
            <a:ext cx="4467225" cy="4056063"/>
          </a:xfrm>
          <a:custGeom>
            <a:avLst/>
            <a:gdLst>
              <a:gd name="T0" fmla="*/ 2147483647 w 2211"/>
              <a:gd name="T1" fmla="*/ 2147483647 h 1757"/>
              <a:gd name="T2" fmla="*/ 0 w 2211"/>
              <a:gd name="T3" fmla="*/ 2147483647 h 1757"/>
              <a:gd name="T4" fmla="*/ 0 w 2211"/>
              <a:gd name="T5" fmla="*/ 0 h 1757"/>
              <a:gd name="T6" fmla="*/ 0 60000 65536"/>
              <a:gd name="T7" fmla="*/ 0 60000 65536"/>
              <a:gd name="T8" fmla="*/ 0 60000 65536"/>
              <a:gd name="T9" fmla="*/ 0 w 2211"/>
              <a:gd name="T10" fmla="*/ 0 h 1757"/>
              <a:gd name="T11" fmla="*/ 2211 w 2211"/>
              <a:gd name="T12" fmla="*/ 1757 h 1757"/>
            </a:gdLst>
            <a:ahLst/>
            <a:cxnLst>
              <a:cxn ang="T6">
                <a:pos x="T0" y="T1"/>
              </a:cxn>
              <a:cxn ang="T7">
                <a:pos x="T2" y="T3"/>
              </a:cxn>
              <a:cxn ang="T8">
                <a:pos x="T4" y="T5"/>
              </a:cxn>
            </a:cxnLst>
            <a:rect l="T9" t="T10" r="T11" b="T12"/>
            <a:pathLst>
              <a:path w="2211" h="1757">
                <a:moveTo>
                  <a:pt x="2211" y="1757"/>
                </a:moveTo>
                <a:lnTo>
                  <a:pt x="0" y="1757"/>
                </a:lnTo>
                <a:lnTo>
                  <a:pt x="0" y="0"/>
                </a:ln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90931" name="Rectangle 83"/>
          <p:cNvSpPr>
            <a:spLocks noChangeArrowheads="1"/>
          </p:cNvSpPr>
          <p:nvPr/>
        </p:nvSpPr>
        <p:spPr bwMode="auto">
          <a:xfrm>
            <a:off x="4062413" y="5346700"/>
            <a:ext cx="26431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r" eaLnBrk="1" hangingPunct="1"/>
            <a:r>
              <a:rPr lang="en-US" altLang="pt-PT" sz="1400">
                <a:solidFill>
                  <a:srgbClr val="000000"/>
                </a:solidFill>
                <a:latin typeface="Myriad Pro" pitchFamily="34" charset="0"/>
              </a:rPr>
              <a:t>Quantity of second-hand furniture</a:t>
            </a:r>
            <a:endParaRPr lang="en-US" altLang="pt-PT" sz="1400">
              <a:latin typeface="Tahoma" panose="020B0604030504040204" pitchFamily="34" charset="0"/>
            </a:endParaRPr>
          </a:p>
        </p:txBody>
      </p:sp>
      <p:sp>
        <p:nvSpPr>
          <p:cNvPr id="590932" name="Rectangle 84"/>
          <p:cNvSpPr>
            <a:spLocks noChangeArrowheads="1"/>
          </p:cNvSpPr>
          <p:nvPr/>
        </p:nvSpPr>
        <p:spPr bwMode="auto">
          <a:xfrm>
            <a:off x="280988" y="914400"/>
            <a:ext cx="887412"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Quantity of restaurant meals</a:t>
            </a:r>
            <a:endParaRPr lang="en-US" altLang="pt-PT" sz="1400">
              <a:latin typeface="Tahoma" panose="020B0604030504040204" pitchFamily="34" charset="0"/>
            </a:endParaRPr>
          </a:p>
        </p:txBody>
      </p:sp>
      <p:sp>
        <p:nvSpPr>
          <p:cNvPr id="590933" name="Rectangle 85"/>
          <p:cNvSpPr>
            <a:spLocks noChangeArrowheads="1"/>
          </p:cNvSpPr>
          <p:nvPr/>
        </p:nvSpPr>
        <p:spPr bwMode="auto">
          <a:xfrm>
            <a:off x="4365625" y="2795588"/>
            <a:ext cx="1054100" cy="84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Optimal consumption bundle at income of $1,200</a:t>
            </a:r>
            <a:endParaRPr lang="en-US" altLang="pt-PT" sz="1400">
              <a:latin typeface="Tahoma" panose="020B0604030504040204" pitchFamily="34" charset="0"/>
            </a:endParaRPr>
          </a:p>
        </p:txBody>
      </p:sp>
      <p:sp>
        <p:nvSpPr>
          <p:cNvPr id="590934" name="Rectangle 86"/>
          <p:cNvSpPr>
            <a:spLocks noChangeArrowheads="1"/>
          </p:cNvSpPr>
          <p:nvPr/>
        </p:nvSpPr>
        <p:spPr bwMode="auto">
          <a:xfrm>
            <a:off x="2124075" y="1357313"/>
            <a:ext cx="232727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Optimal consumption bundle at income of $2,400</a:t>
            </a:r>
            <a:endParaRPr lang="en-US" altLang="pt-PT" sz="1400">
              <a:latin typeface="Tahoma" panose="020B0604030504040204" pitchFamily="34" charset="0"/>
            </a:endParaRPr>
          </a:p>
        </p:txBody>
      </p:sp>
      <p:sp>
        <p:nvSpPr>
          <p:cNvPr id="590935" name="Rectangle 87"/>
          <p:cNvSpPr>
            <a:spLocks noChangeArrowheads="1"/>
          </p:cNvSpPr>
          <p:nvPr/>
        </p:nvSpPr>
        <p:spPr bwMode="auto">
          <a:xfrm>
            <a:off x="1444625" y="5810250"/>
            <a:ext cx="1679575"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 … resulting in a rise in consumption of second-hand furniture</a:t>
            </a:r>
            <a:endParaRPr lang="en-US" altLang="pt-PT" sz="1400">
              <a:latin typeface="Tahoma" panose="020B0604030504040204" pitchFamily="34" charset="0"/>
            </a:endParaRPr>
          </a:p>
        </p:txBody>
      </p:sp>
      <p:sp>
        <p:nvSpPr>
          <p:cNvPr id="590936" name="Rectangle 88"/>
          <p:cNvSpPr>
            <a:spLocks noChangeArrowheads="1"/>
          </p:cNvSpPr>
          <p:nvPr/>
        </p:nvSpPr>
        <p:spPr bwMode="auto">
          <a:xfrm>
            <a:off x="3384550" y="5810250"/>
            <a:ext cx="1357313"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 A fall in income shifts the budget line inward, …</a:t>
            </a:r>
            <a:endParaRPr lang="en-US" altLang="pt-PT" sz="1400">
              <a:latin typeface="Tahoma" panose="020B0604030504040204" pitchFamily="34" charset="0"/>
            </a:endParaRPr>
          </a:p>
        </p:txBody>
      </p:sp>
      <p:sp>
        <p:nvSpPr>
          <p:cNvPr id="590937" name="Rectangle 89"/>
          <p:cNvSpPr>
            <a:spLocks noChangeArrowheads="1"/>
          </p:cNvSpPr>
          <p:nvPr/>
        </p:nvSpPr>
        <p:spPr bwMode="auto">
          <a:xfrm>
            <a:off x="90488" y="3048000"/>
            <a:ext cx="1066800"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3...and a fall in consumption of restaurant meals</a:t>
            </a:r>
            <a:endParaRPr lang="en-US" altLang="pt-PT" sz="1400">
              <a:latin typeface="Tahoma" panose="020B0604030504040204" pitchFamily="34" charset="0"/>
            </a:endParaRPr>
          </a:p>
        </p:txBody>
      </p:sp>
      <p:cxnSp>
        <p:nvCxnSpPr>
          <p:cNvPr id="548914" name="Straight Connector 86"/>
          <p:cNvCxnSpPr>
            <a:cxnSpLocks noChangeShapeType="1"/>
          </p:cNvCxnSpPr>
          <p:nvPr/>
        </p:nvCxnSpPr>
        <p:spPr bwMode="auto">
          <a:xfrm>
            <a:off x="1347788" y="4487863"/>
            <a:ext cx="1136650" cy="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2" name="Straight Connector 86"/>
          <p:cNvCxnSpPr>
            <a:cxnSpLocks noChangeShapeType="1"/>
          </p:cNvCxnSpPr>
          <p:nvPr/>
        </p:nvCxnSpPr>
        <p:spPr bwMode="auto">
          <a:xfrm>
            <a:off x="2511425" y="4489450"/>
            <a:ext cx="0" cy="681038"/>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3" name="Straight Connector 86"/>
          <p:cNvCxnSpPr>
            <a:cxnSpLocks noChangeShapeType="1"/>
          </p:cNvCxnSpPr>
          <p:nvPr/>
        </p:nvCxnSpPr>
        <p:spPr bwMode="auto">
          <a:xfrm>
            <a:off x="1347788" y="2652713"/>
            <a:ext cx="803275" cy="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4" name="Straight Connector 86"/>
          <p:cNvCxnSpPr>
            <a:cxnSpLocks noChangeShapeType="1"/>
          </p:cNvCxnSpPr>
          <p:nvPr/>
        </p:nvCxnSpPr>
        <p:spPr bwMode="auto">
          <a:xfrm>
            <a:off x="2181225" y="2654300"/>
            <a:ext cx="0" cy="2581275"/>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sp>
        <p:nvSpPr>
          <p:cNvPr id="590942" name="Oval 94"/>
          <p:cNvSpPr>
            <a:spLocks noChangeArrowheads="1"/>
          </p:cNvSpPr>
          <p:nvPr/>
        </p:nvSpPr>
        <p:spPr bwMode="auto">
          <a:xfrm>
            <a:off x="2133600" y="2579688"/>
            <a:ext cx="95250" cy="1095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90943" name="Oval 95"/>
          <p:cNvSpPr>
            <a:spLocks noChangeArrowheads="1"/>
          </p:cNvSpPr>
          <p:nvPr/>
        </p:nvSpPr>
        <p:spPr bwMode="auto">
          <a:xfrm>
            <a:off x="2468563" y="4432300"/>
            <a:ext cx="93662" cy="1095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63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9093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9093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9093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9090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9090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9094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9092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9091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9091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90915"/>
                                        </p:tgtEl>
                                        <p:attrNameLst>
                                          <p:attrName>style.visibility</p:attrName>
                                        </p:attrNameLst>
                                      </p:cBhvr>
                                      <p:to>
                                        <p:strVal val="visible"/>
                                      </p:to>
                                    </p:set>
                                  </p:childTnLst>
                                </p:cTn>
                              </p:par>
                              <p:par>
                                <p:cTn id="29" presetID="22" presetClass="entr" presetSubtype="8" fill="hold" grpId="0" nodeType="withEffect">
                                  <p:stCondLst>
                                    <p:cond delay="0"/>
                                  </p:stCondLst>
                                  <p:childTnLst>
                                    <p:set>
                                      <p:cBhvr>
                                        <p:cTn id="30" dur="1" fill="hold">
                                          <p:stCondLst>
                                            <p:cond delay="0"/>
                                          </p:stCondLst>
                                        </p:cTn>
                                        <p:tgtEl>
                                          <p:spTgt spid="590934"/>
                                        </p:tgtEl>
                                        <p:attrNameLst>
                                          <p:attrName>style.visibility</p:attrName>
                                        </p:attrNameLst>
                                      </p:cBhvr>
                                      <p:to>
                                        <p:strVal val="visible"/>
                                      </p:to>
                                    </p:set>
                                    <p:animEffect transition="in" filter="wipe(left)">
                                      <p:cBhvr>
                                        <p:cTn id="31" dur="500"/>
                                        <p:tgtEl>
                                          <p:spTgt spid="590934"/>
                                        </p:tgtEl>
                                      </p:cBhvr>
                                    </p:animEffect>
                                  </p:childTnLst>
                                </p:cTn>
                              </p:par>
                              <p:par>
                                <p:cTn id="32" presetID="1" presetClass="entr" presetSubtype="0" fill="hold" nodeType="withEffect">
                                  <p:stCondLst>
                                    <p:cond delay="0"/>
                                  </p:stCondLst>
                                  <p:childTnLst>
                                    <p:set>
                                      <p:cBhvr>
                                        <p:cTn id="33" dur="1" fill="hold">
                                          <p:stCondLst>
                                            <p:cond delay="0"/>
                                          </p:stCondLst>
                                        </p:cTn>
                                        <p:tgtEl>
                                          <p:spTgt spid="590923"/>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4"/>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3"/>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590922"/>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590906"/>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590919"/>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590905"/>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590904"/>
                                        </p:tgtEl>
                                        <p:attrNameLst>
                                          <p:attrName>style.visibility</p:attrName>
                                        </p:attrNameLst>
                                      </p:cBhvr>
                                      <p:to>
                                        <p:strVal val="visible"/>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1" presetClass="entr" presetSubtype="0" fill="hold" nodeType="clickEffect">
                                  <p:stCondLst>
                                    <p:cond delay="0"/>
                                  </p:stCondLst>
                                  <p:childTnLst>
                                    <p:set>
                                      <p:cBhvr>
                                        <p:cTn id="51" dur="1" fill="hold">
                                          <p:stCondLst>
                                            <p:cond delay="0"/>
                                          </p:stCondLst>
                                        </p:cTn>
                                        <p:tgtEl>
                                          <p:spTgt spid="590926"/>
                                        </p:tgtEl>
                                        <p:attrNameLst>
                                          <p:attrName>style.visibility</p:attrName>
                                        </p:attrNameLst>
                                      </p:cBhvr>
                                      <p:to>
                                        <p:strVal val="visible"/>
                                      </p:to>
                                    </p:set>
                                  </p:childTnLst>
                                </p:cTn>
                              </p:par>
                              <p:par>
                                <p:cTn id="52" presetID="1" presetClass="entr" presetSubtype="0" fill="hold" nodeType="withEffect">
                                  <p:stCondLst>
                                    <p:cond delay="0"/>
                                  </p:stCondLst>
                                  <p:childTnLst>
                                    <p:set>
                                      <p:cBhvr>
                                        <p:cTn id="53" dur="1" fill="hold">
                                          <p:stCondLst>
                                            <p:cond delay="0"/>
                                          </p:stCondLst>
                                        </p:cTn>
                                        <p:tgtEl>
                                          <p:spTgt spid="590924"/>
                                        </p:tgtEl>
                                        <p:attrNameLst>
                                          <p:attrName>style.visibility</p:attrName>
                                        </p:attrNameLst>
                                      </p:cBhvr>
                                      <p:to>
                                        <p:strVal val="visible"/>
                                      </p:to>
                                    </p:set>
                                  </p:childTnLst>
                                </p:cTn>
                              </p:par>
                              <p:par>
                                <p:cTn id="54" presetID="22" presetClass="entr" presetSubtype="8" fill="hold" grpId="0" nodeType="withEffect">
                                  <p:stCondLst>
                                    <p:cond delay="0"/>
                                  </p:stCondLst>
                                  <p:childTnLst>
                                    <p:set>
                                      <p:cBhvr>
                                        <p:cTn id="55" dur="1" fill="hold">
                                          <p:stCondLst>
                                            <p:cond delay="0"/>
                                          </p:stCondLst>
                                        </p:cTn>
                                        <p:tgtEl>
                                          <p:spTgt spid="590933"/>
                                        </p:tgtEl>
                                        <p:attrNameLst>
                                          <p:attrName>style.visibility</p:attrName>
                                        </p:attrNameLst>
                                      </p:cBhvr>
                                      <p:to>
                                        <p:strVal val="visible"/>
                                      </p:to>
                                    </p:set>
                                    <p:animEffect transition="in" filter="wipe(left)">
                                      <p:cBhvr>
                                        <p:cTn id="56" dur="500"/>
                                        <p:tgtEl>
                                          <p:spTgt spid="590933"/>
                                        </p:tgtEl>
                                      </p:cBhvr>
                                    </p:animEffect>
                                  </p:childTnLst>
                                </p:cTn>
                              </p:par>
                              <p:par>
                                <p:cTn id="57" presetID="1" presetClass="entr" presetSubtype="0" fill="hold" nodeType="withEffect">
                                  <p:stCondLst>
                                    <p:cond delay="0"/>
                                  </p:stCondLst>
                                  <p:childTnLst>
                                    <p:set>
                                      <p:cBhvr>
                                        <p:cTn id="58" dur="1" fill="hold">
                                          <p:stCondLst>
                                            <p:cond delay="0"/>
                                          </p:stCondLst>
                                        </p:cTn>
                                        <p:tgtEl>
                                          <p:spTgt spid="590925"/>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90927"/>
                                        </p:tgtEl>
                                        <p:attrNameLst>
                                          <p:attrName>style.visibility</p:attrName>
                                        </p:attrNameLst>
                                      </p:cBhvr>
                                      <p:to>
                                        <p:strVal val="visible"/>
                                      </p:to>
                                    </p:set>
                                  </p:childTnLst>
                                </p:cTn>
                              </p:par>
                              <p:par>
                                <p:cTn id="61" presetID="22" presetClass="entr" presetSubtype="8" fill="hold" grpId="0" nodeType="withEffect">
                                  <p:stCondLst>
                                    <p:cond delay="0"/>
                                  </p:stCondLst>
                                  <p:childTnLst>
                                    <p:set>
                                      <p:cBhvr>
                                        <p:cTn id="62" dur="1" fill="hold">
                                          <p:stCondLst>
                                            <p:cond delay="0"/>
                                          </p:stCondLst>
                                        </p:cTn>
                                        <p:tgtEl>
                                          <p:spTgt spid="590936"/>
                                        </p:tgtEl>
                                        <p:attrNameLst>
                                          <p:attrName>style.visibility</p:attrName>
                                        </p:attrNameLst>
                                      </p:cBhvr>
                                      <p:to>
                                        <p:strVal val="visible"/>
                                      </p:to>
                                    </p:set>
                                    <p:animEffect transition="in" filter="wipe(left)">
                                      <p:cBhvr>
                                        <p:cTn id="63" dur="500"/>
                                        <p:tgtEl>
                                          <p:spTgt spid="590936"/>
                                        </p:tgtEl>
                                      </p:cBhvr>
                                    </p:animEffect>
                                  </p:childTnLst>
                                </p:cTn>
                              </p:par>
                              <p:par>
                                <p:cTn id="64" presetID="1" presetClass="entr" presetSubtype="0" fill="hold" nodeType="withEffect">
                                  <p:stCondLst>
                                    <p:cond delay="0"/>
                                  </p:stCondLst>
                                  <p:childTnLst>
                                    <p:set>
                                      <p:cBhvr>
                                        <p:cTn id="65" dur="1" fill="hold">
                                          <p:stCondLst>
                                            <p:cond delay="0"/>
                                          </p:stCondLst>
                                        </p:cTn>
                                        <p:tgtEl>
                                          <p:spTgt spid="590929"/>
                                        </p:tgtEl>
                                        <p:attrNameLst>
                                          <p:attrName>style.visibility</p:attrName>
                                        </p:attrNameLst>
                                      </p:cBhvr>
                                      <p:to>
                                        <p:strVal val="visible"/>
                                      </p:to>
                                    </p:set>
                                  </p:childTnLst>
                                </p:cTn>
                              </p:par>
                              <p:par>
                                <p:cTn id="66" presetID="1" presetClass="entr" presetSubtype="0" fill="hold" nodeType="withEffect">
                                  <p:stCondLst>
                                    <p:cond delay="0"/>
                                  </p:stCondLst>
                                  <p:childTnLst>
                                    <p:set>
                                      <p:cBhvr>
                                        <p:cTn id="67" dur="1" fill="hold">
                                          <p:stCondLst>
                                            <p:cond delay="0"/>
                                          </p:stCondLst>
                                        </p:cTn>
                                        <p:tgtEl>
                                          <p:spTgt spid="590928"/>
                                        </p:tgtEl>
                                        <p:attrNameLst>
                                          <p:attrName>style.visibility</p:attrName>
                                        </p:attrNameLst>
                                      </p:cBhvr>
                                      <p:to>
                                        <p:strVal val="visible"/>
                                      </p:to>
                                    </p:set>
                                  </p:childTnLst>
                                </p:cTn>
                              </p:par>
                              <p:par>
                                <p:cTn id="68" presetID="1" presetClass="entr" presetSubtype="0" fill="hold" nodeType="withEffect">
                                  <p:stCondLst>
                                    <p:cond delay="0"/>
                                  </p:stCondLst>
                                  <p:childTnLst>
                                    <p:set>
                                      <p:cBhvr>
                                        <p:cTn id="69" dur="1" fill="hold">
                                          <p:stCondLst>
                                            <p:cond delay="0"/>
                                          </p:stCondLst>
                                        </p:cTn>
                                        <p:tgtEl>
                                          <p:spTgt spid="590920"/>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590943"/>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590917"/>
                                        </p:tgtEl>
                                        <p:attrNameLst>
                                          <p:attrName>style.visibility</p:attrName>
                                        </p:attrNameLst>
                                      </p:cBhvr>
                                      <p:to>
                                        <p:strVal val="visible"/>
                                      </p:to>
                                    </p:set>
                                  </p:childTnLst>
                                </p:cTn>
                              </p:par>
                              <p:par>
                                <p:cTn id="74" presetID="1" presetClass="entr" presetSubtype="0" fill="hold" grpId="0" nodeType="withEffect">
                                  <p:stCondLst>
                                    <p:cond delay="0"/>
                                  </p:stCondLst>
                                  <p:childTnLst>
                                    <p:set>
                                      <p:cBhvr>
                                        <p:cTn id="75" dur="1" fill="hold">
                                          <p:stCondLst>
                                            <p:cond delay="0"/>
                                          </p:stCondLst>
                                        </p:cTn>
                                        <p:tgtEl>
                                          <p:spTgt spid="590902"/>
                                        </p:tgtEl>
                                        <p:attrNameLst>
                                          <p:attrName>style.visibility</p:attrName>
                                        </p:attrNameLst>
                                      </p:cBhvr>
                                      <p:to>
                                        <p:strVal val="visible"/>
                                      </p:to>
                                    </p:set>
                                  </p:childTnLst>
                                </p:cTn>
                              </p:par>
                              <p:par>
                                <p:cTn id="76" presetID="1" presetClass="entr" presetSubtype="0" fill="hold" grpId="0" nodeType="withEffect">
                                  <p:stCondLst>
                                    <p:cond delay="0"/>
                                  </p:stCondLst>
                                  <p:childTnLst>
                                    <p:set>
                                      <p:cBhvr>
                                        <p:cTn id="77" dur="1" fill="hold">
                                          <p:stCondLst>
                                            <p:cond delay="0"/>
                                          </p:stCondLst>
                                        </p:cTn>
                                        <p:tgtEl>
                                          <p:spTgt spid="590903"/>
                                        </p:tgtEl>
                                        <p:attrNameLst>
                                          <p:attrName>style.visibility</p:attrName>
                                        </p:attrNameLst>
                                      </p:cBhvr>
                                      <p:to>
                                        <p:strVal val="visible"/>
                                      </p:to>
                                    </p:set>
                                  </p:childTnLst>
                                </p:cTn>
                              </p:par>
                              <p:par>
                                <p:cTn id="78" presetID="1" presetClass="entr" presetSubtype="0" fill="hold" nodeType="withEffect">
                                  <p:stCondLst>
                                    <p:cond delay="0"/>
                                  </p:stCondLst>
                                  <p:childTnLst>
                                    <p:set>
                                      <p:cBhvr>
                                        <p:cTn id="79" dur="1" fill="hold">
                                          <p:stCondLst>
                                            <p:cond delay="0"/>
                                          </p:stCondLst>
                                        </p:cTn>
                                        <p:tgtEl>
                                          <p:spTgt spid="2"/>
                                        </p:tgtEl>
                                        <p:attrNameLst>
                                          <p:attrName>style.visibility</p:attrName>
                                        </p:attrNameLst>
                                      </p:cBhvr>
                                      <p:to>
                                        <p:strVal val="visible"/>
                                      </p:to>
                                    </p:set>
                                  </p:childTnLst>
                                </p:cTn>
                              </p:par>
                              <p:par>
                                <p:cTn id="80" presetID="1" presetClass="entr" presetSubtype="0" fill="hold" nodeType="withEffect">
                                  <p:stCondLst>
                                    <p:cond delay="0"/>
                                  </p:stCondLst>
                                  <p:childTnLst>
                                    <p:set>
                                      <p:cBhvr>
                                        <p:cTn id="81" dur="1" fill="hold">
                                          <p:stCondLst>
                                            <p:cond delay="0"/>
                                          </p:stCondLst>
                                        </p:cTn>
                                        <p:tgtEl>
                                          <p:spTgt spid="548914"/>
                                        </p:tgtEl>
                                        <p:attrNameLst>
                                          <p:attrName>style.visibility</p:attrName>
                                        </p:attrNameLst>
                                      </p:cBhvr>
                                      <p:to>
                                        <p:strVal val="visible"/>
                                      </p:to>
                                    </p:set>
                                  </p:childTnLst>
                                </p:cTn>
                              </p:par>
                            </p:childTnLst>
                          </p:cTn>
                        </p:par>
                      </p:childTnLst>
                    </p:cTn>
                  </p:par>
                  <p:par>
                    <p:cTn id="82" fill="hold" nodeType="clickPar">
                      <p:stCondLst>
                        <p:cond delay="indefinite"/>
                      </p:stCondLst>
                      <p:childTnLst>
                        <p:par>
                          <p:cTn id="83" fill="hold" nodeType="withGroup">
                            <p:stCondLst>
                              <p:cond delay="0"/>
                            </p:stCondLst>
                            <p:childTnLst>
                              <p:par>
                                <p:cTn id="84" presetID="1" presetClass="entr" presetSubtype="0" fill="hold" nodeType="clickEffect">
                                  <p:stCondLst>
                                    <p:cond delay="0"/>
                                  </p:stCondLst>
                                  <p:childTnLst>
                                    <p:set>
                                      <p:cBhvr>
                                        <p:cTn id="85" dur="1" fill="hold">
                                          <p:stCondLst>
                                            <p:cond delay="0"/>
                                          </p:stCondLst>
                                        </p:cTn>
                                        <p:tgtEl>
                                          <p:spTgt spid="590908"/>
                                        </p:tgtEl>
                                        <p:attrNameLst>
                                          <p:attrName>style.visibility</p:attrName>
                                        </p:attrNameLst>
                                      </p:cBhvr>
                                      <p:to>
                                        <p:strVal val="visible"/>
                                      </p:to>
                                    </p:set>
                                  </p:childTnLst>
                                </p:cTn>
                              </p:par>
                              <p:par>
                                <p:cTn id="86" presetID="1" presetClass="entr" presetSubtype="0" fill="hold" nodeType="withEffect">
                                  <p:stCondLst>
                                    <p:cond delay="0"/>
                                  </p:stCondLst>
                                  <p:childTnLst>
                                    <p:set>
                                      <p:cBhvr>
                                        <p:cTn id="87" dur="1" fill="hold">
                                          <p:stCondLst>
                                            <p:cond delay="0"/>
                                          </p:stCondLst>
                                        </p:cTn>
                                        <p:tgtEl>
                                          <p:spTgt spid="590907"/>
                                        </p:tgtEl>
                                        <p:attrNameLst>
                                          <p:attrName>style.visibility</p:attrName>
                                        </p:attrNameLst>
                                      </p:cBhvr>
                                      <p:to>
                                        <p:strVal val="visible"/>
                                      </p:to>
                                    </p:set>
                                  </p:childTnLst>
                                </p:cTn>
                              </p:par>
                              <p:par>
                                <p:cTn id="88" presetID="1" presetClass="entr" presetSubtype="0" fill="hold" nodeType="withEffect">
                                  <p:stCondLst>
                                    <p:cond delay="0"/>
                                  </p:stCondLst>
                                  <p:childTnLst>
                                    <p:set>
                                      <p:cBhvr>
                                        <p:cTn id="89" dur="1" fill="hold">
                                          <p:stCondLst>
                                            <p:cond delay="0"/>
                                          </p:stCondLst>
                                        </p:cTn>
                                        <p:tgtEl>
                                          <p:spTgt spid="590913"/>
                                        </p:tgtEl>
                                        <p:attrNameLst>
                                          <p:attrName>style.visibility</p:attrName>
                                        </p:attrNameLst>
                                      </p:cBhvr>
                                      <p:to>
                                        <p:strVal val="visible"/>
                                      </p:to>
                                    </p:set>
                                  </p:childTnLst>
                                </p:cTn>
                              </p:par>
                              <p:par>
                                <p:cTn id="90" presetID="22" presetClass="entr" presetSubtype="8" fill="hold" grpId="0" nodeType="withEffect">
                                  <p:stCondLst>
                                    <p:cond delay="0"/>
                                  </p:stCondLst>
                                  <p:childTnLst>
                                    <p:set>
                                      <p:cBhvr>
                                        <p:cTn id="91" dur="1" fill="hold">
                                          <p:stCondLst>
                                            <p:cond delay="0"/>
                                          </p:stCondLst>
                                        </p:cTn>
                                        <p:tgtEl>
                                          <p:spTgt spid="590935"/>
                                        </p:tgtEl>
                                        <p:attrNameLst>
                                          <p:attrName>style.visibility</p:attrName>
                                        </p:attrNameLst>
                                      </p:cBhvr>
                                      <p:to>
                                        <p:strVal val="visible"/>
                                      </p:to>
                                    </p:set>
                                    <p:animEffect transition="in" filter="wipe(left)">
                                      <p:cBhvr>
                                        <p:cTn id="92" dur="500"/>
                                        <p:tgtEl>
                                          <p:spTgt spid="590935"/>
                                        </p:tgtEl>
                                      </p:cBhvr>
                                    </p:animEffect>
                                  </p:childTnLst>
                                </p:cTn>
                              </p:par>
                              <p:par>
                                <p:cTn id="93" presetID="1" presetClass="entr" presetSubtype="0" fill="hold" nodeType="withEffect">
                                  <p:stCondLst>
                                    <p:cond delay="0"/>
                                  </p:stCondLst>
                                  <p:childTnLst>
                                    <p:set>
                                      <p:cBhvr>
                                        <p:cTn id="94" dur="1" fill="hold">
                                          <p:stCondLst>
                                            <p:cond delay="0"/>
                                          </p:stCondLst>
                                        </p:cTn>
                                        <p:tgtEl>
                                          <p:spTgt spid="590914"/>
                                        </p:tgtEl>
                                        <p:attrNameLst>
                                          <p:attrName>style.visibility</p:attrName>
                                        </p:attrNameLst>
                                      </p:cBhvr>
                                      <p:to>
                                        <p:strVal val="visible"/>
                                      </p:to>
                                    </p:set>
                                  </p:childTnLst>
                                </p:cTn>
                              </p:par>
                            </p:childTnLst>
                          </p:cTn>
                        </p:par>
                      </p:childTnLst>
                    </p:cTn>
                  </p:par>
                  <p:par>
                    <p:cTn id="95" fill="hold" nodeType="clickPar">
                      <p:stCondLst>
                        <p:cond delay="indefinite"/>
                      </p:stCondLst>
                      <p:childTnLst>
                        <p:par>
                          <p:cTn id="96" fill="hold" nodeType="withGroup">
                            <p:stCondLst>
                              <p:cond delay="0"/>
                            </p:stCondLst>
                            <p:childTnLst>
                              <p:par>
                                <p:cTn id="97" presetID="1" presetClass="entr" presetSubtype="0" fill="hold" nodeType="clickEffect">
                                  <p:stCondLst>
                                    <p:cond delay="0"/>
                                  </p:stCondLst>
                                  <p:childTnLst>
                                    <p:set>
                                      <p:cBhvr>
                                        <p:cTn id="98" dur="1" fill="hold">
                                          <p:stCondLst>
                                            <p:cond delay="0"/>
                                          </p:stCondLst>
                                        </p:cTn>
                                        <p:tgtEl>
                                          <p:spTgt spid="590912"/>
                                        </p:tgtEl>
                                        <p:attrNameLst>
                                          <p:attrName>style.visibility</p:attrName>
                                        </p:attrNameLst>
                                      </p:cBhvr>
                                      <p:to>
                                        <p:strVal val="visible"/>
                                      </p:to>
                                    </p:set>
                                  </p:childTnLst>
                                </p:cTn>
                              </p:par>
                              <p:par>
                                <p:cTn id="99" presetID="22" presetClass="entr" presetSubtype="8" fill="hold" grpId="0" nodeType="withEffect">
                                  <p:stCondLst>
                                    <p:cond delay="0"/>
                                  </p:stCondLst>
                                  <p:childTnLst>
                                    <p:set>
                                      <p:cBhvr>
                                        <p:cTn id="100" dur="1" fill="hold">
                                          <p:stCondLst>
                                            <p:cond delay="0"/>
                                          </p:stCondLst>
                                        </p:cTn>
                                        <p:tgtEl>
                                          <p:spTgt spid="590937"/>
                                        </p:tgtEl>
                                        <p:attrNameLst>
                                          <p:attrName>style.visibility</p:attrName>
                                        </p:attrNameLst>
                                      </p:cBhvr>
                                      <p:to>
                                        <p:strVal val="visible"/>
                                      </p:to>
                                    </p:set>
                                    <p:animEffect transition="in" filter="wipe(left)">
                                      <p:cBhvr>
                                        <p:cTn id="101" dur="500"/>
                                        <p:tgtEl>
                                          <p:spTgt spid="590937"/>
                                        </p:tgtEl>
                                      </p:cBhvr>
                                    </p:animEffect>
                                  </p:childTnLst>
                                </p:cTn>
                              </p:par>
                              <p:par>
                                <p:cTn id="102" presetID="1" presetClass="entr" presetSubtype="0" fill="hold" nodeType="withEffect">
                                  <p:stCondLst>
                                    <p:cond delay="0"/>
                                  </p:stCondLst>
                                  <p:childTnLst>
                                    <p:set>
                                      <p:cBhvr>
                                        <p:cTn id="103" dur="1" fill="hold">
                                          <p:stCondLst>
                                            <p:cond delay="0"/>
                                          </p:stCondLst>
                                        </p:cTn>
                                        <p:tgtEl>
                                          <p:spTgt spid="590910"/>
                                        </p:tgtEl>
                                        <p:attrNameLst>
                                          <p:attrName>style.visibility</p:attrName>
                                        </p:attrNameLst>
                                      </p:cBhvr>
                                      <p:to>
                                        <p:strVal val="visible"/>
                                      </p:to>
                                    </p:set>
                                  </p:childTnLst>
                                </p:cTn>
                              </p:par>
                              <p:par>
                                <p:cTn id="104" presetID="1" presetClass="entr" presetSubtype="0" fill="hold" nodeType="withEffect">
                                  <p:stCondLst>
                                    <p:cond delay="0"/>
                                  </p:stCondLst>
                                  <p:childTnLst>
                                    <p:set>
                                      <p:cBhvr>
                                        <p:cTn id="105" dur="1" fill="hold">
                                          <p:stCondLst>
                                            <p:cond delay="0"/>
                                          </p:stCondLst>
                                        </p:cTn>
                                        <p:tgtEl>
                                          <p:spTgt spid="590909"/>
                                        </p:tgtEl>
                                        <p:attrNameLst>
                                          <p:attrName>style.visibility</p:attrName>
                                        </p:attrNameLst>
                                      </p:cBhvr>
                                      <p:to>
                                        <p:strVal val="visible"/>
                                      </p:to>
                                    </p:set>
                                  </p:childTnLst>
                                </p:cTn>
                              </p:par>
                              <p:par>
                                <p:cTn id="106" presetID="1" presetClass="entr" presetSubtype="0" fill="hold" nodeType="withEffect">
                                  <p:stCondLst>
                                    <p:cond delay="0"/>
                                  </p:stCondLst>
                                  <p:childTnLst>
                                    <p:set>
                                      <p:cBhvr>
                                        <p:cTn id="107" dur="1" fill="hold">
                                          <p:stCondLst>
                                            <p:cond delay="0"/>
                                          </p:stCondLst>
                                        </p:cTn>
                                        <p:tgtEl>
                                          <p:spTgt spid="5909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30" grpId="0" animBg="1"/>
      <p:bldP spid="590900" grpId="0"/>
      <p:bldP spid="590901" grpId="0"/>
      <p:bldP spid="590902" grpId="0"/>
      <p:bldP spid="590903" grpId="0"/>
      <p:bldP spid="590904" grpId="0"/>
      <p:bldP spid="590905" grpId="0"/>
      <p:bldP spid="590906" grpId="0"/>
      <p:bldP spid="590915" grpId="0"/>
      <p:bldP spid="590916" grpId="0"/>
      <p:bldP spid="590917" grpId="0"/>
      <p:bldP spid="590931" grpId="0"/>
      <p:bldP spid="590932" grpId="0"/>
      <p:bldP spid="590933" grpId="0"/>
      <p:bldP spid="590934" grpId="0"/>
      <p:bldP spid="590935" grpId="0"/>
      <p:bldP spid="590936" grpId="0"/>
      <p:bldP spid="590937" grpId="0"/>
      <p:bldP spid="590942" grpId="0" animBg="1"/>
      <p:bldP spid="590943"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3"/>
          <p:cNvSpPr>
            <a:spLocks noGrp="1" noChangeArrowheads="1"/>
          </p:cNvSpPr>
          <p:nvPr>
            <p:ph idx="4294967295"/>
          </p:nvPr>
        </p:nvSpPr>
        <p:spPr>
          <a:xfrm>
            <a:off x="228600" y="912813"/>
            <a:ext cx="8686800" cy="5411787"/>
          </a:xfrm>
        </p:spPr>
        <p:txBody>
          <a:bodyPr/>
          <a:lstStyle/>
          <a:p>
            <a:pPr marL="230188" indent="-230188" eaLnBrk="1" hangingPunct="1">
              <a:buClr>
                <a:schemeClr val="tx1"/>
              </a:buClr>
            </a:pPr>
            <a:r>
              <a:rPr lang="en-US" altLang="pt-PT" smtClean="0"/>
              <a:t>The change in a consumer’s optimal consumption bundle caused by a change in price can be decomposed into two effects: the substitution effect, due to the change in relative price, and the income effect, due to the change in purchasing power.</a:t>
            </a:r>
          </a:p>
          <a:p>
            <a:pPr marL="230188" indent="-230188" eaLnBrk="1" hangingPunct="1">
              <a:buClr>
                <a:schemeClr val="tx1"/>
              </a:buClr>
            </a:pPr>
            <a:endParaRPr lang="en-US" altLang="pt-PT" smtClean="0"/>
          </a:p>
          <a:p>
            <a:pPr marL="230188" indent="-230188" eaLnBrk="1" hangingPunct="1">
              <a:buClr>
                <a:schemeClr val="tx1"/>
              </a:buClr>
            </a:pPr>
            <a:r>
              <a:rPr lang="en-US" altLang="pt-PT" smtClean="0"/>
              <a:t>The </a:t>
            </a:r>
            <a:r>
              <a:rPr lang="en-US" altLang="pt-PT" b="1" smtClean="0"/>
              <a:t>substitution effect</a:t>
            </a:r>
            <a:r>
              <a:rPr lang="en-US" altLang="pt-PT" smtClean="0"/>
              <a:t> refers to the substitution of the good that is now relatively cheaper for the good that is now relatively more expensive, holding the utility level constant. It is represented by movement along the original indifference curve.</a:t>
            </a:r>
            <a:endParaRPr lang="en-US" altLang="pt-PT" sz="2400" smtClean="0"/>
          </a:p>
          <a:p>
            <a:pPr marL="230188" indent="-230188" eaLnBrk="1" hangingPunct="1">
              <a:lnSpc>
                <a:spcPct val="90000"/>
              </a:lnSpc>
              <a:buClr>
                <a:srgbClr val="993366"/>
              </a:buClr>
              <a:buSzTx/>
              <a:buFont typeface="Wingdings" panose="05000000000000000000" pitchFamily="2" charset="2"/>
              <a:buChar char="Ø"/>
            </a:pPr>
            <a:endParaRPr lang="en-US" altLang="pt-PT" sz="2400" smtClean="0"/>
          </a:p>
        </p:txBody>
      </p:sp>
      <p:sp>
        <p:nvSpPr>
          <p:cNvPr id="128004" name="Text Box 4"/>
          <p:cNvSpPr txBox="1">
            <a:spLocks noChangeArrowheads="1"/>
          </p:cNvSpPr>
          <p:nvPr/>
        </p:nvSpPr>
        <p:spPr bwMode="auto">
          <a:xfrm>
            <a:off x="381000" y="153988"/>
            <a:ext cx="7467600" cy="531812"/>
          </a:xfrm>
          <a:prstGeom prst="rect">
            <a:avLst/>
          </a:prstGeom>
          <a:noFill/>
          <a:ln w="9525" algn="ctr">
            <a:noFill/>
            <a:miter lim="800000"/>
            <a:headEnd/>
            <a:tailEnd type="none" w="med" len="lg"/>
          </a:ln>
        </p:spPr>
        <p:txBody>
          <a:bodyPr>
            <a:spAutoFit/>
          </a:bodyPr>
          <a:lstStyle/>
          <a:p>
            <a:pPr marL="1588" indent="-1588">
              <a:defRPr/>
            </a:pPr>
            <a:r>
              <a:rPr lang="en-US" sz="3600" b="1" dirty="0">
                <a:solidFill>
                  <a:srgbClr val="993366"/>
                </a:solidFill>
                <a:latin typeface="+mj-lt"/>
                <a:ea typeface="+mj-ea"/>
                <a:cs typeface="+mj-cs"/>
              </a:rPr>
              <a:t>Income and Substitution Effects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70">
                                            <p:txEl>
                                              <p:pRg st="0" end="0"/>
                                            </p:txEl>
                                          </p:spTgt>
                                        </p:tgtEl>
                                        <p:attrNameLst>
                                          <p:attrName>style.visibility</p:attrName>
                                        </p:attrNameLst>
                                      </p:cBhvr>
                                      <p:to>
                                        <p:strVal val="visible"/>
                                      </p:to>
                                    </p:set>
                                    <p:animEffect transition="in" filter="wipe(left)">
                                      <p:cBhvr>
                                        <p:cTn id="7" dur="500"/>
                                        <p:tgtEl>
                                          <p:spTgt spid="3277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70">
                                            <p:txEl>
                                              <p:pRg st="2" end="2"/>
                                            </p:txEl>
                                          </p:spTgt>
                                        </p:tgtEl>
                                        <p:attrNameLst>
                                          <p:attrName>style.visibility</p:attrName>
                                        </p:attrNameLst>
                                      </p:cBhvr>
                                      <p:to>
                                        <p:strVal val="visible"/>
                                      </p:to>
                                    </p:set>
                                    <p:animEffect transition="in" filter="wipe(left)">
                                      <p:cBhvr>
                                        <p:cTn id="12" dur="500"/>
                                        <p:tgtEl>
                                          <p:spTgt spid="3277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Rot="1" noChangeArrowheads="1"/>
          </p:cNvSpPr>
          <p:nvPr>
            <p:ph type="title" idx="4294967295"/>
          </p:nvPr>
        </p:nvSpPr>
        <p:spPr>
          <a:xfrm>
            <a:off x="609600" y="0"/>
            <a:ext cx="8382000" cy="685800"/>
          </a:xfrm>
        </p:spPr>
        <p:txBody>
          <a:bodyPr/>
          <a:lstStyle/>
          <a:p>
            <a:pPr eaLnBrk="1" hangingPunct="1"/>
            <a:r>
              <a:rPr lang="en-US" altLang="pt-PT" smtClean="0"/>
              <a:t/>
            </a:r>
            <a:br>
              <a:rPr lang="en-US" altLang="pt-PT" smtClean="0"/>
            </a:br>
            <a:r>
              <a:rPr lang="en-US" altLang="pt-PT" smtClean="0"/>
              <a:t/>
            </a:r>
            <a:br>
              <a:rPr lang="en-US" altLang="pt-PT" smtClean="0"/>
            </a:br>
            <a:r>
              <a:rPr lang="en-US" altLang="pt-PT" smtClean="0"/>
              <a:t/>
            </a:r>
            <a:br>
              <a:rPr lang="en-US" altLang="pt-PT" smtClean="0"/>
            </a:br>
            <a:r>
              <a:rPr lang="en-US" altLang="pt-PT" smtClean="0"/>
              <a:t/>
            </a:r>
            <a:br>
              <a:rPr lang="en-US" altLang="pt-PT" smtClean="0"/>
            </a:br>
            <a:r>
              <a:rPr lang="en-US" altLang="pt-PT" smtClean="0"/>
              <a:t/>
            </a:r>
            <a:br>
              <a:rPr lang="en-US" altLang="pt-PT" smtClean="0"/>
            </a:br>
            <a:r>
              <a:rPr lang="en-US" altLang="pt-PT" smtClean="0"/>
              <a:t/>
            </a:r>
            <a:br>
              <a:rPr lang="en-US" altLang="pt-PT" smtClean="0"/>
            </a:br>
            <a:r>
              <a:rPr lang="en-US" altLang="pt-PT" smtClean="0"/>
              <a:t/>
            </a:r>
            <a:br>
              <a:rPr lang="en-US" altLang="pt-PT" smtClean="0"/>
            </a:br>
            <a:r>
              <a:rPr lang="en-US" altLang="pt-PT" smtClean="0"/>
              <a:t> </a:t>
            </a:r>
          </a:p>
        </p:txBody>
      </p:sp>
      <p:sp>
        <p:nvSpPr>
          <p:cNvPr id="33795" name="Rectangle 3"/>
          <p:cNvSpPr>
            <a:spLocks noGrp="1" noChangeArrowheads="1"/>
          </p:cNvSpPr>
          <p:nvPr>
            <p:ph idx="4294967295"/>
          </p:nvPr>
        </p:nvSpPr>
        <p:spPr>
          <a:xfrm>
            <a:off x="228600" y="912813"/>
            <a:ext cx="8686800" cy="5411787"/>
          </a:xfrm>
        </p:spPr>
        <p:txBody>
          <a:bodyPr/>
          <a:lstStyle/>
          <a:p>
            <a:pPr marL="230188" indent="-230188" eaLnBrk="1" hangingPunct="1">
              <a:lnSpc>
                <a:spcPct val="95000"/>
              </a:lnSpc>
              <a:spcBef>
                <a:spcPct val="10000"/>
              </a:spcBef>
              <a:buClr>
                <a:schemeClr val="tx1"/>
              </a:buClr>
            </a:pPr>
            <a:r>
              <a:rPr lang="en-US" altLang="pt-PT" smtClean="0"/>
              <a:t>When a price change alters a consumer’s purchasing power, the resulting change in consumption is the </a:t>
            </a:r>
            <a:r>
              <a:rPr lang="en-US" altLang="pt-PT" b="1" smtClean="0"/>
              <a:t>income effect</a:t>
            </a:r>
            <a:r>
              <a:rPr lang="en-US" altLang="pt-PT" smtClean="0"/>
              <a:t>. It is represented by a movement to a new indifference curve, keeping the relative price unchanged.</a:t>
            </a:r>
          </a:p>
          <a:p>
            <a:pPr marL="230188" indent="-230188" eaLnBrk="1" hangingPunct="1">
              <a:lnSpc>
                <a:spcPct val="95000"/>
              </a:lnSpc>
              <a:spcBef>
                <a:spcPct val="10000"/>
              </a:spcBef>
              <a:buClr>
                <a:schemeClr val="tx1"/>
              </a:buClr>
            </a:pPr>
            <a:r>
              <a:rPr lang="en-US" altLang="pt-PT" smtClean="0"/>
              <a:t>For </a:t>
            </a:r>
            <a:r>
              <a:rPr lang="en-US" altLang="pt-PT" b="1" i="1" smtClean="0"/>
              <a:t>normal goods</a:t>
            </a:r>
            <a:r>
              <a:rPr lang="en-US" altLang="pt-PT" smtClean="0"/>
              <a:t>, the income and substitution effects work in the same direction; so their </a:t>
            </a:r>
            <a:r>
              <a:rPr lang="en-US" altLang="pt-PT" i="1" smtClean="0"/>
              <a:t>demand curves always slope downward</a:t>
            </a:r>
            <a:r>
              <a:rPr lang="en-US" altLang="pt-PT" smtClean="0"/>
              <a:t>. </a:t>
            </a:r>
          </a:p>
          <a:p>
            <a:pPr marL="230188" indent="-230188" eaLnBrk="1" hangingPunct="1">
              <a:lnSpc>
                <a:spcPct val="95000"/>
              </a:lnSpc>
              <a:spcBef>
                <a:spcPct val="10000"/>
              </a:spcBef>
              <a:buClr>
                <a:schemeClr val="tx1"/>
              </a:buClr>
            </a:pPr>
            <a:r>
              <a:rPr lang="en-US" altLang="pt-PT" smtClean="0"/>
              <a:t>Although these effects work in opposite directions for inferior goods, their </a:t>
            </a:r>
            <a:r>
              <a:rPr lang="en-US" altLang="pt-PT" i="1" smtClean="0"/>
              <a:t>demand curves usually slope downward</a:t>
            </a:r>
            <a:r>
              <a:rPr lang="en-US" altLang="pt-PT" smtClean="0"/>
              <a:t> as well because the substitution effect is typically stronger than the income effect. The exception is the case of a </a:t>
            </a:r>
            <a:r>
              <a:rPr lang="en-US" altLang="pt-PT" b="1" i="1" smtClean="0"/>
              <a:t>Giffen good</a:t>
            </a:r>
            <a:r>
              <a:rPr lang="en-US" altLang="pt-PT" smtClean="0"/>
              <a:t>.</a:t>
            </a:r>
          </a:p>
        </p:txBody>
      </p:sp>
      <p:sp>
        <p:nvSpPr>
          <p:cNvPr id="129028" name="Text Box 4"/>
          <p:cNvSpPr txBox="1">
            <a:spLocks noChangeArrowheads="1"/>
          </p:cNvSpPr>
          <p:nvPr/>
        </p:nvSpPr>
        <p:spPr bwMode="auto">
          <a:xfrm>
            <a:off x="381000" y="153988"/>
            <a:ext cx="7315200" cy="531812"/>
          </a:xfrm>
          <a:prstGeom prst="rect">
            <a:avLst/>
          </a:prstGeom>
          <a:noFill/>
          <a:ln w="9525" algn="ctr">
            <a:noFill/>
            <a:miter lim="800000"/>
            <a:headEnd/>
            <a:tailEnd type="none" w="med" len="lg"/>
          </a:ln>
        </p:spPr>
        <p:txBody>
          <a:bodyPr>
            <a:spAutoFit/>
          </a:bodyPr>
          <a:lstStyle/>
          <a:p>
            <a:pPr marL="1588" indent="-1588">
              <a:defRPr/>
            </a:pPr>
            <a:r>
              <a:rPr lang="en-US" sz="3600" b="1" dirty="0">
                <a:solidFill>
                  <a:srgbClr val="993366"/>
                </a:solidFill>
                <a:latin typeface="+mj-lt"/>
                <a:ea typeface="+mj-ea"/>
                <a:cs typeface="+mj-cs"/>
              </a:rPr>
              <a:t>Income and Substitution Effects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wipe(left)">
                                      <p:cBhvr>
                                        <p:cTn id="7" dur="500"/>
                                        <p:tgtEl>
                                          <p:spTgt spid="337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795">
                                            <p:txEl>
                                              <p:pRg st="1" end="1"/>
                                            </p:txEl>
                                          </p:spTgt>
                                        </p:tgtEl>
                                        <p:attrNameLst>
                                          <p:attrName>style.visibility</p:attrName>
                                        </p:attrNameLst>
                                      </p:cBhvr>
                                      <p:to>
                                        <p:strVal val="visible"/>
                                      </p:to>
                                    </p:set>
                                    <p:animEffect transition="in" filter="wipe(left)">
                                      <p:cBhvr>
                                        <p:cTn id="12" dur="500"/>
                                        <p:tgtEl>
                                          <p:spTgt spid="337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3795">
                                            <p:txEl>
                                              <p:pRg st="2" end="2"/>
                                            </p:txEl>
                                          </p:spTgt>
                                        </p:tgtEl>
                                        <p:attrNameLst>
                                          <p:attrName>style.visibility</p:attrName>
                                        </p:attrNameLst>
                                      </p:cBhvr>
                                      <p:to>
                                        <p:strVal val="visible"/>
                                      </p:to>
                                    </p:set>
                                    <p:animEffect transition="in" filter="wipe(left)">
                                      <p:cBhvr>
                                        <p:cTn id="17" dur="500"/>
                                        <p:tgtEl>
                                          <p:spTgt spid="337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8" name="Text Box 4"/>
          <p:cNvSpPr txBox="1">
            <a:spLocks noChangeArrowheads="1"/>
          </p:cNvSpPr>
          <p:nvPr/>
        </p:nvSpPr>
        <p:spPr bwMode="auto">
          <a:xfrm>
            <a:off x="381000" y="153988"/>
            <a:ext cx="7315200" cy="531812"/>
          </a:xfrm>
          <a:prstGeom prst="rect">
            <a:avLst/>
          </a:prstGeom>
          <a:noFill/>
          <a:ln w="9525" algn="ctr">
            <a:noFill/>
            <a:miter lim="800000"/>
            <a:headEnd/>
            <a:tailEnd type="none" w="med" len="lg"/>
          </a:ln>
        </p:spPr>
        <p:txBody>
          <a:bodyPr>
            <a:spAutoFit/>
          </a:bodyPr>
          <a:lstStyle/>
          <a:p>
            <a:pPr marL="1588" indent="-1588">
              <a:defRPr/>
            </a:pPr>
            <a:r>
              <a:rPr lang="en-US" sz="3600" b="1" dirty="0">
                <a:solidFill>
                  <a:srgbClr val="993366"/>
                </a:solidFill>
                <a:latin typeface="+mj-lt"/>
                <a:ea typeface="+mj-ea"/>
                <a:cs typeface="+mj-cs"/>
              </a:rPr>
              <a:t>Income and Substitution Effects</a:t>
            </a:r>
          </a:p>
        </p:txBody>
      </p:sp>
      <p:sp>
        <p:nvSpPr>
          <p:cNvPr id="591961" name="Line 89"/>
          <p:cNvSpPr>
            <a:spLocks noChangeShapeType="1"/>
          </p:cNvSpPr>
          <p:nvPr/>
        </p:nvSpPr>
        <p:spPr bwMode="auto">
          <a:xfrm>
            <a:off x="1785938" y="3846513"/>
            <a:ext cx="6423025" cy="1555750"/>
          </a:xfrm>
          <a:prstGeom prst="line">
            <a:avLst/>
          </a:prstGeom>
          <a:noFill/>
          <a:ln w="30163">
            <a:solidFill>
              <a:srgbClr val="FCC79B"/>
            </a:solidFill>
            <a:miter lim="800000"/>
            <a:headEnd/>
            <a:tailEnd/>
          </a:ln>
          <a:extLst>
            <a:ext uri="{909E8E84-426E-40DD-AFC4-6F175D3DCCD1}">
              <a14:hiddenFill xmlns:a14="http://schemas.microsoft.com/office/drawing/2010/main">
                <a:noFill/>
              </a14:hiddenFill>
            </a:ext>
          </a:extLst>
        </p:spPr>
        <p:txBody>
          <a:bodyPr/>
          <a:lstStyle/>
          <a:p>
            <a:endParaRPr lang="pt-PT"/>
          </a:p>
        </p:txBody>
      </p:sp>
      <p:cxnSp>
        <p:nvCxnSpPr>
          <p:cNvPr id="548914" name="Straight Connector 86"/>
          <p:cNvCxnSpPr>
            <a:cxnSpLocks noChangeShapeType="1"/>
          </p:cNvCxnSpPr>
          <p:nvPr/>
        </p:nvCxnSpPr>
        <p:spPr bwMode="auto">
          <a:xfrm>
            <a:off x="2573338" y="3082925"/>
            <a:ext cx="0" cy="2085975"/>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pic>
        <p:nvPicPr>
          <p:cNvPr id="591963" name="Picture 9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16138" y="2636838"/>
            <a:ext cx="2205037" cy="2125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cxnSp>
        <p:nvCxnSpPr>
          <p:cNvPr id="2" name="Straight Connector 86"/>
          <p:cNvCxnSpPr>
            <a:cxnSpLocks noChangeShapeType="1"/>
          </p:cNvCxnSpPr>
          <p:nvPr/>
        </p:nvCxnSpPr>
        <p:spPr bwMode="auto">
          <a:xfrm>
            <a:off x="2193925" y="4235450"/>
            <a:ext cx="0" cy="1052513"/>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sp>
        <p:nvSpPr>
          <p:cNvPr id="591965" name="Rectangle 93"/>
          <p:cNvSpPr>
            <a:spLocks noChangeArrowheads="1"/>
          </p:cNvSpPr>
          <p:nvPr/>
        </p:nvSpPr>
        <p:spPr bwMode="auto">
          <a:xfrm>
            <a:off x="7985125" y="505142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BL</a:t>
            </a:r>
            <a:endParaRPr lang="en-US" altLang="pt-PT" sz="1400">
              <a:latin typeface="Tahoma" panose="020B0604030504040204" pitchFamily="34" charset="0"/>
            </a:endParaRPr>
          </a:p>
        </p:txBody>
      </p:sp>
      <p:sp>
        <p:nvSpPr>
          <p:cNvPr id="591966" name="Rectangle 94"/>
          <p:cNvSpPr>
            <a:spLocks noChangeArrowheads="1"/>
          </p:cNvSpPr>
          <p:nvPr/>
        </p:nvSpPr>
        <p:spPr bwMode="auto">
          <a:xfrm>
            <a:off x="8281988" y="5168900"/>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591967" name="Rectangle 95"/>
          <p:cNvSpPr>
            <a:spLocks noChangeArrowheads="1"/>
          </p:cNvSpPr>
          <p:nvPr/>
        </p:nvSpPr>
        <p:spPr bwMode="auto">
          <a:xfrm>
            <a:off x="6769100" y="4551363"/>
            <a:ext cx="4286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591968" name="Rectangle 96"/>
          <p:cNvSpPr>
            <a:spLocks noChangeArrowheads="1"/>
          </p:cNvSpPr>
          <p:nvPr/>
        </p:nvSpPr>
        <p:spPr bwMode="auto">
          <a:xfrm>
            <a:off x="6837363" y="4670425"/>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591969" name="Rectangle 97"/>
          <p:cNvSpPr>
            <a:spLocks noChangeArrowheads="1"/>
          </p:cNvSpPr>
          <p:nvPr/>
        </p:nvSpPr>
        <p:spPr bwMode="auto">
          <a:xfrm>
            <a:off x="5441950" y="5038725"/>
            <a:ext cx="4286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591970" name="Rectangle 98"/>
          <p:cNvSpPr>
            <a:spLocks noChangeArrowheads="1"/>
          </p:cNvSpPr>
          <p:nvPr/>
        </p:nvSpPr>
        <p:spPr bwMode="auto">
          <a:xfrm>
            <a:off x="5511800" y="5159375"/>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591971" name="Rectangle 99"/>
          <p:cNvSpPr>
            <a:spLocks noChangeArrowheads="1"/>
          </p:cNvSpPr>
          <p:nvPr/>
        </p:nvSpPr>
        <p:spPr bwMode="auto">
          <a:xfrm>
            <a:off x="3389313" y="505142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BL</a:t>
            </a:r>
            <a:endParaRPr lang="en-US" altLang="pt-PT" sz="1400">
              <a:latin typeface="Tahoma" panose="020B0604030504040204" pitchFamily="34" charset="0"/>
            </a:endParaRPr>
          </a:p>
        </p:txBody>
      </p:sp>
      <p:sp>
        <p:nvSpPr>
          <p:cNvPr id="591972" name="Rectangle 100"/>
          <p:cNvSpPr>
            <a:spLocks noChangeArrowheads="1"/>
          </p:cNvSpPr>
          <p:nvPr/>
        </p:nvSpPr>
        <p:spPr bwMode="auto">
          <a:xfrm>
            <a:off x="3683000" y="5172075"/>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591973" name="Rectangle 101"/>
          <p:cNvSpPr>
            <a:spLocks noChangeArrowheads="1"/>
          </p:cNvSpPr>
          <p:nvPr/>
        </p:nvSpPr>
        <p:spPr bwMode="auto">
          <a:xfrm>
            <a:off x="4364038" y="4737100"/>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BL</a:t>
            </a:r>
            <a:endParaRPr lang="en-US" altLang="pt-PT" sz="1400">
              <a:latin typeface="Tahoma" panose="020B0604030504040204" pitchFamily="34" charset="0"/>
            </a:endParaRPr>
          </a:p>
        </p:txBody>
      </p:sp>
      <p:sp>
        <p:nvSpPr>
          <p:cNvPr id="591974" name="Rectangle 102"/>
          <p:cNvSpPr>
            <a:spLocks noChangeArrowheads="1"/>
          </p:cNvSpPr>
          <p:nvPr/>
        </p:nvSpPr>
        <p:spPr bwMode="auto">
          <a:xfrm>
            <a:off x="4660900" y="4856163"/>
            <a:ext cx="8731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S</a:t>
            </a:r>
            <a:endParaRPr lang="en-US" altLang="pt-PT" sz="1400">
              <a:latin typeface="Tahoma" panose="020B0604030504040204" pitchFamily="34" charset="0"/>
            </a:endParaRPr>
          </a:p>
        </p:txBody>
      </p:sp>
      <p:sp>
        <p:nvSpPr>
          <p:cNvPr id="591975" name="Rectangle 103"/>
          <p:cNvSpPr>
            <a:spLocks noChangeArrowheads="1"/>
          </p:cNvSpPr>
          <p:nvPr/>
        </p:nvSpPr>
        <p:spPr bwMode="auto">
          <a:xfrm>
            <a:off x="2125663" y="5408613"/>
            <a:ext cx="904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591976" name="Rectangle 104"/>
          <p:cNvSpPr>
            <a:spLocks noChangeArrowheads="1"/>
          </p:cNvSpPr>
          <p:nvPr/>
        </p:nvSpPr>
        <p:spPr bwMode="auto">
          <a:xfrm>
            <a:off x="1539875" y="5408613"/>
            <a:ext cx="90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0</a:t>
            </a:r>
            <a:endParaRPr lang="en-US" altLang="pt-PT" sz="1400">
              <a:latin typeface="Tahoma" panose="020B0604030504040204" pitchFamily="34" charset="0"/>
            </a:endParaRPr>
          </a:p>
        </p:txBody>
      </p:sp>
      <p:sp>
        <p:nvSpPr>
          <p:cNvPr id="591977" name="Rectangle 105"/>
          <p:cNvSpPr>
            <a:spLocks noChangeArrowheads="1"/>
          </p:cNvSpPr>
          <p:nvPr/>
        </p:nvSpPr>
        <p:spPr bwMode="auto">
          <a:xfrm>
            <a:off x="2519363" y="5408613"/>
            <a:ext cx="904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591978" name="Rectangle 106"/>
          <p:cNvSpPr>
            <a:spLocks noChangeArrowheads="1"/>
          </p:cNvSpPr>
          <p:nvPr/>
        </p:nvSpPr>
        <p:spPr bwMode="auto">
          <a:xfrm>
            <a:off x="3303588" y="5408613"/>
            <a:ext cx="904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a:t>
            </a:r>
            <a:endParaRPr lang="en-US" altLang="pt-PT" sz="1400">
              <a:latin typeface="Tahoma" panose="020B0604030504040204" pitchFamily="34" charset="0"/>
            </a:endParaRPr>
          </a:p>
        </p:txBody>
      </p:sp>
      <p:sp>
        <p:nvSpPr>
          <p:cNvPr id="591979" name="Rectangle 107"/>
          <p:cNvSpPr>
            <a:spLocks noChangeArrowheads="1"/>
          </p:cNvSpPr>
          <p:nvPr/>
        </p:nvSpPr>
        <p:spPr bwMode="auto">
          <a:xfrm>
            <a:off x="4090988" y="5408613"/>
            <a:ext cx="904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6</a:t>
            </a:r>
            <a:endParaRPr lang="en-US" altLang="pt-PT" sz="1400">
              <a:latin typeface="Tahoma" panose="020B0604030504040204" pitchFamily="34" charset="0"/>
            </a:endParaRPr>
          </a:p>
        </p:txBody>
      </p:sp>
      <p:sp>
        <p:nvSpPr>
          <p:cNvPr id="591980" name="Rectangle 108"/>
          <p:cNvSpPr>
            <a:spLocks noChangeArrowheads="1"/>
          </p:cNvSpPr>
          <p:nvPr/>
        </p:nvSpPr>
        <p:spPr bwMode="auto">
          <a:xfrm>
            <a:off x="4873625" y="5408613"/>
            <a:ext cx="90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8</a:t>
            </a:r>
            <a:endParaRPr lang="en-US" altLang="pt-PT" sz="1400">
              <a:latin typeface="Tahoma" panose="020B0604030504040204" pitchFamily="34" charset="0"/>
            </a:endParaRPr>
          </a:p>
        </p:txBody>
      </p:sp>
      <p:sp>
        <p:nvSpPr>
          <p:cNvPr id="591981" name="Rectangle 109"/>
          <p:cNvSpPr>
            <a:spLocks noChangeArrowheads="1"/>
          </p:cNvSpPr>
          <p:nvPr/>
        </p:nvSpPr>
        <p:spPr bwMode="auto">
          <a:xfrm>
            <a:off x="7954963" y="540861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16</a:t>
            </a:r>
            <a:endParaRPr lang="en-US" altLang="pt-PT" sz="1400">
              <a:latin typeface="Tahoma" panose="020B0604030504040204" pitchFamily="34" charset="0"/>
            </a:endParaRPr>
          </a:p>
        </p:txBody>
      </p:sp>
      <p:sp>
        <p:nvSpPr>
          <p:cNvPr id="591982" name="Rectangle 110"/>
          <p:cNvSpPr>
            <a:spLocks noChangeArrowheads="1"/>
          </p:cNvSpPr>
          <p:nvPr/>
        </p:nvSpPr>
        <p:spPr bwMode="auto">
          <a:xfrm>
            <a:off x="7169150" y="5408613"/>
            <a:ext cx="1793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14</a:t>
            </a:r>
            <a:endParaRPr lang="en-US" altLang="pt-PT" sz="1400">
              <a:latin typeface="Tahoma" panose="020B0604030504040204" pitchFamily="34" charset="0"/>
            </a:endParaRPr>
          </a:p>
        </p:txBody>
      </p:sp>
      <p:sp>
        <p:nvSpPr>
          <p:cNvPr id="591983" name="Rectangle 111"/>
          <p:cNvSpPr>
            <a:spLocks noChangeArrowheads="1"/>
          </p:cNvSpPr>
          <p:nvPr/>
        </p:nvSpPr>
        <p:spPr bwMode="auto">
          <a:xfrm>
            <a:off x="6384925" y="540861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12</a:t>
            </a:r>
            <a:endParaRPr lang="en-US" altLang="pt-PT" sz="1400">
              <a:latin typeface="Tahoma" panose="020B0604030504040204" pitchFamily="34" charset="0"/>
            </a:endParaRPr>
          </a:p>
        </p:txBody>
      </p:sp>
      <p:sp>
        <p:nvSpPr>
          <p:cNvPr id="591984" name="Rectangle 112"/>
          <p:cNvSpPr>
            <a:spLocks noChangeArrowheads="1"/>
          </p:cNvSpPr>
          <p:nvPr/>
        </p:nvSpPr>
        <p:spPr bwMode="auto">
          <a:xfrm>
            <a:off x="5597525" y="540861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591985" name="Line 113"/>
          <p:cNvSpPr>
            <a:spLocks noChangeShapeType="1"/>
          </p:cNvSpPr>
          <p:nvPr/>
        </p:nvSpPr>
        <p:spPr bwMode="auto">
          <a:xfrm>
            <a:off x="7299325" y="5233988"/>
            <a:ext cx="0" cy="14128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1986" name="Line 114"/>
          <p:cNvSpPr>
            <a:spLocks noChangeShapeType="1"/>
          </p:cNvSpPr>
          <p:nvPr/>
        </p:nvSpPr>
        <p:spPr bwMode="auto">
          <a:xfrm>
            <a:off x="6511925" y="5233988"/>
            <a:ext cx="0" cy="14128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1987" name="Line 115"/>
          <p:cNvSpPr>
            <a:spLocks noChangeShapeType="1"/>
          </p:cNvSpPr>
          <p:nvPr/>
        </p:nvSpPr>
        <p:spPr bwMode="auto">
          <a:xfrm>
            <a:off x="5729288" y="5233988"/>
            <a:ext cx="0" cy="14128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1988" name="Line 116"/>
          <p:cNvSpPr>
            <a:spLocks noChangeShapeType="1"/>
          </p:cNvSpPr>
          <p:nvPr/>
        </p:nvSpPr>
        <p:spPr bwMode="auto">
          <a:xfrm>
            <a:off x="4941888" y="5233988"/>
            <a:ext cx="0" cy="14128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1989" name="Line 117"/>
          <p:cNvSpPr>
            <a:spLocks noChangeShapeType="1"/>
          </p:cNvSpPr>
          <p:nvPr/>
        </p:nvSpPr>
        <p:spPr bwMode="auto">
          <a:xfrm>
            <a:off x="4157663" y="5233988"/>
            <a:ext cx="0" cy="14128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1990" name="Line 118"/>
          <p:cNvSpPr>
            <a:spLocks noChangeShapeType="1"/>
          </p:cNvSpPr>
          <p:nvPr/>
        </p:nvSpPr>
        <p:spPr bwMode="auto">
          <a:xfrm>
            <a:off x="2587625" y="5233988"/>
            <a:ext cx="0" cy="14128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1991" name="Line 119"/>
          <p:cNvSpPr>
            <a:spLocks noChangeShapeType="1"/>
          </p:cNvSpPr>
          <p:nvPr/>
        </p:nvSpPr>
        <p:spPr bwMode="auto">
          <a:xfrm>
            <a:off x="2193925" y="5233988"/>
            <a:ext cx="0" cy="14128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1992" name="Line 120"/>
          <p:cNvSpPr>
            <a:spLocks noChangeShapeType="1"/>
          </p:cNvSpPr>
          <p:nvPr/>
        </p:nvSpPr>
        <p:spPr bwMode="auto">
          <a:xfrm>
            <a:off x="1798638" y="1951038"/>
            <a:ext cx="176212"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1993" name="Line 121"/>
          <p:cNvSpPr>
            <a:spLocks noChangeShapeType="1"/>
          </p:cNvSpPr>
          <p:nvPr/>
        </p:nvSpPr>
        <p:spPr bwMode="auto">
          <a:xfrm>
            <a:off x="1798638" y="2330450"/>
            <a:ext cx="176212"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1994" name="Line 122"/>
          <p:cNvSpPr>
            <a:spLocks noChangeShapeType="1"/>
          </p:cNvSpPr>
          <p:nvPr/>
        </p:nvSpPr>
        <p:spPr bwMode="auto">
          <a:xfrm>
            <a:off x="1798638" y="2711450"/>
            <a:ext cx="176212"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1995" name="Line 123"/>
          <p:cNvSpPr>
            <a:spLocks noChangeShapeType="1"/>
          </p:cNvSpPr>
          <p:nvPr/>
        </p:nvSpPr>
        <p:spPr bwMode="auto">
          <a:xfrm>
            <a:off x="1798638" y="3090863"/>
            <a:ext cx="176212"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1996" name="Line 124"/>
          <p:cNvSpPr>
            <a:spLocks noChangeShapeType="1"/>
          </p:cNvSpPr>
          <p:nvPr/>
        </p:nvSpPr>
        <p:spPr bwMode="auto">
          <a:xfrm>
            <a:off x="1798638" y="3473450"/>
            <a:ext cx="176212"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1997" name="Line 125"/>
          <p:cNvSpPr>
            <a:spLocks noChangeShapeType="1"/>
          </p:cNvSpPr>
          <p:nvPr/>
        </p:nvSpPr>
        <p:spPr bwMode="auto">
          <a:xfrm>
            <a:off x="1798638" y="4232275"/>
            <a:ext cx="176212"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1998" name="Line 126"/>
          <p:cNvSpPr>
            <a:spLocks noChangeShapeType="1"/>
          </p:cNvSpPr>
          <p:nvPr/>
        </p:nvSpPr>
        <p:spPr bwMode="auto">
          <a:xfrm>
            <a:off x="1798638" y="4610100"/>
            <a:ext cx="176212"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1999" name="Line 127"/>
          <p:cNvSpPr>
            <a:spLocks noChangeShapeType="1"/>
          </p:cNvSpPr>
          <p:nvPr/>
        </p:nvSpPr>
        <p:spPr bwMode="auto">
          <a:xfrm>
            <a:off x="1798638" y="4992688"/>
            <a:ext cx="176212"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2000" name="Rectangle 128"/>
          <p:cNvSpPr>
            <a:spLocks noChangeArrowheads="1"/>
          </p:cNvSpPr>
          <p:nvPr/>
        </p:nvSpPr>
        <p:spPr bwMode="auto">
          <a:xfrm>
            <a:off x="1266825" y="1817688"/>
            <a:ext cx="27146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180</a:t>
            </a:r>
            <a:endParaRPr lang="en-US" altLang="pt-PT" sz="1400">
              <a:latin typeface="Tahoma" panose="020B0604030504040204" pitchFamily="34" charset="0"/>
            </a:endParaRPr>
          </a:p>
        </p:txBody>
      </p:sp>
      <p:sp>
        <p:nvSpPr>
          <p:cNvPr id="592001" name="Rectangle 129"/>
          <p:cNvSpPr>
            <a:spLocks noChangeArrowheads="1"/>
          </p:cNvSpPr>
          <p:nvPr/>
        </p:nvSpPr>
        <p:spPr bwMode="auto">
          <a:xfrm>
            <a:off x="1266825" y="2201863"/>
            <a:ext cx="27146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160</a:t>
            </a:r>
            <a:endParaRPr lang="en-US" altLang="pt-PT" sz="1400">
              <a:latin typeface="Tahoma" panose="020B0604030504040204" pitchFamily="34" charset="0"/>
            </a:endParaRPr>
          </a:p>
        </p:txBody>
      </p:sp>
      <p:sp>
        <p:nvSpPr>
          <p:cNvPr id="592002" name="Rectangle 130"/>
          <p:cNvSpPr>
            <a:spLocks noChangeArrowheads="1"/>
          </p:cNvSpPr>
          <p:nvPr/>
        </p:nvSpPr>
        <p:spPr bwMode="auto">
          <a:xfrm>
            <a:off x="1266825" y="2582863"/>
            <a:ext cx="27146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140</a:t>
            </a:r>
            <a:endParaRPr lang="en-US" altLang="pt-PT" sz="1400">
              <a:latin typeface="Tahoma" panose="020B0604030504040204" pitchFamily="34" charset="0"/>
            </a:endParaRPr>
          </a:p>
        </p:txBody>
      </p:sp>
      <p:sp>
        <p:nvSpPr>
          <p:cNvPr id="592003" name="Rectangle 131"/>
          <p:cNvSpPr>
            <a:spLocks noChangeArrowheads="1"/>
          </p:cNvSpPr>
          <p:nvPr/>
        </p:nvSpPr>
        <p:spPr bwMode="auto">
          <a:xfrm>
            <a:off x="1266825" y="2962275"/>
            <a:ext cx="271463"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120</a:t>
            </a:r>
            <a:endParaRPr lang="en-US" altLang="pt-PT" sz="1400">
              <a:latin typeface="Tahoma" panose="020B0604030504040204" pitchFamily="34" charset="0"/>
            </a:endParaRPr>
          </a:p>
        </p:txBody>
      </p:sp>
      <p:sp>
        <p:nvSpPr>
          <p:cNvPr id="592004" name="Rectangle 132"/>
          <p:cNvSpPr>
            <a:spLocks noChangeArrowheads="1"/>
          </p:cNvSpPr>
          <p:nvPr/>
        </p:nvSpPr>
        <p:spPr bwMode="auto">
          <a:xfrm>
            <a:off x="1266825" y="3341688"/>
            <a:ext cx="27146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100</a:t>
            </a:r>
            <a:endParaRPr lang="en-US" altLang="pt-PT" sz="1400">
              <a:latin typeface="Tahoma" panose="020B0604030504040204" pitchFamily="34" charset="0"/>
            </a:endParaRPr>
          </a:p>
        </p:txBody>
      </p:sp>
      <p:sp>
        <p:nvSpPr>
          <p:cNvPr id="592005" name="Rectangle 133"/>
          <p:cNvSpPr>
            <a:spLocks noChangeArrowheads="1"/>
          </p:cNvSpPr>
          <p:nvPr/>
        </p:nvSpPr>
        <p:spPr bwMode="auto">
          <a:xfrm>
            <a:off x="1401763" y="3722688"/>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80</a:t>
            </a:r>
            <a:endParaRPr lang="en-US" altLang="pt-PT" sz="1400">
              <a:latin typeface="Tahoma" panose="020B0604030504040204" pitchFamily="34" charset="0"/>
            </a:endParaRPr>
          </a:p>
        </p:txBody>
      </p:sp>
      <p:sp>
        <p:nvSpPr>
          <p:cNvPr id="592006" name="Rectangle 134"/>
          <p:cNvSpPr>
            <a:spLocks noChangeArrowheads="1"/>
          </p:cNvSpPr>
          <p:nvPr/>
        </p:nvSpPr>
        <p:spPr bwMode="auto">
          <a:xfrm>
            <a:off x="1401763" y="4103688"/>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60</a:t>
            </a:r>
            <a:endParaRPr lang="en-US" altLang="pt-PT" sz="1400">
              <a:latin typeface="Tahoma" panose="020B0604030504040204" pitchFamily="34" charset="0"/>
            </a:endParaRPr>
          </a:p>
        </p:txBody>
      </p:sp>
      <p:sp>
        <p:nvSpPr>
          <p:cNvPr id="592007" name="Rectangle 135"/>
          <p:cNvSpPr>
            <a:spLocks noChangeArrowheads="1"/>
          </p:cNvSpPr>
          <p:nvPr/>
        </p:nvSpPr>
        <p:spPr bwMode="auto">
          <a:xfrm>
            <a:off x="1401763" y="4479925"/>
            <a:ext cx="1809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40</a:t>
            </a:r>
            <a:endParaRPr lang="en-US" altLang="pt-PT" sz="1400">
              <a:latin typeface="Tahoma" panose="020B0604030504040204" pitchFamily="34" charset="0"/>
            </a:endParaRPr>
          </a:p>
        </p:txBody>
      </p:sp>
      <p:sp>
        <p:nvSpPr>
          <p:cNvPr id="592008" name="Rectangle 136"/>
          <p:cNvSpPr>
            <a:spLocks noChangeArrowheads="1"/>
          </p:cNvSpPr>
          <p:nvPr/>
        </p:nvSpPr>
        <p:spPr bwMode="auto">
          <a:xfrm>
            <a:off x="1401763" y="4864100"/>
            <a:ext cx="1809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20</a:t>
            </a:r>
            <a:endParaRPr lang="en-US" altLang="pt-PT" sz="1400">
              <a:latin typeface="Tahoma" panose="020B0604030504040204" pitchFamily="34" charset="0"/>
            </a:endParaRPr>
          </a:p>
        </p:txBody>
      </p:sp>
      <p:sp>
        <p:nvSpPr>
          <p:cNvPr id="592009" name="Rectangle 137"/>
          <p:cNvSpPr>
            <a:spLocks noChangeArrowheads="1"/>
          </p:cNvSpPr>
          <p:nvPr/>
        </p:nvSpPr>
        <p:spPr bwMode="auto">
          <a:xfrm>
            <a:off x="1906588" y="4254500"/>
            <a:ext cx="1031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C</a:t>
            </a:r>
            <a:endParaRPr lang="en-US" altLang="pt-PT" sz="1400">
              <a:latin typeface="Tahoma" panose="020B0604030504040204" pitchFamily="34" charset="0"/>
            </a:endParaRPr>
          </a:p>
        </p:txBody>
      </p:sp>
      <p:sp>
        <p:nvSpPr>
          <p:cNvPr id="592010" name="Rectangle 138"/>
          <p:cNvSpPr>
            <a:spLocks noChangeArrowheads="1"/>
          </p:cNvSpPr>
          <p:nvPr/>
        </p:nvSpPr>
        <p:spPr bwMode="auto">
          <a:xfrm>
            <a:off x="2738438" y="2849563"/>
            <a:ext cx="952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a:t>
            </a:r>
            <a:endParaRPr lang="en-US" altLang="pt-PT" sz="1400">
              <a:latin typeface="Tahoma" panose="020B0604030504040204" pitchFamily="34" charset="0"/>
            </a:endParaRPr>
          </a:p>
        </p:txBody>
      </p:sp>
      <p:sp>
        <p:nvSpPr>
          <p:cNvPr id="592011" name="Rectangle 139"/>
          <p:cNvSpPr>
            <a:spLocks noChangeArrowheads="1"/>
          </p:cNvSpPr>
          <p:nvPr/>
        </p:nvSpPr>
        <p:spPr bwMode="auto">
          <a:xfrm>
            <a:off x="4886325" y="4249738"/>
            <a:ext cx="10795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A</a:t>
            </a:r>
            <a:endParaRPr lang="en-US" altLang="pt-PT" sz="1400">
              <a:latin typeface="Tahoma" panose="020B0604030504040204" pitchFamily="34" charset="0"/>
            </a:endParaRPr>
          </a:p>
        </p:txBody>
      </p:sp>
      <p:sp>
        <p:nvSpPr>
          <p:cNvPr id="592012" name="Line 140"/>
          <p:cNvSpPr>
            <a:spLocks noChangeShapeType="1"/>
          </p:cNvSpPr>
          <p:nvPr/>
        </p:nvSpPr>
        <p:spPr bwMode="auto">
          <a:xfrm flipV="1">
            <a:off x="2587625" y="2308225"/>
            <a:ext cx="296863" cy="782638"/>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2013" name="Line 141"/>
          <p:cNvSpPr>
            <a:spLocks noChangeShapeType="1"/>
          </p:cNvSpPr>
          <p:nvPr/>
        </p:nvSpPr>
        <p:spPr bwMode="auto">
          <a:xfrm flipV="1">
            <a:off x="4941888" y="3910013"/>
            <a:ext cx="1362075" cy="70008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2014" name="Freeform 142"/>
          <p:cNvSpPr>
            <a:spLocks/>
          </p:cNvSpPr>
          <p:nvPr/>
        </p:nvSpPr>
        <p:spPr bwMode="auto">
          <a:xfrm>
            <a:off x="2643188" y="1524000"/>
            <a:ext cx="1471612" cy="806450"/>
          </a:xfrm>
          <a:custGeom>
            <a:avLst/>
            <a:gdLst>
              <a:gd name="T0" fmla="*/ 2147483647 w 202"/>
              <a:gd name="T1" fmla="*/ 2147483647 h 172"/>
              <a:gd name="T2" fmla="*/ 2147483647 w 202"/>
              <a:gd name="T3" fmla="*/ 2147483647 h 172"/>
              <a:gd name="T4" fmla="*/ 2147483647 w 202"/>
              <a:gd name="T5" fmla="*/ 2147483647 h 172"/>
              <a:gd name="T6" fmla="*/ 0 w 202"/>
              <a:gd name="T7" fmla="*/ 2147483647 h 172"/>
              <a:gd name="T8" fmla="*/ 0 w 202"/>
              <a:gd name="T9" fmla="*/ 2147483647 h 172"/>
              <a:gd name="T10" fmla="*/ 2147483647 w 202"/>
              <a:gd name="T11" fmla="*/ 0 h 172"/>
              <a:gd name="T12" fmla="*/ 2147483647 w 202"/>
              <a:gd name="T13" fmla="*/ 0 h 172"/>
              <a:gd name="T14" fmla="*/ 2147483647 w 202"/>
              <a:gd name="T15" fmla="*/ 2147483647 h 172"/>
              <a:gd name="T16" fmla="*/ 2147483647 w 202"/>
              <a:gd name="T17" fmla="*/ 2147483647 h 1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2"/>
              <a:gd name="T28" fmla="*/ 0 h 172"/>
              <a:gd name="T29" fmla="*/ 202 w 202"/>
              <a:gd name="T30" fmla="*/ 172 h 17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2" h="172">
                <a:moveTo>
                  <a:pt x="202" y="156"/>
                </a:moveTo>
                <a:cubicBezTo>
                  <a:pt x="202" y="165"/>
                  <a:pt x="195" y="172"/>
                  <a:pt x="186" y="172"/>
                </a:cubicBezTo>
                <a:cubicBezTo>
                  <a:pt x="16" y="172"/>
                  <a:pt x="16" y="172"/>
                  <a:pt x="16" y="172"/>
                </a:cubicBezTo>
                <a:cubicBezTo>
                  <a:pt x="7" y="172"/>
                  <a:pt x="0" y="165"/>
                  <a:pt x="0" y="156"/>
                </a:cubicBezTo>
                <a:cubicBezTo>
                  <a:pt x="0" y="16"/>
                  <a:pt x="0" y="16"/>
                  <a:pt x="0" y="16"/>
                </a:cubicBezTo>
                <a:cubicBezTo>
                  <a:pt x="0" y="7"/>
                  <a:pt x="7" y="0"/>
                  <a:pt x="16" y="0"/>
                </a:cubicBezTo>
                <a:cubicBezTo>
                  <a:pt x="186" y="0"/>
                  <a:pt x="186" y="0"/>
                  <a:pt x="186" y="0"/>
                </a:cubicBezTo>
                <a:cubicBezTo>
                  <a:pt x="195" y="0"/>
                  <a:pt x="202" y="7"/>
                  <a:pt x="202" y="16"/>
                </a:cubicBezTo>
                <a:lnTo>
                  <a:pt x="202" y="156"/>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92015" name="Rectangle 143"/>
          <p:cNvSpPr>
            <a:spLocks noChangeArrowheads="1"/>
          </p:cNvSpPr>
          <p:nvPr/>
        </p:nvSpPr>
        <p:spPr bwMode="auto">
          <a:xfrm>
            <a:off x="2743200" y="1600200"/>
            <a:ext cx="1435100"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Hypothetical optimal consumption bundle</a:t>
            </a:r>
            <a:endParaRPr lang="en-US" altLang="pt-PT" sz="1400">
              <a:latin typeface="Tahoma" panose="020B0604030504040204" pitchFamily="34" charset="0"/>
            </a:endParaRPr>
          </a:p>
        </p:txBody>
      </p:sp>
      <p:sp>
        <p:nvSpPr>
          <p:cNvPr id="592016" name="Freeform 144"/>
          <p:cNvSpPr>
            <a:spLocks/>
          </p:cNvSpPr>
          <p:nvPr/>
        </p:nvSpPr>
        <p:spPr bwMode="auto">
          <a:xfrm>
            <a:off x="6273800" y="3395663"/>
            <a:ext cx="1462088" cy="719137"/>
          </a:xfrm>
          <a:custGeom>
            <a:avLst/>
            <a:gdLst>
              <a:gd name="T0" fmla="*/ 2147483647 w 201"/>
              <a:gd name="T1" fmla="*/ 2147483647 h 171"/>
              <a:gd name="T2" fmla="*/ 2147483647 w 201"/>
              <a:gd name="T3" fmla="*/ 2147483647 h 171"/>
              <a:gd name="T4" fmla="*/ 2147483647 w 201"/>
              <a:gd name="T5" fmla="*/ 2147483647 h 171"/>
              <a:gd name="T6" fmla="*/ 0 w 201"/>
              <a:gd name="T7" fmla="*/ 2147483647 h 171"/>
              <a:gd name="T8" fmla="*/ 0 w 201"/>
              <a:gd name="T9" fmla="*/ 2147483647 h 171"/>
              <a:gd name="T10" fmla="*/ 2147483647 w 201"/>
              <a:gd name="T11" fmla="*/ 0 h 171"/>
              <a:gd name="T12" fmla="*/ 2147483647 w 201"/>
              <a:gd name="T13" fmla="*/ 0 h 171"/>
              <a:gd name="T14" fmla="*/ 2147483647 w 201"/>
              <a:gd name="T15" fmla="*/ 2147483647 h 171"/>
              <a:gd name="T16" fmla="*/ 2147483647 w 201"/>
              <a:gd name="T17" fmla="*/ 2147483647 h 17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1"/>
              <a:gd name="T28" fmla="*/ 0 h 171"/>
              <a:gd name="T29" fmla="*/ 201 w 201"/>
              <a:gd name="T30" fmla="*/ 171 h 17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1" h="171">
                <a:moveTo>
                  <a:pt x="201" y="155"/>
                </a:moveTo>
                <a:cubicBezTo>
                  <a:pt x="201" y="164"/>
                  <a:pt x="193" y="171"/>
                  <a:pt x="185" y="171"/>
                </a:cubicBezTo>
                <a:cubicBezTo>
                  <a:pt x="16" y="171"/>
                  <a:pt x="16" y="171"/>
                  <a:pt x="16" y="171"/>
                </a:cubicBezTo>
                <a:cubicBezTo>
                  <a:pt x="8" y="171"/>
                  <a:pt x="0" y="164"/>
                  <a:pt x="0" y="155"/>
                </a:cubicBezTo>
                <a:cubicBezTo>
                  <a:pt x="0" y="16"/>
                  <a:pt x="0" y="16"/>
                  <a:pt x="0" y="16"/>
                </a:cubicBezTo>
                <a:cubicBezTo>
                  <a:pt x="0" y="7"/>
                  <a:pt x="8" y="0"/>
                  <a:pt x="16" y="0"/>
                </a:cubicBezTo>
                <a:cubicBezTo>
                  <a:pt x="185" y="0"/>
                  <a:pt x="185" y="0"/>
                  <a:pt x="185" y="0"/>
                </a:cubicBezTo>
                <a:cubicBezTo>
                  <a:pt x="193" y="0"/>
                  <a:pt x="201" y="7"/>
                  <a:pt x="201" y="16"/>
                </a:cubicBezTo>
                <a:lnTo>
                  <a:pt x="201" y="155"/>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92017" name="Rectangle 145"/>
          <p:cNvSpPr>
            <a:spLocks noChangeArrowheads="1"/>
          </p:cNvSpPr>
          <p:nvPr/>
        </p:nvSpPr>
        <p:spPr bwMode="auto">
          <a:xfrm>
            <a:off x="6391275" y="3435350"/>
            <a:ext cx="1228725"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Original optimal consumption bundle</a:t>
            </a:r>
            <a:endParaRPr lang="en-US" altLang="pt-PT" sz="1400">
              <a:latin typeface="Tahoma" panose="020B0604030504040204" pitchFamily="34" charset="0"/>
            </a:endParaRPr>
          </a:p>
        </p:txBody>
      </p:sp>
      <p:sp>
        <p:nvSpPr>
          <p:cNvPr id="592018" name="Freeform 146"/>
          <p:cNvSpPr>
            <a:spLocks/>
          </p:cNvSpPr>
          <p:nvPr/>
        </p:nvSpPr>
        <p:spPr bwMode="auto">
          <a:xfrm>
            <a:off x="2193925" y="1779588"/>
            <a:ext cx="4489450" cy="2943225"/>
          </a:xfrm>
          <a:custGeom>
            <a:avLst/>
            <a:gdLst>
              <a:gd name="T0" fmla="*/ 0 w 617"/>
              <a:gd name="T1" fmla="*/ 0 h 503"/>
              <a:gd name="T2" fmla="*/ 2147483647 w 617"/>
              <a:gd name="T3" fmla="*/ 2147483647 h 503"/>
              <a:gd name="T4" fmla="*/ 2147483647 w 617"/>
              <a:gd name="T5" fmla="*/ 2147483647 h 503"/>
              <a:gd name="T6" fmla="*/ 2147483647 w 617"/>
              <a:gd name="T7" fmla="*/ 2147483647 h 503"/>
              <a:gd name="T8" fmla="*/ 0 60000 65536"/>
              <a:gd name="T9" fmla="*/ 0 60000 65536"/>
              <a:gd name="T10" fmla="*/ 0 60000 65536"/>
              <a:gd name="T11" fmla="*/ 0 60000 65536"/>
              <a:gd name="T12" fmla="*/ 0 w 617"/>
              <a:gd name="T13" fmla="*/ 0 h 503"/>
              <a:gd name="T14" fmla="*/ 617 w 617"/>
              <a:gd name="T15" fmla="*/ 503 h 503"/>
            </a:gdLst>
            <a:ahLst/>
            <a:cxnLst>
              <a:cxn ang="T8">
                <a:pos x="T0" y="T1"/>
              </a:cxn>
              <a:cxn ang="T9">
                <a:pos x="T2" y="T3"/>
              </a:cxn>
              <a:cxn ang="T10">
                <a:pos x="T4" y="T5"/>
              </a:cxn>
              <a:cxn ang="T11">
                <a:pos x="T6" y="T7"/>
              </a:cxn>
            </a:cxnLst>
            <a:rect l="T12" t="T13" r="T14" b="T15"/>
            <a:pathLst>
              <a:path w="617" h="503">
                <a:moveTo>
                  <a:pt x="0" y="0"/>
                </a:moveTo>
                <a:cubicBezTo>
                  <a:pt x="6" y="60"/>
                  <a:pt x="18" y="184"/>
                  <a:pt x="54" y="224"/>
                </a:cubicBezTo>
                <a:cubicBezTo>
                  <a:pt x="89" y="263"/>
                  <a:pt x="236" y="434"/>
                  <a:pt x="378" y="484"/>
                </a:cubicBezTo>
                <a:cubicBezTo>
                  <a:pt x="410" y="495"/>
                  <a:pt x="542" y="503"/>
                  <a:pt x="617" y="503"/>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92019" name="Freeform 147"/>
          <p:cNvSpPr>
            <a:spLocks/>
          </p:cNvSpPr>
          <p:nvPr/>
        </p:nvSpPr>
        <p:spPr bwMode="auto">
          <a:xfrm>
            <a:off x="1901825" y="3308350"/>
            <a:ext cx="3441700" cy="1920875"/>
          </a:xfrm>
          <a:custGeom>
            <a:avLst/>
            <a:gdLst>
              <a:gd name="T0" fmla="*/ 0 w 473"/>
              <a:gd name="T1" fmla="*/ 0 h 328"/>
              <a:gd name="T2" fmla="*/ 2147483647 w 473"/>
              <a:gd name="T3" fmla="*/ 2147483647 h 328"/>
              <a:gd name="T4" fmla="*/ 2147483647 w 473"/>
              <a:gd name="T5" fmla="*/ 2147483647 h 328"/>
              <a:gd name="T6" fmla="*/ 0 60000 65536"/>
              <a:gd name="T7" fmla="*/ 0 60000 65536"/>
              <a:gd name="T8" fmla="*/ 0 60000 65536"/>
              <a:gd name="T9" fmla="*/ 0 w 473"/>
              <a:gd name="T10" fmla="*/ 0 h 328"/>
              <a:gd name="T11" fmla="*/ 473 w 473"/>
              <a:gd name="T12" fmla="*/ 328 h 328"/>
            </a:gdLst>
            <a:ahLst/>
            <a:cxnLst>
              <a:cxn ang="T6">
                <a:pos x="T0" y="T1"/>
              </a:cxn>
              <a:cxn ang="T7">
                <a:pos x="T2" y="T3"/>
              </a:cxn>
              <a:cxn ang="T8">
                <a:pos x="T4" y="T5"/>
              </a:cxn>
            </a:cxnLst>
            <a:rect l="T9" t="T10" r="T11" b="T12"/>
            <a:pathLst>
              <a:path w="473" h="328">
                <a:moveTo>
                  <a:pt x="0" y="0"/>
                </a:moveTo>
                <a:cubicBezTo>
                  <a:pt x="0" y="34"/>
                  <a:pt x="14" y="126"/>
                  <a:pt x="40" y="158"/>
                </a:cubicBezTo>
                <a:cubicBezTo>
                  <a:pt x="59" y="181"/>
                  <a:pt x="168" y="316"/>
                  <a:pt x="473" y="328"/>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92020" name="Line 148"/>
          <p:cNvSpPr>
            <a:spLocks noChangeShapeType="1"/>
          </p:cNvSpPr>
          <p:nvPr/>
        </p:nvSpPr>
        <p:spPr bwMode="auto">
          <a:xfrm>
            <a:off x="1779588" y="3833813"/>
            <a:ext cx="1652587" cy="1587500"/>
          </a:xfrm>
          <a:prstGeom prst="line">
            <a:avLst/>
          </a:prstGeom>
          <a:noFill/>
          <a:ln w="30163">
            <a:solidFill>
              <a:srgbClr val="F79448"/>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2021" name="Freeform 149"/>
          <p:cNvSpPr>
            <a:spLocks/>
          </p:cNvSpPr>
          <p:nvPr/>
        </p:nvSpPr>
        <p:spPr bwMode="auto">
          <a:xfrm>
            <a:off x="1798638" y="1019175"/>
            <a:ext cx="6811962" cy="4356100"/>
          </a:xfrm>
          <a:custGeom>
            <a:avLst/>
            <a:gdLst>
              <a:gd name="T0" fmla="*/ 2147483647 w 2212"/>
              <a:gd name="T1" fmla="*/ 2147483647 h 1758"/>
              <a:gd name="T2" fmla="*/ 0 w 2212"/>
              <a:gd name="T3" fmla="*/ 2147483647 h 1758"/>
              <a:gd name="T4" fmla="*/ 0 w 2212"/>
              <a:gd name="T5" fmla="*/ 0 h 1758"/>
              <a:gd name="T6" fmla="*/ 0 60000 65536"/>
              <a:gd name="T7" fmla="*/ 0 60000 65536"/>
              <a:gd name="T8" fmla="*/ 0 60000 65536"/>
              <a:gd name="T9" fmla="*/ 0 w 2212"/>
              <a:gd name="T10" fmla="*/ 0 h 1758"/>
              <a:gd name="T11" fmla="*/ 2212 w 2212"/>
              <a:gd name="T12" fmla="*/ 1758 h 1758"/>
            </a:gdLst>
            <a:ahLst/>
            <a:cxnLst>
              <a:cxn ang="T6">
                <a:pos x="T0" y="T1"/>
              </a:cxn>
              <a:cxn ang="T7">
                <a:pos x="T2" y="T3"/>
              </a:cxn>
              <a:cxn ang="T8">
                <a:pos x="T4" y="T5"/>
              </a:cxn>
            </a:cxnLst>
            <a:rect l="T9" t="T10" r="T11" b="T12"/>
            <a:pathLst>
              <a:path w="2212" h="1758">
                <a:moveTo>
                  <a:pt x="2212" y="1758"/>
                </a:moveTo>
                <a:lnTo>
                  <a:pt x="0" y="1758"/>
                </a:lnTo>
                <a:lnTo>
                  <a:pt x="0" y="0"/>
                </a:ln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92022" name="Line 150"/>
          <p:cNvSpPr>
            <a:spLocks noChangeShapeType="1"/>
          </p:cNvSpPr>
          <p:nvPr/>
        </p:nvSpPr>
        <p:spPr bwMode="auto">
          <a:xfrm flipV="1">
            <a:off x="2193925" y="3436938"/>
            <a:ext cx="1670050" cy="79533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2023" name="Freeform 151"/>
          <p:cNvSpPr>
            <a:spLocks/>
          </p:cNvSpPr>
          <p:nvPr/>
        </p:nvSpPr>
        <p:spPr bwMode="auto">
          <a:xfrm>
            <a:off x="3810000" y="2819400"/>
            <a:ext cx="1452563" cy="635000"/>
          </a:xfrm>
          <a:custGeom>
            <a:avLst/>
            <a:gdLst>
              <a:gd name="T0" fmla="*/ 2147483647 w 200"/>
              <a:gd name="T1" fmla="*/ 2147483647 h 134"/>
              <a:gd name="T2" fmla="*/ 2147483647 w 200"/>
              <a:gd name="T3" fmla="*/ 2147483647 h 134"/>
              <a:gd name="T4" fmla="*/ 2147483647 w 200"/>
              <a:gd name="T5" fmla="*/ 2147483647 h 134"/>
              <a:gd name="T6" fmla="*/ 0 w 200"/>
              <a:gd name="T7" fmla="*/ 2147483647 h 134"/>
              <a:gd name="T8" fmla="*/ 0 w 200"/>
              <a:gd name="T9" fmla="*/ 2147483647 h 134"/>
              <a:gd name="T10" fmla="*/ 2147483647 w 200"/>
              <a:gd name="T11" fmla="*/ 0 h 134"/>
              <a:gd name="T12" fmla="*/ 2147483647 w 200"/>
              <a:gd name="T13" fmla="*/ 0 h 134"/>
              <a:gd name="T14" fmla="*/ 2147483647 w 200"/>
              <a:gd name="T15" fmla="*/ 2147483647 h 134"/>
              <a:gd name="T16" fmla="*/ 2147483647 w 200"/>
              <a:gd name="T17" fmla="*/ 2147483647 h 1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0"/>
              <a:gd name="T28" fmla="*/ 0 h 134"/>
              <a:gd name="T29" fmla="*/ 200 w 200"/>
              <a:gd name="T30" fmla="*/ 134 h 13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0" h="134">
                <a:moveTo>
                  <a:pt x="200" y="118"/>
                </a:moveTo>
                <a:cubicBezTo>
                  <a:pt x="200" y="126"/>
                  <a:pt x="193" y="134"/>
                  <a:pt x="184" y="134"/>
                </a:cubicBezTo>
                <a:cubicBezTo>
                  <a:pt x="16" y="134"/>
                  <a:pt x="16" y="134"/>
                  <a:pt x="16" y="134"/>
                </a:cubicBezTo>
                <a:cubicBezTo>
                  <a:pt x="7" y="134"/>
                  <a:pt x="0" y="126"/>
                  <a:pt x="0" y="118"/>
                </a:cubicBezTo>
                <a:cubicBezTo>
                  <a:pt x="0" y="16"/>
                  <a:pt x="0" y="16"/>
                  <a:pt x="0" y="16"/>
                </a:cubicBezTo>
                <a:cubicBezTo>
                  <a:pt x="0" y="7"/>
                  <a:pt x="7" y="0"/>
                  <a:pt x="16" y="0"/>
                </a:cubicBezTo>
                <a:cubicBezTo>
                  <a:pt x="184" y="0"/>
                  <a:pt x="184" y="0"/>
                  <a:pt x="184" y="0"/>
                </a:cubicBezTo>
                <a:cubicBezTo>
                  <a:pt x="193" y="0"/>
                  <a:pt x="200" y="7"/>
                  <a:pt x="200" y="16"/>
                </a:cubicBezTo>
                <a:lnTo>
                  <a:pt x="200" y="118"/>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92024" name="Rectangle 152"/>
          <p:cNvSpPr>
            <a:spLocks noChangeArrowheads="1"/>
          </p:cNvSpPr>
          <p:nvPr/>
        </p:nvSpPr>
        <p:spPr bwMode="auto">
          <a:xfrm>
            <a:off x="3962400" y="2895600"/>
            <a:ext cx="1096963"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New optimal consumption bundle</a:t>
            </a:r>
            <a:endParaRPr lang="en-US" altLang="pt-PT" sz="1400">
              <a:latin typeface="Tahoma" panose="020B0604030504040204" pitchFamily="34" charset="0"/>
            </a:endParaRPr>
          </a:p>
        </p:txBody>
      </p:sp>
      <p:sp>
        <p:nvSpPr>
          <p:cNvPr id="592025" name="Line 153"/>
          <p:cNvSpPr>
            <a:spLocks noChangeShapeType="1"/>
          </p:cNvSpPr>
          <p:nvPr/>
        </p:nvSpPr>
        <p:spPr bwMode="auto">
          <a:xfrm flipH="1">
            <a:off x="2311400" y="5811838"/>
            <a:ext cx="219075" cy="0"/>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2026" name="Freeform 154"/>
          <p:cNvSpPr>
            <a:spLocks/>
          </p:cNvSpPr>
          <p:nvPr/>
        </p:nvSpPr>
        <p:spPr bwMode="auto">
          <a:xfrm>
            <a:off x="2193925" y="5778500"/>
            <a:ext cx="160338" cy="73025"/>
          </a:xfrm>
          <a:custGeom>
            <a:avLst/>
            <a:gdLst>
              <a:gd name="T0" fmla="*/ 2147483647 w 22"/>
              <a:gd name="T1" fmla="*/ 2147483647 h 13"/>
              <a:gd name="T2" fmla="*/ 2147483647 w 22"/>
              <a:gd name="T3" fmla="*/ 0 h 13"/>
              <a:gd name="T4" fmla="*/ 2147483647 w 22"/>
              <a:gd name="T5" fmla="*/ 0 h 13"/>
              <a:gd name="T6" fmla="*/ 2147483647 w 22"/>
              <a:gd name="T7" fmla="*/ 2147483647 h 13"/>
              <a:gd name="T8" fmla="*/ 0 w 22"/>
              <a:gd name="T9" fmla="*/ 2147483647 h 13"/>
              <a:gd name="T10" fmla="*/ 2147483647 w 22"/>
              <a:gd name="T11" fmla="*/ 2147483647 h 13"/>
              <a:gd name="T12" fmla="*/ 2147483647 w 22"/>
              <a:gd name="T13" fmla="*/ 2147483647 h 13"/>
              <a:gd name="T14" fmla="*/ 2147483647 w 22"/>
              <a:gd name="T15" fmla="*/ 2147483647 h 13"/>
              <a:gd name="T16" fmla="*/ 2147483647 w 22"/>
              <a:gd name="T17" fmla="*/ 2147483647 h 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
              <a:gd name="T28" fmla="*/ 0 h 13"/>
              <a:gd name="T29" fmla="*/ 22 w 22"/>
              <a:gd name="T30" fmla="*/ 13 h 1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 h="13">
                <a:moveTo>
                  <a:pt x="18" y="6"/>
                </a:moveTo>
                <a:cubicBezTo>
                  <a:pt x="22" y="0"/>
                  <a:pt x="22" y="0"/>
                  <a:pt x="22" y="0"/>
                </a:cubicBezTo>
                <a:cubicBezTo>
                  <a:pt x="22" y="0"/>
                  <a:pt x="22" y="0"/>
                  <a:pt x="22" y="0"/>
                </a:cubicBezTo>
                <a:cubicBezTo>
                  <a:pt x="11" y="4"/>
                  <a:pt x="11" y="4"/>
                  <a:pt x="11" y="4"/>
                </a:cubicBezTo>
                <a:cubicBezTo>
                  <a:pt x="8" y="5"/>
                  <a:pt x="4" y="6"/>
                  <a:pt x="0" y="6"/>
                </a:cubicBezTo>
                <a:cubicBezTo>
                  <a:pt x="4" y="7"/>
                  <a:pt x="8" y="8"/>
                  <a:pt x="11" y="9"/>
                </a:cubicBezTo>
                <a:cubicBezTo>
                  <a:pt x="22" y="13"/>
                  <a:pt x="22" y="13"/>
                  <a:pt x="22" y="13"/>
                </a:cubicBezTo>
                <a:cubicBezTo>
                  <a:pt x="22" y="13"/>
                  <a:pt x="22" y="13"/>
                  <a:pt x="22" y="13"/>
                </a:cubicBezTo>
                <a:lnTo>
                  <a:pt x="18"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92027" name="Line 155"/>
          <p:cNvSpPr>
            <a:spLocks noChangeShapeType="1"/>
          </p:cNvSpPr>
          <p:nvPr/>
        </p:nvSpPr>
        <p:spPr bwMode="auto">
          <a:xfrm flipH="1">
            <a:off x="2700338" y="5811838"/>
            <a:ext cx="2241550" cy="0"/>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2028" name="Freeform 156"/>
          <p:cNvSpPr>
            <a:spLocks/>
          </p:cNvSpPr>
          <p:nvPr/>
        </p:nvSpPr>
        <p:spPr bwMode="auto">
          <a:xfrm>
            <a:off x="2587625" y="5778500"/>
            <a:ext cx="155575" cy="73025"/>
          </a:xfrm>
          <a:custGeom>
            <a:avLst/>
            <a:gdLst>
              <a:gd name="T0" fmla="*/ 2147483647 w 22"/>
              <a:gd name="T1" fmla="*/ 2147483647 h 13"/>
              <a:gd name="T2" fmla="*/ 2147483647 w 22"/>
              <a:gd name="T3" fmla="*/ 0 h 13"/>
              <a:gd name="T4" fmla="*/ 2147483647 w 22"/>
              <a:gd name="T5" fmla="*/ 0 h 13"/>
              <a:gd name="T6" fmla="*/ 2147483647 w 22"/>
              <a:gd name="T7" fmla="*/ 2147483647 h 13"/>
              <a:gd name="T8" fmla="*/ 0 w 22"/>
              <a:gd name="T9" fmla="*/ 2147483647 h 13"/>
              <a:gd name="T10" fmla="*/ 2147483647 w 22"/>
              <a:gd name="T11" fmla="*/ 2147483647 h 13"/>
              <a:gd name="T12" fmla="*/ 2147483647 w 22"/>
              <a:gd name="T13" fmla="*/ 2147483647 h 13"/>
              <a:gd name="T14" fmla="*/ 2147483647 w 22"/>
              <a:gd name="T15" fmla="*/ 2147483647 h 13"/>
              <a:gd name="T16" fmla="*/ 2147483647 w 22"/>
              <a:gd name="T17" fmla="*/ 2147483647 h 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
              <a:gd name="T28" fmla="*/ 0 h 13"/>
              <a:gd name="T29" fmla="*/ 22 w 22"/>
              <a:gd name="T30" fmla="*/ 13 h 1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 h="13">
                <a:moveTo>
                  <a:pt x="18" y="6"/>
                </a:moveTo>
                <a:cubicBezTo>
                  <a:pt x="22" y="0"/>
                  <a:pt x="22" y="0"/>
                  <a:pt x="22" y="0"/>
                </a:cubicBezTo>
                <a:cubicBezTo>
                  <a:pt x="22" y="0"/>
                  <a:pt x="22" y="0"/>
                  <a:pt x="22" y="0"/>
                </a:cubicBezTo>
                <a:cubicBezTo>
                  <a:pt x="11" y="4"/>
                  <a:pt x="11" y="4"/>
                  <a:pt x="11" y="4"/>
                </a:cubicBezTo>
                <a:cubicBezTo>
                  <a:pt x="8" y="5"/>
                  <a:pt x="4" y="6"/>
                  <a:pt x="0" y="6"/>
                </a:cubicBezTo>
                <a:cubicBezTo>
                  <a:pt x="4" y="7"/>
                  <a:pt x="8" y="8"/>
                  <a:pt x="11" y="9"/>
                </a:cubicBezTo>
                <a:cubicBezTo>
                  <a:pt x="22" y="13"/>
                  <a:pt x="22" y="13"/>
                  <a:pt x="22" y="13"/>
                </a:cubicBezTo>
                <a:cubicBezTo>
                  <a:pt x="22" y="13"/>
                  <a:pt x="22" y="13"/>
                  <a:pt x="22" y="13"/>
                </a:cubicBezTo>
                <a:lnTo>
                  <a:pt x="18"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92029" name="Oval 157"/>
          <p:cNvSpPr>
            <a:spLocks noChangeArrowheads="1"/>
          </p:cNvSpPr>
          <p:nvPr/>
        </p:nvSpPr>
        <p:spPr bwMode="auto">
          <a:xfrm>
            <a:off x="4868863" y="4554538"/>
            <a:ext cx="149225" cy="11588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92030" name="Oval 158"/>
          <p:cNvSpPr>
            <a:spLocks noChangeArrowheads="1"/>
          </p:cNvSpPr>
          <p:nvPr/>
        </p:nvSpPr>
        <p:spPr bwMode="auto">
          <a:xfrm>
            <a:off x="2514600" y="3033713"/>
            <a:ext cx="144463" cy="11588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92031" name="Oval 159"/>
          <p:cNvSpPr>
            <a:spLocks noChangeArrowheads="1"/>
          </p:cNvSpPr>
          <p:nvPr/>
        </p:nvSpPr>
        <p:spPr bwMode="auto">
          <a:xfrm>
            <a:off x="2120900" y="4173538"/>
            <a:ext cx="146050" cy="1190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92032" name="Line 160"/>
          <p:cNvSpPr>
            <a:spLocks noChangeShapeType="1"/>
          </p:cNvSpPr>
          <p:nvPr/>
        </p:nvSpPr>
        <p:spPr bwMode="auto">
          <a:xfrm flipV="1">
            <a:off x="3802063" y="5848350"/>
            <a:ext cx="0" cy="27781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2033" name="Freeform 161"/>
          <p:cNvSpPr>
            <a:spLocks/>
          </p:cNvSpPr>
          <p:nvPr/>
        </p:nvSpPr>
        <p:spPr bwMode="auto">
          <a:xfrm>
            <a:off x="3384550" y="6118225"/>
            <a:ext cx="1720850" cy="282575"/>
          </a:xfrm>
          <a:custGeom>
            <a:avLst/>
            <a:gdLst>
              <a:gd name="T0" fmla="*/ 2147483647 w 285"/>
              <a:gd name="T1" fmla="*/ 2147483647 h 58"/>
              <a:gd name="T2" fmla="*/ 2147483647 w 285"/>
              <a:gd name="T3" fmla="*/ 2147483647 h 58"/>
              <a:gd name="T4" fmla="*/ 2147483647 w 285"/>
              <a:gd name="T5" fmla="*/ 2147483647 h 58"/>
              <a:gd name="T6" fmla="*/ 0 w 285"/>
              <a:gd name="T7" fmla="*/ 2147483647 h 58"/>
              <a:gd name="T8" fmla="*/ 0 w 285"/>
              <a:gd name="T9" fmla="*/ 2147483647 h 58"/>
              <a:gd name="T10" fmla="*/ 2147483647 w 285"/>
              <a:gd name="T11" fmla="*/ 0 h 58"/>
              <a:gd name="T12" fmla="*/ 2147483647 w 285"/>
              <a:gd name="T13" fmla="*/ 0 h 58"/>
              <a:gd name="T14" fmla="*/ 2147483647 w 285"/>
              <a:gd name="T15" fmla="*/ 2147483647 h 58"/>
              <a:gd name="T16" fmla="*/ 2147483647 w 285"/>
              <a:gd name="T17" fmla="*/ 2147483647 h 5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5"/>
              <a:gd name="T28" fmla="*/ 0 h 58"/>
              <a:gd name="T29" fmla="*/ 285 w 285"/>
              <a:gd name="T30" fmla="*/ 58 h 5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5" h="58">
                <a:moveTo>
                  <a:pt x="285" y="42"/>
                </a:moveTo>
                <a:cubicBezTo>
                  <a:pt x="285" y="51"/>
                  <a:pt x="278" y="58"/>
                  <a:pt x="269" y="58"/>
                </a:cubicBezTo>
                <a:cubicBezTo>
                  <a:pt x="16" y="58"/>
                  <a:pt x="16" y="58"/>
                  <a:pt x="16" y="58"/>
                </a:cubicBezTo>
                <a:cubicBezTo>
                  <a:pt x="8" y="58"/>
                  <a:pt x="0" y="51"/>
                  <a:pt x="0" y="42"/>
                </a:cubicBezTo>
                <a:cubicBezTo>
                  <a:pt x="0" y="16"/>
                  <a:pt x="0" y="16"/>
                  <a:pt x="0" y="16"/>
                </a:cubicBezTo>
                <a:cubicBezTo>
                  <a:pt x="0" y="7"/>
                  <a:pt x="8" y="0"/>
                  <a:pt x="16" y="0"/>
                </a:cubicBezTo>
                <a:cubicBezTo>
                  <a:pt x="269" y="0"/>
                  <a:pt x="269" y="0"/>
                  <a:pt x="269" y="0"/>
                </a:cubicBezTo>
                <a:cubicBezTo>
                  <a:pt x="278" y="0"/>
                  <a:pt x="285" y="7"/>
                  <a:pt x="285" y="16"/>
                </a:cubicBezTo>
                <a:lnTo>
                  <a:pt x="285" y="42"/>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92034" name="Rectangle 162"/>
          <p:cNvSpPr>
            <a:spLocks noChangeArrowheads="1"/>
          </p:cNvSpPr>
          <p:nvPr/>
        </p:nvSpPr>
        <p:spPr bwMode="auto">
          <a:xfrm>
            <a:off x="3505200" y="6161088"/>
            <a:ext cx="175260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Substitution effect</a:t>
            </a:r>
            <a:endParaRPr lang="en-US" altLang="pt-PT" sz="1400">
              <a:latin typeface="Tahoma" panose="020B0604030504040204" pitchFamily="34" charset="0"/>
            </a:endParaRPr>
          </a:p>
        </p:txBody>
      </p:sp>
      <p:sp>
        <p:nvSpPr>
          <p:cNvPr id="592035" name="Line 163"/>
          <p:cNvSpPr>
            <a:spLocks noChangeShapeType="1"/>
          </p:cNvSpPr>
          <p:nvPr/>
        </p:nvSpPr>
        <p:spPr bwMode="auto">
          <a:xfrm flipV="1">
            <a:off x="2427288" y="5848350"/>
            <a:ext cx="0" cy="27781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2036" name="Freeform 164"/>
          <p:cNvSpPr>
            <a:spLocks/>
          </p:cNvSpPr>
          <p:nvPr/>
        </p:nvSpPr>
        <p:spPr bwMode="auto">
          <a:xfrm>
            <a:off x="1568450" y="6118225"/>
            <a:ext cx="1327150" cy="282575"/>
          </a:xfrm>
          <a:custGeom>
            <a:avLst/>
            <a:gdLst>
              <a:gd name="T0" fmla="*/ 2147483647 w 218"/>
              <a:gd name="T1" fmla="*/ 2147483647 h 58"/>
              <a:gd name="T2" fmla="*/ 2147483647 w 218"/>
              <a:gd name="T3" fmla="*/ 2147483647 h 58"/>
              <a:gd name="T4" fmla="*/ 2147483647 w 218"/>
              <a:gd name="T5" fmla="*/ 2147483647 h 58"/>
              <a:gd name="T6" fmla="*/ 0 w 218"/>
              <a:gd name="T7" fmla="*/ 2147483647 h 58"/>
              <a:gd name="T8" fmla="*/ 0 w 218"/>
              <a:gd name="T9" fmla="*/ 2147483647 h 58"/>
              <a:gd name="T10" fmla="*/ 2147483647 w 218"/>
              <a:gd name="T11" fmla="*/ 0 h 58"/>
              <a:gd name="T12" fmla="*/ 2147483647 w 218"/>
              <a:gd name="T13" fmla="*/ 0 h 58"/>
              <a:gd name="T14" fmla="*/ 2147483647 w 218"/>
              <a:gd name="T15" fmla="*/ 2147483647 h 58"/>
              <a:gd name="T16" fmla="*/ 2147483647 w 218"/>
              <a:gd name="T17" fmla="*/ 2147483647 h 5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8"/>
              <a:gd name="T28" fmla="*/ 0 h 58"/>
              <a:gd name="T29" fmla="*/ 218 w 218"/>
              <a:gd name="T30" fmla="*/ 58 h 5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8" h="58">
                <a:moveTo>
                  <a:pt x="218" y="42"/>
                </a:moveTo>
                <a:cubicBezTo>
                  <a:pt x="218" y="51"/>
                  <a:pt x="211" y="58"/>
                  <a:pt x="202" y="58"/>
                </a:cubicBezTo>
                <a:cubicBezTo>
                  <a:pt x="16" y="58"/>
                  <a:pt x="16" y="58"/>
                  <a:pt x="16" y="58"/>
                </a:cubicBezTo>
                <a:cubicBezTo>
                  <a:pt x="8" y="58"/>
                  <a:pt x="0" y="51"/>
                  <a:pt x="0" y="42"/>
                </a:cubicBezTo>
                <a:cubicBezTo>
                  <a:pt x="0" y="16"/>
                  <a:pt x="0" y="16"/>
                  <a:pt x="0" y="16"/>
                </a:cubicBezTo>
                <a:cubicBezTo>
                  <a:pt x="0" y="7"/>
                  <a:pt x="8" y="0"/>
                  <a:pt x="16" y="0"/>
                </a:cubicBezTo>
                <a:cubicBezTo>
                  <a:pt x="202" y="0"/>
                  <a:pt x="202" y="0"/>
                  <a:pt x="202" y="0"/>
                </a:cubicBezTo>
                <a:cubicBezTo>
                  <a:pt x="211" y="0"/>
                  <a:pt x="218" y="7"/>
                  <a:pt x="218" y="16"/>
                </a:cubicBezTo>
                <a:lnTo>
                  <a:pt x="218" y="42"/>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92037" name="Rectangle 165"/>
          <p:cNvSpPr>
            <a:spLocks noChangeArrowheads="1"/>
          </p:cNvSpPr>
          <p:nvPr/>
        </p:nvSpPr>
        <p:spPr bwMode="auto">
          <a:xfrm>
            <a:off x="1689100" y="6173788"/>
            <a:ext cx="101123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Income effect</a:t>
            </a:r>
            <a:endParaRPr lang="en-US" altLang="pt-PT" sz="1400">
              <a:latin typeface="Tahoma" panose="020B0604030504040204" pitchFamily="34" charset="0"/>
            </a:endParaRPr>
          </a:p>
        </p:txBody>
      </p:sp>
      <p:sp>
        <p:nvSpPr>
          <p:cNvPr id="592038" name="Rectangle 166"/>
          <p:cNvSpPr>
            <a:spLocks noChangeArrowheads="1"/>
          </p:cNvSpPr>
          <p:nvPr/>
        </p:nvSpPr>
        <p:spPr bwMode="auto">
          <a:xfrm>
            <a:off x="6562725" y="5764213"/>
            <a:ext cx="134143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Quantity of rooms</a:t>
            </a:r>
            <a:endParaRPr lang="en-US" altLang="pt-PT" sz="1400">
              <a:latin typeface="Tahoma" panose="020B0604030504040204" pitchFamily="34" charset="0"/>
            </a:endParaRPr>
          </a:p>
        </p:txBody>
      </p:sp>
      <p:sp>
        <p:nvSpPr>
          <p:cNvPr id="592039" name="Rectangle 167"/>
          <p:cNvSpPr>
            <a:spLocks noChangeArrowheads="1"/>
          </p:cNvSpPr>
          <p:nvPr/>
        </p:nvSpPr>
        <p:spPr bwMode="auto">
          <a:xfrm>
            <a:off x="228600" y="914400"/>
            <a:ext cx="13525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Quantity of restaurant meals</a:t>
            </a:r>
            <a:endParaRPr lang="en-US" altLang="pt-PT" sz="1400">
              <a:latin typeface="Tahoma" panose="020B0604030504040204" pitchFamily="34" charset="0"/>
            </a:endParaRPr>
          </a:p>
        </p:txBody>
      </p:sp>
      <p:cxnSp>
        <p:nvCxnSpPr>
          <p:cNvPr id="3" name="Straight Connector 86"/>
          <p:cNvCxnSpPr>
            <a:cxnSpLocks noChangeShapeType="1"/>
          </p:cNvCxnSpPr>
          <p:nvPr/>
        </p:nvCxnSpPr>
        <p:spPr bwMode="auto">
          <a:xfrm>
            <a:off x="1982788" y="4608513"/>
            <a:ext cx="2911475" cy="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4" name="Straight Connector 86"/>
          <p:cNvCxnSpPr>
            <a:cxnSpLocks noChangeShapeType="1"/>
          </p:cNvCxnSpPr>
          <p:nvPr/>
        </p:nvCxnSpPr>
        <p:spPr bwMode="auto">
          <a:xfrm>
            <a:off x="4937125" y="4676775"/>
            <a:ext cx="0" cy="492125"/>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5" name="Straight Connector 86"/>
          <p:cNvCxnSpPr>
            <a:cxnSpLocks noChangeShapeType="1"/>
          </p:cNvCxnSpPr>
          <p:nvPr/>
        </p:nvCxnSpPr>
        <p:spPr bwMode="auto">
          <a:xfrm>
            <a:off x="1982788" y="3079750"/>
            <a:ext cx="547687" cy="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6" name="Straight Connector 86"/>
          <p:cNvCxnSpPr>
            <a:cxnSpLocks noChangeShapeType="1"/>
          </p:cNvCxnSpPr>
          <p:nvPr/>
        </p:nvCxnSpPr>
        <p:spPr bwMode="auto">
          <a:xfrm>
            <a:off x="1833563" y="4232275"/>
            <a:ext cx="274637" cy="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9197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9199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9199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9199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9199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9199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9199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9199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9199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9200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9200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9200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9200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9200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9200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9200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9200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9200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92039"/>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9199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9197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9197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59199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91978"/>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59198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9197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591980"/>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91988"/>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591987"/>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91984"/>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591986"/>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591983"/>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591985"/>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591982"/>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591981"/>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592038"/>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591961"/>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591965"/>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591966"/>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591968"/>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591967"/>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592018"/>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592019"/>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591970"/>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591969"/>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592021"/>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592029"/>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592011"/>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592013"/>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592016"/>
                                        </p:tgtEl>
                                        <p:attrNameLst>
                                          <p:attrName>style.visibility</p:attrName>
                                        </p:attrNameLst>
                                      </p:cBhvr>
                                      <p:to>
                                        <p:strVal val="visible"/>
                                      </p:to>
                                    </p:set>
                                  </p:childTnLst>
                                </p:cTn>
                              </p:par>
                              <p:par>
                                <p:cTn id="105" presetID="22" presetClass="entr" presetSubtype="8" fill="hold" grpId="0" nodeType="withEffect">
                                  <p:stCondLst>
                                    <p:cond delay="0"/>
                                  </p:stCondLst>
                                  <p:childTnLst>
                                    <p:set>
                                      <p:cBhvr>
                                        <p:cTn id="106" dur="1" fill="hold">
                                          <p:stCondLst>
                                            <p:cond delay="0"/>
                                          </p:stCondLst>
                                        </p:cTn>
                                        <p:tgtEl>
                                          <p:spTgt spid="592017"/>
                                        </p:tgtEl>
                                        <p:attrNameLst>
                                          <p:attrName>style.visibility</p:attrName>
                                        </p:attrNameLst>
                                      </p:cBhvr>
                                      <p:to>
                                        <p:strVal val="visible"/>
                                      </p:to>
                                    </p:set>
                                    <p:animEffect transition="in" filter="wipe(left)">
                                      <p:cBhvr>
                                        <p:cTn id="107" dur="500"/>
                                        <p:tgtEl>
                                          <p:spTgt spid="592017"/>
                                        </p:tgtEl>
                                      </p:cBhvr>
                                    </p:animEffect>
                                  </p:childTnLst>
                                </p:cTn>
                              </p:par>
                              <p:par>
                                <p:cTn id="108" presetID="1" presetClass="entr" presetSubtype="0" fill="hold" nodeType="withEffect">
                                  <p:stCondLst>
                                    <p:cond delay="0"/>
                                  </p:stCondLst>
                                  <p:childTnLst>
                                    <p:set>
                                      <p:cBhvr>
                                        <p:cTn id="109" dur="1" fill="hold">
                                          <p:stCondLst>
                                            <p:cond delay="0"/>
                                          </p:stCondLst>
                                        </p:cTn>
                                        <p:tgtEl>
                                          <p:spTgt spid="3"/>
                                        </p:tgtEl>
                                        <p:attrNameLst>
                                          <p:attrName>style.visibility</p:attrName>
                                        </p:attrNameLst>
                                      </p:cBhvr>
                                      <p:to>
                                        <p:strVal val="visible"/>
                                      </p:to>
                                    </p:set>
                                  </p:childTnLst>
                                </p:cTn>
                              </p:par>
                              <p:par>
                                <p:cTn id="110" presetID="1" presetClass="entr" presetSubtype="0" fill="hold" nodeType="withEffect">
                                  <p:stCondLst>
                                    <p:cond delay="0"/>
                                  </p:stCondLst>
                                  <p:childTnLst>
                                    <p:set>
                                      <p:cBhvr>
                                        <p:cTn id="111" dur="1" fill="hold">
                                          <p:stCondLst>
                                            <p:cond delay="0"/>
                                          </p:stCondLst>
                                        </p:cTn>
                                        <p:tgtEl>
                                          <p:spTgt spid="4"/>
                                        </p:tgtEl>
                                        <p:attrNameLst>
                                          <p:attrName>style.visibility</p:attrName>
                                        </p:attrNameLst>
                                      </p:cBhvr>
                                      <p:to>
                                        <p:strVal val="visible"/>
                                      </p:to>
                                    </p:se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1" presetClass="entr" presetSubtype="0" fill="hold" grpId="0" nodeType="clickEffect">
                                  <p:stCondLst>
                                    <p:cond delay="0"/>
                                  </p:stCondLst>
                                  <p:childTnLst>
                                    <p:set>
                                      <p:cBhvr>
                                        <p:cTn id="115" dur="1" fill="hold">
                                          <p:stCondLst>
                                            <p:cond delay="0"/>
                                          </p:stCondLst>
                                        </p:cTn>
                                        <p:tgtEl>
                                          <p:spTgt spid="592030"/>
                                        </p:tgtEl>
                                        <p:attrNameLst>
                                          <p:attrName>style.visibility</p:attrName>
                                        </p:attrNameLst>
                                      </p:cBhvr>
                                      <p:to>
                                        <p:strVal val="visible"/>
                                      </p:to>
                                    </p:set>
                                  </p:childTnLst>
                                </p:cTn>
                              </p:par>
                              <p:par>
                                <p:cTn id="116" presetID="1" presetClass="entr" presetSubtype="0" fill="hold" grpId="0" nodeType="withEffect">
                                  <p:stCondLst>
                                    <p:cond delay="0"/>
                                  </p:stCondLst>
                                  <p:childTnLst>
                                    <p:set>
                                      <p:cBhvr>
                                        <p:cTn id="117" dur="1" fill="hold">
                                          <p:stCondLst>
                                            <p:cond delay="0"/>
                                          </p:stCondLst>
                                        </p:cTn>
                                        <p:tgtEl>
                                          <p:spTgt spid="592010"/>
                                        </p:tgtEl>
                                        <p:attrNameLst>
                                          <p:attrName>style.visibility</p:attrName>
                                        </p:attrNameLst>
                                      </p:cBhvr>
                                      <p:to>
                                        <p:strVal val="visible"/>
                                      </p:to>
                                    </p:set>
                                  </p:childTnLst>
                                </p:cTn>
                              </p:par>
                              <p:par>
                                <p:cTn id="118" presetID="1" presetClass="entr" presetSubtype="0" fill="hold" nodeType="withEffect">
                                  <p:stCondLst>
                                    <p:cond delay="0"/>
                                  </p:stCondLst>
                                  <p:childTnLst>
                                    <p:set>
                                      <p:cBhvr>
                                        <p:cTn id="119" dur="1" fill="hold">
                                          <p:stCondLst>
                                            <p:cond delay="0"/>
                                          </p:stCondLst>
                                        </p:cTn>
                                        <p:tgtEl>
                                          <p:spTgt spid="592014"/>
                                        </p:tgtEl>
                                        <p:attrNameLst>
                                          <p:attrName>style.visibility</p:attrName>
                                        </p:attrNameLst>
                                      </p:cBhvr>
                                      <p:to>
                                        <p:strVal val="visible"/>
                                      </p:to>
                                    </p:set>
                                  </p:childTnLst>
                                </p:cTn>
                              </p:par>
                              <p:par>
                                <p:cTn id="120" presetID="22" presetClass="entr" presetSubtype="8" fill="hold" grpId="0" nodeType="withEffect">
                                  <p:stCondLst>
                                    <p:cond delay="0"/>
                                  </p:stCondLst>
                                  <p:childTnLst>
                                    <p:set>
                                      <p:cBhvr>
                                        <p:cTn id="121" dur="1" fill="hold">
                                          <p:stCondLst>
                                            <p:cond delay="0"/>
                                          </p:stCondLst>
                                        </p:cTn>
                                        <p:tgtEl>
                                          <p:spTgt spid="592015"/>
                                        </p:tgtEl>
                                        <p:attrNameLst>
                                          <p:attrName>style.visibility</p:attrName>
                                        </p:attrNameLst>
                                      </p:cBhvr>
                                      <p:to>
                                        <p:strVal val="visible"/>
                                      </p:to>
                                    </p:set>
                                    <p:animEffect transition="in" filter="wipe(left)">
                                      <p:cBhvr>
                                        <p:cTn id="122" dur="500"/>
                                        <p:tgtEl>
                                          <p:spTgt spid="592015"/>
                                        </p:tgtEl>
                                      </p:cBhvr>
                                    </p:animEffect>
                                  </p:childTnLst>
                                </p:cTn>
                              </p:par>
                              <p:par>
                                <p:cTn id="123" presetID="22" presetClass="entr" presetSubtype="2" fill="hold" nodeType="withEffect">
                                  <p:stCondLst>
                                    <p:cond delay="0"/>
                                  </p:stCondLst>
                                  <p:childTnLst>
                                    <p:set>
                                      <p:cBhvr>
                                        <p:cTn id="124" dur="1" fill="hold">
                                          <p:stCondLst>
                                            <p:cond delay="0"/>
                                          </p:stCondLst>
                                        </p:cTn>
                                        <p:tgtEl>
                                          <p:spTgt spid="592027"/>
                                        </p:tgtEl>
                                        <p:attrNameLst>
                                          <p:attrName>style.visibility</p:attrName>
                                        </p:attrNameLst>
                                      </p:cBhvr>
                                      <p:to>
                                        <p:strVal val="visible"/>
                                      </p:to>
                                    </p:set>
                                    <p:animEffect transition="in" filter="wipe(right)">
                                      <p:cBhvr>
                                        <p:cTn id="125" dur="500"/>
                                        <p:tgtEl>
                                          <p:spTgt spid="592027"/>
                                        </p:tgtEl>
                                      </p:cBhvr>
                                    </p:animEffect>
                                  </p:childTnLst>
                                </p:cTn>
                              </p:par>
                            </p:childTnLst>
                          </p:cTn>
                        </p:par>
                        <p:par>
                          <p:cTn id="126" fill="hold" nodeType="afterGroup">
                            <p:stCondLst>
                              <p:cond delay="500"/>
                            </p:stCondLst>
                            <p:childTnLst>
                              <p:par>
                                <p:cTn id="127" presetID="1" presetClass="entr" presetSubtype="0" fill="hold" nodeType="afterEffect">
                                  <p:stCondLst>
                                    <p:cond delay="0"/>
                                  </p:stCondLst>
                                  <p:childTnLst>
                                    <p:set>
                                      <p:cBhvr>
                                        <p:cTn id="128" dur="1" fill="hold">
                                          <p:stCondLst>
                                            <p:cond delay="0"/>
                                          </p:stCondLst>
                                        </p:cTn>
                                        <p:tgtEl>
                                          <p:spTgt spid="592028"/>
                                        </p:tgtEl>
                                        <p:attrNameLst>
                                          <p:attrName>style.visibility</p:attrName>
                                        </p:attrNameLst>
                                      </p:cBhvr>
                                      <p:to>
                                        <p:strVal val="visible"/>
                                      </p:to>
                                    </p:set>
                                  </p:childTnLst>
                                </p:cTn>
                              </p:par>
                              <p:par>
                                <p:cTn id="129" presetID="1" presetClass="entr" presetSubtype="0" fill="hold" nodeType="withEffect">
                                  <p:stCondLst>
                                    <p:cond delay="0"/>
                                  </p:stCondLst>
                                  <p:childTnLst>
                                    <p:set>
                                      <p:cBhvr>
                                        <p:cTn id="130" dur="1" fill="hold">
                                          <p:stCondLst>
                                            <p:cond delay="0"/>
                                          </p:stCondLst>
                                        </p:cTn>
                                        <p:tgtEl>
                                          <p:spTgt spid="592032"/>
                                        </p:tgtEl>
                                        <p:attrNameLst>
                                          <p:attrName>style.visibility</p:attrName>
                                        </p:attrNameLst>
                                      </p:cBhvr>
                                      <p:to>
                                        <p:strVal val="visible"/>
                                      </p:to>
                                    </p:set>
                                  </p:childTnLst>
                                </p:cTn>
                              </p:par>
                              <p:par>
                                <p:cTn id="131" presetID="22" presetClass="entr" presetSubtype="8" fill="hold" grpId="0" nodeType="withEffect">
                                  <p:stCondLst>
                                    <p:cond delay="0"/>
                                  </p:stCondLst>
                                  <p:childTnLst>
                                    <p:set>
                                      <p:cBhvr>
                                        <p:cTn id="132" dur="1" fill="hold">
                                          <p:stCondLst>
                                            <p:cond delay="0"/>
                                          </p:stCondLst>
                                        </p:cTn>
                                        <p:tgtEl>
                                          <p:spTgt spid="592034"/>
                                        </p:tgtEl>
                                        <p:attrNameLst>
                                          <p:attrName>style.visibility</p:attrName>
                                        </p:attrNameLst>
                                      </p:cBhvr>
                                      <p:to>
                                        <p:strVal val="visible"/>
                                      </p:to>
                                    </p:set>
                                    <p:animEffect transition="in" filter="wipe(left)">
                                      <p:cBhvr>
                                        <p:cTn id="133" dur="500"/>
                                        <p:tgtEl>
                                          <p:spTgt spid="592034"/>
                                        </p:tgtEl>
                                      </p:cBhvr>
                                    </p:animEffect>
                                  </p:childTnLst>
                                </p:cTn>
                              </p:par>
                              <p:par>
                                <p:cTn id="134" presetID="1" presetClass="entr" presetSubtype="0" fill="hold" nodeType="withEffect">
                                  <p:stCondLst>
                                    <p:cond delay="0"/>
                                  </p:stCondLst>
                                  <p:childTnLst>
                                    <p:set>
                                      <p:cBhvr>
                                        <p:cTn id="135" dur="1" fill="hold">
                                          <p:stCondLst>
                                            <p:cond delay="0"/>
                                          </p:stCondLst>
                                        </p:cTn>
                                        <p:tgtEl>
                                          <p:spTgt spid="592033"/>
                                        </p:tgtEl>
                                        <p:attrNameLst>
                                          <p:attrName>style.visibility</p:attrName>
                                        </p:attrNameLst>
                                      </p:cBhvr>
                                      <p:to>
                                        <p:strVal val="visible"/>
                                      </p:to>
                                    </p:set>
                                  </p:childTnLst>
                                </p:cTn>
                              </p:par>
                              <p:par>
                                <p:cTn id="136" presetID="1" presetClass="entr" presetSubtype="0" fill="hold" nodeType="withEffect">
                                  <p:stCondLst>
                                    <p:cond delay="0"/>
                                  </p:stCondLst>
                                  <p:childTnLst>
                                    <p:set>
                                      <p:cBhvr>
                                        <p:cTn id="137" dur="1" fill="hold">
                                          <p:stCondLst>
                                            <p:cond delay="0"/>
                                          </p:stCondLst>
                                        </p:cTn>
                                        <p:tgtEl>
                                          <p:spTgt spid="591963"/>
                                        </p:tgtEl>
                                        <p:attrNameLst>
                                          <p:attrName>style.visibility</p:attrName>
                                        </p:attrNameLst>
                                      </p:cBhvr>
                                      <p:to>
                                        <p:strVal val="visible"/>
                                      </p:to>
                                    </p:set>
                                  </p:childTnLst>
                                </p:cTn>
                              </p:par>
                              <p:par>
                                <p:cTn id="138" presetID="1" presetClass="entr" presetSubtype="0" fill="hold" nodeType="withEffect">
                                  <p:stCondLst>
                                    <p:cond delay="0"/>
                                  </p:stCondLst>
                                  <p:childTnLst>
                                    <p:set>
                                      <p:cBhvr>
                                        <p:cTn id="139" dur="1" fill="hold">
                                          <p:stCondLst>
                                            <p:cond delay="0"/>
                                          </p:stCondLst>
                                        </p:cTn>
                                        <p:tgtEl>
                                          <p:spTgt spid="5"/>
                                        </p:tgtEl>
                                        <p:attrNameLst>
                                          <p:attrName>style.visibility</p:attrName>
                                        </p:attrNameLst>
                                      </p:cBhvr>
                                      <p:to>
                                        <p:strVal val="visible"/>
                                      </p:to>
                                    </p:set>
                                  </p:childTnLst>
                                </p:cTn>
                              </p:par>
                              <p:par>
                                <p:cTn id="140" presetID="1" presetClass="entr" presetSubtype="0" fill="hold" nodeType="withEffect">
                                  <p:stCondLst>
                                    <p:cond delay="0"/>
                                  </p:stCondLst>
                                  <p:childTnLst>
                                    <p:set>
                                      <p:cBhvr>
                                        <p:cTn id="141" dur="1" fill="hold">
                                          <p:stCondLst>
                                            <p:cond delay="0"/>
                                          </p:stCondLst>
                                        </p:cTn>
                                        <p:tgtEl>
                                          <p:spTgt spid="548914"/>
                                        </p:tgtEl>
                                        <p:attrNameLst>
                                          <p:attrName>style.visibility</p:attrName>
                                        </p:attrNameLst>
                                      </p:cBhvr>
                                      <p:to>
                                        <p:strVal val="visible"/>
                                      </p:to>
                                    </p:set>
                                  </p:childTnLst>
                                </p:cTn>
                              </p:par>
                              <p:par>
                                <p:cTn id="142" presetID="1" presetClass="entr" presetSubtype="0" fill="hold" grpId="0" nodeType="withEffect">
                                  <p:stCondLst>
                                    <p:cond delay="0"/>
                                  </p:stCondLst>
                                  <p:childTnLst>
                                    <p:set>
                                      <p:cBhvr>
                                        <p:cTn id="143" dur="1" fill="hold">
                                          <p:stCondLst>
                                            <p:cond delay="0"/>
                                          </p:stCondLst>
                                        </p:cTn>
                                        <p:tgtEl>
                                          <p:spTgt spid="591973"/>
                                        </p:tgtEl>
                                        <p:attrNameLst>
                                          <p:attrName>style.visibility</p:attrName>
                                        </p:attrNameLst>
                                      </p:cBhvr>
                                      <p:to>
                                        <p:strVal val="visible"/>
                                      </p:to>
                                    </p:set>
                                  </p:childTnLst>
                                </p:cTn>
                              </p:par>
                              <p:par>
                                <p:cTn id="144" presetID="1" presetClass="entr" presetSubtype="0" fill="hold" grpId="0" nodeType="withEffect">
                                  <p:stCondLst>
                                    <p:cond delay="0"/>
                                  </p:stCondLst>
                                  <p:childTnLst>
                                    <p:set>
                                      <p:cBhvr>
                                        <p:cTn id="145" dur="1" fill="hold">
                                          <p:stCondLst>
                                            <p:cond delay="0"/>
                                          </p:stCondLst>
                                        </p:cTn>
                                        <p:tgtEl>
                                          <p:spTgt spid="591974"/>
                                        </p:tgtEl>
                                        <p:attrNameLst>
                                          <p:attrName>style.visibility</p:attrName>
                                        </p:attrNameLst>
                                      </p:cBhvr>
                                      <p:to>
                                        <p:strVal val="visible"/>
                                      </p:to>
                                    </p:set>
                                  </p:childTnLst>
                                </p:cTn>
                              </p:par>
                              <p:par>
                                <p:cTn id="146" presetID="1" presetClass="entr" presetSubtype="0" fill="hold" nodeType="withEffect">
                                  <p:stCondLst>
                                    <p:cond delay="0"/>
                                  </p:stCondLst>
                                  <p:childTnLst>
                                    <p:set>
                                      <p:cBhvr>
                                        <p:cTn id="147" dur="1" fill="hold">
                                          <p:stCondLst>
                                            <p:cond delay="0"/>
                                          </p:stCondLst>
                                        </p:cTn>
                                        <p:tgtEl>
                                          <p:spTgt spid="592012"/>
                                        </p:tgtEl>
                                        <p:attrNameLst>
                                          <p:attrName>style.visibility</p:attrName>
                                        </p:attrNameLst>
                                      </p:cBhvr>
                                      <p:to>
                                        <p:strVal val="visible"/>
                                      </p:to>
                                    </p:set>
                                  </p:childTnLst>
                                </p:cTn>
                              </p:par>
                            </p:childTnLst>
                          </p:cTn>
                        </p:par>
                      </p:childTnLst>
                    </p:cTn>
                  </p:par>
                  <p:par>
                    <p:cTn id="148" fill="hold" nodeType="clickPar">
                      <p:stCondLst>
                        <p:cond delay="indefinite"/>
                      </p:stCondLst>
                      <p:childTnLst>
                        <p:par>
                          <p:cTn id="149" fill="hold" nodeType="withGroup">
                            <p:stCondLst>
                              <p:cond delay="0"/>
                            </p:stCondLst>
                            <p:childTnLst>
                              <p:par>
                                <p:cTn id="150" presetID="22" presetClass="entr" presetSubtype="2" fill="hold" nodeType="clickEffect">
                                  <p:stCondLst>
                                    <p:cond delay="0"/>
                                  </p:stCondLst>
                                  <p:childTnLst>
                                    <p:set>
                                      <p:cBhvr>
                                        <p:cTn id="151" dur="1" fill="hold">
                                          <p:stCondLst>
                                            <p:cond delay="0"/>
                                          </p:stCondLst>
                                        </p:cTn>
                                        <p:tgtEl>
                                          <p:spTgt spid="592025"/>
                                        </p:tgtEl>
                                        <p:attrNameLst>
                                          <p:attrName>style.visibility</p:attrName>
                                        </p:attrNameLst>
                                      </p:cBhvr>
                                      <p:to>
                                        <p:strVal val="visible"/>
                                      </p:to>
                                    </p:set>
                                    <p:animEffect transition="in" filter="wipe(right)">
                                      <p:cBhvr>
                                        <p:cTn id="152" dur="500"/>
                                        <p:tgtEl>
                                          <p:spTgt spid="592025"/>
                                        </p:tgtEl>
                                      </p:cBhvr>
                                    </p:animEffect>
                                  </p:childTnLst>
                                </p:cTn>
                              </p:par>
                            </p:childTnLst>
                          </p:cTn>
                        </p:par>
                        <p:par>
                          <p:cTn id="153" fill="hold" nodeType="afterGroup">
                            <p:stCondLst>
                              <p:cond delay="500"/>
                            </p:stCondLst>
                            <p:childTnLst>
                              <p:par>
                                <p:cTn id="154" presetID="1" presetClass="entr" presetSubtype="0" fill="hold" nodeType="afterEffect">
                                  <p:stCondLst>
                                    <p:cond delay="0"/>
                                  </p:stCondLst>
                                  <p:childTnLst>
                                    <p:set>
                                      <p:cBhvr>
                                        <p:cTn id="155" dur="1" fill="hold">
                                          <p:stCondLst>
                                            <p:cond delay="0"/>
                                          </p:stCondLst>
                                        </p:cTn>
                                        <p:tgtEl>
                                          <p:spTgt spid="592026"/>
                                        </p:tgtEl>
                                        <p:attrNameLst>
                                          <p:attrName>style.visibility</p:attrName>
                                        </p:attrNameLst>
                                      </p:cBhvr>
                                      <p:to>
                                        <p:strVal val="visible"/>
                                      </p:to>
                                    </p:set>
                                  </p:childTnLst>
                                </p:cTn>
                              </p:par>
                              <p:par>
                                <p:cTn id="156" presetID="1" presetClass="entr" presetSubtype="0" fill="hold" nodeType="withEffect">
                                  <p:stCondLst>
                                    <p:cond delay="0"/>
                                  </p:stCondLst>
                                  <p:childTnLst>
                                    <p:set>
                                      <p:cBhvr>
                                        <p:cTn id="157" dur="1" fill="hold">
                                          <p:stCondLst>
                                            <p:cond delay="0"/>
                                          </p:stCondLst>
                                        </p:cTn>
                                        <p:tgtEl>
                                          <p:spTgt spid="592035"/>
                                        </p:tgtEl>
                                        <p:attrNameLst>
                                          <p:attrName>style.visibility</p:attrName>
                                        </p:attrNameLst>
                                      </p:cBhvr>
                                      <p:to>
                                        <p:strVal val="visible"/>
                                      </p:to>
                                    </p:set>
                                  </p:childTnLst>
                                </p:cTn>
                              </p:par>
                              <p:par>
                                <p:cTn id="158" presetID="22" presetClass="entr" presetSubtype="8" fill="hold" grpId="0" nodeType="withEffect">
                                  <p:stCondLst>
                                    <p:cond delay="0"/>
                                  </p:stCondLst>
                                  <p:childTnLst>
                                    <p:set>
                                      <p:cBhvr>
                                        <p:cTn id="159" dur="1" fill="hold">
                                          <p:stCondLst>
                                            <p:cond delay="0"/>
                                          </p:stCondLst>
                                        </p:cTn>
                                        <p:tgtEl>
                                          <p:spTgt spid="592037"/>
                                        </p:tgtEl>
                                        <p:attrNameLst>
                                          <p:attrName>style.visibility</p:attrName>
                                        </p:attrNameLst>
                                      </p:cBhvr>
                                      <p:to>
                                        <p:strVal val="visible"/>
                                      </p:to>
                                    </p:set>
                                    <p:animEffect transition="in" filter="wipe(left)">
                                      <p:cBhvr>
                                        <p:cTn id="160" dur="500"/>
                                        <p:tgtEl>
                                          <p:spTgt spid="592037"/>
                                        </p:tgtEl>
                                      </p:cBhvr>
                                    </p:animEffect>
                                  </p:childTnLst>
                                </p:cTn>
                              </p:par>
                              <p:par>
                                <p:cTn id="161" presetID="1" presetClass="entr" presetSubtype="0" fill="hold" nodeType="withEffect">
                                  <p:stCondLst>
                                    <p:cond delay="0"/>
                                  </p:stCondLst>
                                  <p:childTnLst>
                                    <p:set>
                                      <p:cBhvr>
                                        <p:cTn id="162" dur="1" fill="hold">
                                          <p:stCondLst>
                                            <p:cond delay="0"/>
                                          </p:stCondLst>
                                        </p:cTn>
                                        <p:tgtEl>
                                          <p:spTgt spid="592036"/>
                                        </p:tgtEl>
                                        <p:attrNameLst>
                                          <p:attrName>style.visibility</p:attrName>
                                        </p:attrNameLst>
                                      </p:cBhvr>
                                      <p:to>
                                        <p:strVal val="visible"/>
                                      </p:to>
                                    </p:set>
                                  </p:childTnLst>
                                </p:cTn>
                              </p:par>
                              <p:par>
                                <p:cTn id="163" presetID="1" presetClass="entr" presetSubtype="0" fill="hold" grpId="0" nodeType="withEffect">
                                  <p:stCondLst>
                                    <p:cond delay="0"/>
                                  </p:stCondLst>
                                  <p:childTnLst>
                                    <p:set>
                                      <p:cBhvr>
                                        <p:cTn id="164" dur="1" fill="hold">
                                          <p:stCondLst>
                                            <p:cond delay="0"/>
                                          </p:stCondLst>
                                        </p:cTn>
                                        <p:tgtEl>
                                          <p:spTgt spid="592031"/>
                                        </p:tgtEl>
                                        <p:attrNameLst>
                                          <p:attrName>style.visibility</p:attrName>
                                        </p:attrNameLst>
                                      </p:cBhvr>
                                      <p:to>
                                        <p:strVal val="visible"/>
                                      </p:to>
                                    </p:set>
                                  </p:childTnLst>
                                </p:cTn>
                              </p:par>
                              <p:par>
                                <p:cTn id="165" presetID="1" presetClass="entr" presetSubtype="0" fill="hold" nodeType="withEffect">
                                  <p:stCondLst>
                                    <p:cond delay="0"/>
                                  </p:stCondLst>
                                  <p:childTnLst>
                                    <p:set>
                                      <p:cBhvr>
                                        <p:cTn id="166" dur="1" fill="hold">
                                          <p:stCondLst>
                                            <p:cond delay="0"/>
                                          </p:stCondLst>
                                        </p:cTn>
                                        <p:tgtEl>
                                          <p:spTgt spid="6"/>
                                        </p:tgtEl>
                                        <p:attrNameLst>
                                          <p:attrName>style.visibility</p:attrName>
                                        </p:attrNameLst>
                                      </p:cBhvr>
                                      <p:to>
                                        <p:strVal val="visible"/>
                                      </p:to>
                                    </p:set>
                                  </p:childTnLst>
                                </p:cTn>
                              </p:par>
                              <p:par>
                                <p:cTn id="167" presetID="1" presetClass="entr" presetSubtype="0" fill="hold" grpId="0" nodeType="withEffect">
                                  <p:stCondLst>
                                    <p:cond delay="0"/>
                                  </p:stCondLst>
                                  <p:childTnLst>
                                    <p:set>
                                      <p:cBhvr>
                                        <p:cTn id="168" dur="1" fill="hold">
                                          <p:stCondLst>
                                            <p:cond delay="0"/>
                                          </p:stCondLst>
                                        </p:cTn>
                                        <p:tgtEl>
                                          <p:spTgt spid="592009"/>
                                        </p:tgtEl>
                                        <p:attrNameLst>
                                          <p:attrName>style.visibility</p:attrName>
                                        </p:attrNameLst>
                                      </p:cBhvr>
                                      <p:to>
                                        <p:strVal val="visible"/>
                                      </p:to>
                                    </p:set>
                                  </p:childTnLst>
                                </p:cTn>
                              </p:par>
                              <p:par>
                                <p:cTn id="169" presetID="1" presetClass="entr" presetSubtype="0" fill="hold" nodeType="withEffect">
                                  <p:stCondLst>
                                    <p:cond delay="0"/>
                                  </p:stCondLst>
                                  <p:childTnLst>
                                    <p:set>
                                      <p:cBhvr>
                                        <p:cTn id="170" dur="1" fill="hold">
                                          <p:stCondLst>
                                            <p:cond delay="0"/>
                                          </p:stCondLst>
                                        </p:cTn>
                                        <p:tgtEl>
                                          <p:spTgt spid="2"/>
                                        </p:tgtEl>
                                        <p:attrNameLst>
                                          <p:attrName>style.visibility</p:attrName>
                                        </p:attrNameLst>
                                      </p:cBhvr>
                                      <p:to>
                                        <p:strVal val="visible"/>
                                      </p:to>
                                    </p:set>
                                  </p:childTnLst>
                                </p:cTn>
                              </p:par>
                              <p:par>
                                <p:cTn id="171" presetID="1" presetClass="entr" presetSubtype="0" fill="hold" nodeType="withEffect">
                                  <p:stCondLst>
                                    <p:cond delay="0"/>
                                  </p:stCondLst>
                                  <p:childTnLst>
                                    <p:set>
                                      <p:cBhvr>
                                        <p:cTn id="172" dur="1" fill="hold">
                                          <p:stCondLst>
                                            <p:cond delay="0"/>
                                          </p:stCondLst>
                                        </p:cTn>
                                        <p:tgtEl>
                                          <p:spTgt spid="592020"/>
                                        </p:tgtEl>
                                        <p:attrNameLst>
                                          <p:attrName>style.visibility</p:attrName>
                                        </p:attrNameLst>
                                      </p:cBhvr>
                                      <p:to>
                                        <p:strVal val="visible"/>
                                      </p:to>
                                    </p:set>
                                  </p:childTnLst>
                                </p:cTn>
                              </p:par>
                              <p:par>
                                <p:cTn id="173" presetID="1" presetClass="entr" presetSubtype="0" fill="hold" grpId="0" nodeType="withEffect">
                                  <p:stCondLst>
                                    <p:cond delay="0"/>
                                  </p:stCondLst>
                                  <p:childTnLst>
                                    <p:set>
                                      <p:cBhvr>
                                        <p:cTn id="174" dur="1" fill="hold">
                                          <p:stCondLst>
                                            <p:cond delay="0"/>
                                          </p:stCondLst>
                                        </p:cTn>
                                        <p:tgtEl>
                                          <p:spTgt spid="591972"/>
                                        </p:tgtEl>
                                        <p:attrNameLst>
                                          <p:attrName>style.visibility</p:attrName>
                                        </p:attrNameLst>
                                      </p:cBhvr>
                                      <p:to>
                                        <p:strVal val="visible"/>
                                      </p:to>
                                    </p:set>
                                  </p:childTnLst>
                                </p:cTn>
                              </p:par>
                              <p:par>
                                <p:cTn id="175" presetID="1" presetClass="entr" presetSubtype="0" fill="hold" grpId="0" nodeType="withEffect">
                                  <p:stCondLst>
                                    <p:cond delay="0"/>
                                  </p:stCondLst>
                                  <p:childTnLst>
                                    <p:set>
                                      <p:cBhvr>
                                        <p:cTn id="176" dur="1" fill="hold">
                                          <p:stCondLst>
                                            <p:cond delay="0"/>
                                          </p:stCondLst>
                                        </p:cTn>
                                        <p:tgtEl>
                                          <p:spTgt spid="591971"/>
                                        </p:tgtEl>
                                        <p:attrNameLst>
                                          <p:attrName>style.visibility</p:attrName>
                                        </p:attrNameLst>
                                      </p:cBhvr>
                                      <p:to>
                                        <p:strVal val="visible"/>
                                      </p:to>
                                    </p:set>
                                  </p:childTnLst>
                                </p:cTn>
                              </p:par>
                              <p:par>
                                <p:cTn id="177" presetID="22" presetClass="entr" presetSubtype="8" fill="hold" grpId="0" nodeType="withEffect">
                                  <p:stCondLst>
                                    <p:cond delay="0"/>
                                  </p:stCondLst>
                                  <p:childTnLst>
                                    <p:set>
                                      <p:cBhvr>
                                        <p:cTn id="178" dur="1" fill="hold">
                                          <p:stCondLst>
                                            <p:cond delay="0"/>
                                          </p:stCondLst>
                                        </p:cTn>
                                        <p:tgtEl>
                                          <p:spTgt spid="592024"/>
                                        </p:tgtEl>
                                        <p:attrNameLst>
                                          <p:attrName>style.visibility</p:attrName>
                                        </p:attrNameLst>
                                      </p:cBhvr>
                                      <p:to>
                                        <p:strVal val="visible"/>
                                      </p:to>
                                    </p:set>
                                    <p:animEffect transition="in" filter="wipe(left)">
                                      <p:cBhvr>
                                        <p:cTn id="179" dur="500"/>
                                        <p:tgtEl>
                                          <p:spTgt spid="592024"/>
                                        </p:tgtEl>
                                      </p:cBhvr>
                                    </p:animEffect>
                                  </p:childTnLst>
                                </p:cTn>
                              </p:par>
                              <p:par>
                                <p:cTn id="180" presetID="1" presetClass="entr" presetSubtype="0" fill="hold" nodeType="withEffect">
                                  <p:stCondLst>
                                    <p:cond delay="0"/>
                                  </p:stCondLst>
                                  <p:childTnLst>
                                    <p:set>
                                      <p:cBhvr>
                                        <p:cTn id="181" dur="1" fill="hold">
                                          <p:stCondLst>
                                            <p:cond delay="0"/>
                                          </p:stCondLst>
                                        </p:cTn>
                                        <p:tgtEl>
                                          <p:spTgt spid="592023"/>
                                        </p:tgtEl>
                                        <p:attrNameLst>
                                          <p:attrName>style.visibility</p:attrName>
                                        </p:attrNameLst>
                                      </p:cBhvr>
                                      <p:to>
                                        <p:strVal val="visible"/>
                                      </p:to>
                                    </p:set>
                                  </p:childTnLst>
                                </p:cTn>
                              </p:par>
                              <p:par>
                                <p:cTn id="182" presetID="1" presetClass="entr" presetSubtype="0" fill="hold" nodeType="withEffect">
                                  <p:stCondLst>
                                    <p:cond delay="0"/>
                                  </p:stCondLst>
                                  <p:childTnLst>
                                    <p:set>
                                      <p:cBhvr>
                                        <p:cTn id="183" dur="1" fill="hold">
                                          <p:stCondLst>
                                            <p:cond delay="0"/>
                                          </p:stCondLst>
                                        </p:cTn>
                                        <p:tgtEl>
                                          <p:spTgt spid="5920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1965" grpId="0"/>
      <p:bldP spid="591966" grpId="0"/>
      <p:bldP spid="591967" grpId="0"/>
      <p:bldP spid="591968" grpId="0"/>
      <p:bldP spid="591969" grpId="0"/>
      <p:bldP spid="591970" grpId="0"/>
      <p:bldP spid="591971" grpId="0"/>
      <p:bldP spid="591972" grpId="0"/>
      <p:bldP spid="591973" grpId="0"/>
      <p:bldP spid="591974" grpId="0"/>
      <p:bldP spid="591975" grpId="0"/>
      <p:bldP spid="591977" grpId="0"/>
      <p:bldP spid="591978" grpId="0"/>
      <p:bldP spid="591979" grpId="0"/>
      <p:bldP spid="591980" grpId="0"/>
      <p:bldP spid="591981" grpId="0"/>
      <p:bldP spid="591982" grpId="0"/>
      <p:bldP spid="591983" grpId="0"/>
      <p:bldP spid="591984" grpId="0"/>
      <p:bldP spid="592000" grpId="0"/>
      <p:bldP spid="592001" grpId="0"/>
      <p:bldP spid="592002" grpId="0"/>
      <p:bldP spid="592003" grpId="0"/>
      <p:bldP spid="592004" grpId="0"/>
      <p:bldP spid="592005" grpId="0"/>
      <p:bldP spid="592006" grpId="0"/>
      <p:bldP spid="592007" grpId="0"/>
      <p:bldP spid="592008" grpId="0"/>
      <p:bldP spid="592009" grpId="0"/>
      <p:bldP spid="592010" grpId="0"/>
      <p:bldP spid="592011" grpId="0"/>
      <p:bldP spid="592015" grpId="0"/>
      <p:bldP spid="592017" grpId="0"/>
      <p:bldP spid="592024" grpId="0"/>
      <p:bldP spid="592029" grpId="0" animBg="1"/>
      <p:bldP spid="592030" grpId="0" animBg="1"/>
      <p:bldP spid="592031" grpId="0" animBg="1"/>
      <p:bldP spid="592034" grpId="0"/>
      <p:bldP spid="592037" grpId="0"/>
      <p:bldP spid="592038" grpId="0"/>
      <p:bldP spid="59203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rrowheads="1"/>
          </p:cNvSpPr>
          <p:nvPr>
            <p:ph type="title" idx="4294967295"/>
          </p:nvPr>
        </p:nvSpPr>
        <p:spPr>
          <a:xfrm>
            <a:off x="0" y="1219200"/>
            <a:ext cx="9144000" cy="1143000"/>
          </a:xfrm>
        </p:spPr>
        <p:txBody>
          <a:bodyPr/>
          <a:lstStyle/>
          <a:p>
            <a:pPr eaLnBrk="1" hangingPunct="1"/>
            <a:r>
              <a:rPr lang="en-US" altLang="pt-PT" smtClean="0"/>
              <a:t>The End of Chapter 10 Appendix</a:t>
            </a:r>
          </a:p>
        </p:txBody>
      </p:sp>
      <p:sp>
        <p:nvSpPr>
          <p:cNvPr id="76803" name="Text Box 3"/>
          <p:cNvSpPr txBox="1">
            <a:spLocks noChangeArrowheads="1"/>
          </p:cNvSpPr>
          <p:nvPr/>
        </p:nvSpPr>
        <p:spPr bwMode="auto">
          <a:xfrm>
            <a:off x="1143000" y="3048000"/>
            <a:ext cx="6705600"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type="none" w="med" len="lg"/>
              </a14:hiddenLine>
            </a:ext>
          </a:extLst>
        </p:spPr>
        <p:txBody>
          <a:bodyPr>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lnSpc>
                <a:spcPct val="100000"/>
              </a:lnSpc>
            </a:pPr>
            <a:r>
              <a:rPr lang="en-US" altLang="pt-PT" sz="3600"/>
              <a:t>Coming attraction:</a:t>
            </a:r>
            <a:br>
              <a:rPr lang="en-US" altLang="pt-PT" sz="3600"/>
            </a:br>
            <a:r>
              <a:rPr lang="en-US" altLang="pt-PT" sz="3600" b="1">
                <a:solidFill>
                  <a:schemeClr val="tx2"/>
                </a:solidFill>
              </a:rPr>
              <a:t>Chapter 11: </a:t>
            </a:r>
            <a:br>
              <a:rPr lang="en-US" altLang="pt-PT" sz="3600" b="1">
                <a:solidFill>
                  <a:schemeClr val="tx2"/>
                </a:solidFill>
              </a:rPr>
            </a:br>
            <a:r>
              <a:rPr lang="en-US" altLang="pt-PT" sz="3600" b="1">
                <a:solidFill>
                  <a:schemeClr val="tx2"/>
                </a:solidFill>
              </a:rPr>
              <a:t>Behind the Supply Curve: Inputs and Costs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80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5" presetClass="entr" presetSubtype="0" fill="hold" grpId="0" nodeType="clickEffect">
                                  <p:stCondLst>
                                    <p:cond delay="0"/>
                                  </p:stCondLst>
                                  <p:childTnLst>
                                    <p:set>
                                      <p:cBhvr>
                                        <p:cTn id="10" dur="1" fill="hold">
                                          <p:stCondLst>
                                            <p:cond delay="0"/>
                                          </p:stCondLst>
                                        </p:cTn>
                                        <p:tgtEl>
                                          <p:spTgt spid="76803"/>
                                        </p:tgtEl>
                                        <p:attrNameLst>
                                          <p:attrName>style.visibility</p:attrName>
                                        </p:attrNameLst>
                                      </p:cBhvr>
                                      <p:to>
                                        <p:strVal val="visible"/>
                                      </p:to>
                                    </p:set>
                                    <p:animEffect transition="in" filter="fade">
                                      <p:cBhvr>
                                        <p:cTn id="11" dur="2000"/>
                                        <p:tgtEl>
                                          <p:spTgt spid="76803"/>
                                        </p:tgtEl>
                                      </p:cBhvr>
                                    </p:animEffect>
                                    <p:anim calcmode="lin" valueType="num">
                                      <p:cBhvr>
                                        <p:cTn id="12" dur="2000" fill="hold"/>
                                        <p:tgtEl>
                                          <p:spTgt spid="76803"/>
                                        </p:tgtEl>
                                        <p:attrNameLst>
                                          <p:attrName>style.rotation</p:attrName>
                                        </p:attrNameLst>
                                      </p:cBhvr>
                                      <p:tavLst>
                                        <p:tav tm="0">
                                          <p:val>
                                            <p:fltVal val="720"/>
                                          </p:val>
                                        </p:tav>
                                        <p:tav tm="100000">
                                          <p:val>
                                            <p:fltVal val="0"/>
                                          </p:val>
                                        </p:tav>
                                      </p:tavLst>
                                    </p:anim>
                                    <p:anim calcmode="lin" valueType="num">
                                      <p:cBhvr>
                                        <p:cTn id="13" dur="2000" fill="hold"/>
                                        <p:tgtEl>
                                          <p:spTgt spid="76803"/>
                                        </p:tgtEl>
                                        <p:attrNameLst>
                                          <p:attrName>ppt_h</p:attrName>
                                        </p:attrNameLst>
                                      </p:cBhvr>
                                      <p:tavLst>
                                        <p:tav tm="0">
                                          <p:val>
                                            <p:fltVal val="0"/>
                                          </p:val>
                                        </p:tav>
                                        <p:tav tm="100000">
                                          <p:val>
                                            <p:strVal val="#ppt_h"/>
                                          </p:val>
                                        </p:tav>
                                      </p:tavLst>
                                    </p:anim>
                                    <p:anim calcmode="lin" valueType="num">
                                      <p:cBhvr>
                                        <p:cTn id="14" dur="2000" fill="hold"/>
                                        <p:tgtEl>
                                          <p:spTgt spid="76803"/>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animBg="1"/>
      <p:bldP spid="76803"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Rot="1" noChangeArrowheads="1"/>
          </p:cNvSpPr>
          <p:nvPr>
            <p:ph type="title" idx="4294967295"/>
          </p:nvPr>
        </p:nvSpPr>
        <p:spPr/>
        <p:txBody>
          <a:bodyPr/>
          <a:lstStyle/>
          <a:p>
            <a:pPr algn="l"/>
            <a:r>
              <a:rPr lang="en-US" altLang="pt-PT" smtClean="0"/>
              <a:t>Mapping the Utility Function</a:t>
            </a:r>
          </a:p>
        </p:txBody>
      </p:sp>
      <p:sp>
        <p:nvSpPr>
          <p:cNvPr id="11267" name="Rectangle 3"/>
          <p:cNvSpPr>
            <a:spLocks noGrp="1" noChangeArrowheads="1"/>
          </p:cNvSpPr>
          <p:nvPr>
            <p:ph idx="4294967295"/>
          </p:nvPr>
        </p:nvSpPr>
        <p:spPr>
          <a:xfrm>
            <a:off x="227013" y="912813"/>
            <a:ext cx="8839200" cy="5029200"/>
          </a:xfrm>
        </p:spPr>
        <p:txBody>
          <a:bodyPr/>
          <a:lstStyle/>
          <a:p>
            <a:pPr>
              <a:buClr>
                <a:schemeClr val="tx1"/>
              </a:buClr>
            </a:pPr>
            <a:r>
              <a:rPr lang="en-US" altLang="pt-PT" smtClean="0"/>
              <a:t>A utility function determines a consumer’s total utility given his or her consumption bundle. </a:t>
            </a:r>
          </a:p>
          <a:p>
            <a:pPr>
              <a:buClr>
                <a:schemeClr val="tx1"/>
              </a:buClr>
            </a:pPr>
            <a:endParaRPr lang="en-US" altLang="pt-PT" smtClean="0"/>
          </a:p>
          <a:p>
            <a:pPr>
              <a:buClr>
                <a:schemeClr val="tx1"/>
              </a:buClr>
            </a:pPr>
            <a:r>
              <a:rPr lang="en-US" altLang="pt-PT" smtClean="0"/>
              <a:t>Using indifference curves, which represent a consumer’s utility function, we will deepen our understanding of the trade-off involved when choosing the optimal consumption bundle and of how the optimal consumption bundle itself changes in response to changes in the prices of goods.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wipe(left)">
                                      <p:cBhvr>
                                        <p:cTn id="7" dur="500"/>
                                        <p:tgtEl>
                                          <p:spTgt spid="112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267">
                                            <p:txEl>
                                              <p:pRg st="2" end="2"/>
                                            </p:txEl>
                                          </p:spTgt>
                                        </p:tgtEl>
                                        <p:attrNameLst>
                                          <p:attrName>style.visibility</p:attrName>
                                        </p:attrNameLst>
                                      </p:cBhvr>
                                      <p:to>
                                        <p:strVal val="visible"/>
                                      </p:to>
                                    </p:set>
                                    <p:animEffect transition="in" filter="wipe(left)">
                                      <p:cBhvr>
                                        <p:cTn id="12" dur="500"/>
                                        <p:tgtEl>
                                          <p:spTgt spid="112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pPr algn="l"/>
            <a:r>
              <a:rPr lang="en-US" altLang="pt-PT" smtClean="0"/>
              <a:t>Ingrid’s Utility Function</a:t>
            </a:r>
          </a:p>
        </p:txBody>
      </p:sp>
      <p:sp>
        <p:nvSpPr>
          <p:cNvPr id="18435" name="AutoShape 6"/>
          <p:cNvSpPr>
            <a:spLocks noChangeAspect="1" noChangeArrowheads="1" noTextEdit="1"/>
          </p:cNvSpPr>
          <p:nvPr/>
        </p:nvSpPr>
        <p:spPr bwMode="auto">
          <a:xfrm>
            <a:off x="269875" y="1073150"/>
            <a:ext cx="8493125" cy="520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PT"/>
          </a:p>
        </p:txBody>
      </p:sp>
      <p:pic>
        <p:nvPicPr>
          <p:cNvPr id="1843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58975" y="1069975"/>
            <a:ext cx="6067425" cy="478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Freeform 8"/>
          <p:cNvSpPr>
            <a:spLocks/>
          </p:cNvSpPr>
          <p:nvPr/>
        </p:nvSpPr>
        <p:spPr bwMode="auto">
          <a:xfrm>
            <a:off x="1981200" y="3838575"/>
            <a:ext cx="6016625" cy="1985963"/>
          </a:xfrm>
          <a:custGeom>
            <a:avLst/>
            <a:gdLst>
              <a:gd name="T0" fmla="*/ 0 w 871"/>
              <a:gd name="T1" fmla="*/ 0 h 284"/>
              <a:gd name="T2" fmla="*/ 2147483647 w 871"/>
              <a:gd name="T3" fmla="*/ 2147483647 h 284"/>
              <a:gd name="T4" fmla="*/ 2147483647 w 871"/>
              <a:gd name="T5" fmla="*/ 2147483647 h 284"/>
              <a:gd name="T6" fmla="*/ 2147483647 w 871"/>
              <a:gd name="T7" fmla="*/ 2147483647 h 284"/>
              <a:gd name="T8" fmla="*/ 0 60000 65536"/>
              <a:gd name="T9" fmla="*/ 0 60000 65536"/>
              <a:gd name="T10" fmla="*/ 0 60000 65536"/>
              <a:gd name="T11" fmla="*/ 0 60000 65536"/>
              <a:gd name="T12" fmla="*/ 0 w 871"/>
              <a:gd name="T13" fmla="*/ 0 h 284"/>
              <a:gd name="T14" fmla="*/ 871 w 871"/>
              <a:gd name="T15" fmla="*/ 284 h 284"/>
            </a:gdLst>
            <a:ahLst/>
            <a:cxnLst>
              <a:cxn ang="T8">
                <a:pos x="T0" y="T1"/>
              </a:cxn>
              <a:cxn ang="T9">
                <a:pos x="T2" y="T3"/>
              </a:cxn>
              <a:cxn ang="T10">
                <a:pos x="T4" y="T5"/>
              </a:cxn>
              <a:cxn ang="T11">
                <a:pos x="T6" y="T7"/>
              </a:cxn>
            </a:cxnLst>
            <a:rect l="T12" t="T13" r="T14" b="T15"/>
            <a:pathLst>
              <a:path w="871" h="284">
                <a:moveTo>
                  <a:pt x="0" y="0"/>
                </a:moveTo>
                <a:cubicBezTo>
                  <a:pt x="0" y="0"/>
                  <a:pt x="269" y="238"/>
                  <a:pt x="279" y="247"/>
                </a:cubicBezTo>
                <a:cubicBezTo>
                  <a:pt x="322" y="284"/>
                  <a:pt x="327" y="283"/>
                  <a:pt x="383" y="278"/>
                </a:cubicBezTo>
                <a:cubicBezTo>
                  <a:pt x="427" y="274"/>
                  <a:pt x="871" y="174"/>
                  <a:pt x="871" y="174"/>
                </a:cubicBezTo>
              </a:path>
            </a:pathLst>
          </a:custGeom>
          <a:noFill/>
          <a:ln w="28575"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8438" name="Freeform 9"/>
          <p:cNvSpPr>
            <a:spLocks/>
          </p:cNvSpPr>
          <p:nvPr/>
        </p:nvSpPr>
        <p:spPr bwMode="auto">
          <a:xfrm>
            <a:off x="2259013" y="3448050"/>
            <a:ext cx="5495925" cy="1846263"/>
          </a:xfrm>
          <a:custGeom>
            <a:avLst/>
            <a:gdLst>
              <a:gd name="T0" fmla="*/ 0 w 796"/>
              <a:gd name="T1" fmla="*/ 0 h 264"/>
              <a:gd name="T2" fmla="*/ 2147483647 w 796"/>
              <a:gd name="T3" fmla="*/ 2147483647 h 264"/>
              <a:gd name="T4" fmla="*/ 2147483647 w 796"/>
              <a:gd name="T5" fmla="*/ 2147483647 h 264"/>
              <a:gd name="T6" fmla="*/ 0 60000 65536"/>
              <a:gd name="T7" fmla="*/ 0 60000 65536"/>
              <a:gd name="T8" fmla="*/ 0 60000 65536"/>
              <a:gd name="T9" fmla="*/ 0 w 796"/>
              <a:gd name="T10" fmla="*/ 0 h 264"/>
              <a:gd name="T11" fmla="*/ 796 w 796"/>
              <a:gd name="T12" fmla="*/ 264 h 264"/>
            </a:gdLst>
            <a:ahLst/>
            <a:cxnLst>
              <a:cxn ang="T6">
                <a:pos x="T0" y="T1"/>
              </a:cxn>
              <a:cxn ang="T7">
                <a:pos x="T2" y="T3"/>
              </a:cxn>
              <a:cxn ang="T8">
                <a:pos x="T4" y="T5"/>
              </a:cxn>
            </a:cxnLst>
            <a:rect l="T9" t="T10" r="T11" b="T12"/>
            <a:pathLst>
              <a:path w="796" h="264">
                <a:moveTo>
                  <a:pt x="0" y="0"/>
                </a:moveTo>
                <a:cubicBezTo>
                  <a:pt x="0" y="0"/>
                  <a:pt x="246" y="226"/>
                  <a:pt x="308" y="245"/>
                </a:cubicBezTo>
                <a:cubicBezTo>
                  <a:pt x="370" y="264"/>
                  <a:pt x="796" y="159"/>
                  <a:pt x="796" y="159"/>
                </a:cubicBezTo>
              </a:path>
            </a:pathLst>
          </a:custGeom>
          <a:noFill/>
          <a:ln w="28575"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8439" name="Freeform 10"/>
          <p:cNvSpPr>
            <a:spLocks/>
          </p:cNvSpPr>
          <p:nvPr/>
        </p:nvSpPr>
        <p:spPr bwMode="auto">
          <a:xfrm>
            <a:off x="2508250" y="3027363"/>
            <a:ext cx="4978400" cy="1663700"/>
          </a:xfrm>
          <a:custGeom>
            <a:avLst/>
            <a:gdLst>
              <a:gd name="T0" fmla="*/ 0 w 721"/>
              <a:gd name="T1" fmla="*/ 0 h 238"/>
              <a:gd name="T2" fmla="*/ 2147483647 w 721"/>
              <a:gd name="T3" fmla="*/ 2147483647 h 238"/>
              <a:gd name="T4" fmla="*/ 2147483647 w 721"/>
              <a:gd name="T5" fmla="*/ 2147483647 h 238"/>
              <a:gd name="T6" fmla="*/ 0 60000 65536"/>
              <a:gd name="T7" fmla="*/ 0 60000 65536"/>
              <a:gd name="T8" fmla="*/ 0 60000 65536"/>
              <a:gd name="T9" fmla="*/ 0 w 721"/>
              <a:gd name="T10" fmla="*/ 0 h 238"/>
              <a:gd name="T11" fmla="*/ 721 w 721"/>
              <a:gd name="T12" fmla="*/ 238 h 238"/>
            </a:gdLst>
            <a:ahLst/>
            <a:cxnLst>
              <a:cxn ang="T6">
                <a:pos x="T0" y="T1"/>
              </a:cxn>
              <a:cxn ang="T7">
                <a:pos x="T2" y="T3"/>
              </a:cxn>
              <a:cxn ang="T8">
                <a:pos x="T4" y="T5"/>
              </a:cxn>
            </a:cxnLst>
            <a:rect l="T9" t="T10" r="T11" b="T12"/>
            <a:pathLst>
              <a:path w="721" h="238">
                <a:moveTo>
                  <a:pt x="0" y="0"/>
                </a:moveTo>
                <a:cubicBezTo>
                  <a:pt x="0" y="0"/>
                  <a:pt x="211" y="192"/>
                  <a:pt x="287" y="214"/>
                </a:cubicBezTo>
                <a:cubicBezTo>
                  <a:pt x="369" y="238"/>
                  <a:pt x="721" y="151"/>
                  <a:pt x="721" y="151"/>
                </a:cubicBezTo>
              </a:path>
            </a:pathLst>
          </a:custGeom>
          <a:noFill/>
          <a:ln w="28575"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8440" name="Freeform 11"/>
          <p:cNvSpPr>
            <a:spLocks/>
          </p:cNvSpPr>
          <p:nvPr/>
        </p:nvSpPr>
        <p:spPr bwMode="auto">
          <a:xfrm>
            <a:off x="2797175" y="2636838"/>
            <a:ext cx="4370388" cy="1377950"/>
          </a:xfrm>
          <a:custGeom>
            <a:avLst/>
            <a:gdLst>
              <a:gd name="T0" fmla="*/ 0 w 633"/>
              <a:gd name="T1" fmla="*/ 0 h 197"/>
              <a:gd name="T2" fmla="*/ 2147483647 w 633"/>
              <a:gd name="T3" fmla="*/ 2147483647 h 197"/>
              <a:gd name="T4" fmla="*/ 2147483647 w 633"/>
              <a:gd name="T5" fmla="*/ 2147483647 h 197"/>
              <a:gd name="T6" fmla="*/ 0 60000 65536"/>
              <a:gd name="T7" fmla="*/ 0 60000 65536"/>
              <a:gd name="T8" fmla="*/ 0 60000 65536"/>
              <a:gd name="T9" fmla="*/ 0 w 633"/>
              <a:gd name="T10" fmla="*/ 0 h 197"/>
              <a:gd name="T11" fmla="*/ 633 w 633"/>
              <a:gd name="T12" fmla="*/ 197 h 197"/>
            </a:gdLst>
            <a:ahLst/>
            <a:cxnLst>
              <a:cxn ang="T6">
                <a:pos x="T0" y="T1"/>
              </a:cxn>
              <a:cxn ang="T7">
                <a:pos x="T2" y="T3"/>
              </a:cxn>
              <a:cxn ang="T8">
                <a:pos x="T4" y="T5"/>
              </a:cxn>
            </a:cxnLst>
            <a:rect l="T9" t="T10" r="T11" b="T12"/>
            <a:pathLst>
              <a:path w="633" h="197">
                <a:moveTo>
                  <a:pt x="0" y="0"/>
                </a:moveTo>
                <a:cubicBezTo>
                  <a:pt x="0" y="0"/>
                  <a:pt x="185" y="171"/>
                  <a:pt x="278" y="184"/>
                </a:cubicBezTo>
                <a:cubicBezTo>
                  <a:pt x="375" y="197"/>
                  <a:pt x="633" y="134"/>
                  <a:pt x="633" y="134"/>
                </a:cubicBezTo>
              </a:path>
            </a:pathLst>
          </a:custGeom>
          <a:noFill/>
          <a:ln w="28575"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8441" name="Freeform 12"/>
          <p:cNvSpPr>
            <a:spLocks/>
          </p:cNvSpPr>
          <p:nvPr/>
        </p:nvSpPr>
        <p:spPr bwMode="auto">
          <a:xfrm>
            <a:off x="3203575" y="2255838"/>
            <a:ext cx="3633788" cy="1098550"/>
          </a:xfrm>
          <a:custGeom>
            <a:avLst/>
            <a:gdLst>
              <a:gd name="T0" fmla="*/ 0 w 526"/>
              <a:gd name="T1" fmla="*/ 0 h 157"/>
              <a:gd name="T2" fmla="*/ 2147483647 w 526"/>
              <a:gd name="T3" fmla="*/ 2147483647 h 157"/>
              <a:gd name="T4" fmla="*/ 2147483647 w 526"/>
              <a:gd name="T5" fmla="*/ 2147483647 h 157"/>
              <a:gd name="T6" fmla="*/ 0 60000 65536"/>
              <a:gd name="T7" fmla="*/ 0 60000 65536"/>
              <a:gd name="T8" fmla="*/ 0 60000 65536"/>
              <a:gd name="T9" fmla="*/ 0 w 526"/>
              <a:gd name="T10" fmla="*/ 0 h 157"/>
              <a:gd name="T11" fmla="*/ 526 w 526"/>
              <a:gd name="T12" fmla="*/ 157 h 157"/>
            </a:gdLst>
            <a:ahLst/>
            <a:cxnLst>
              <a:cxn ang="T6">
                <a:pos x="T0" y="T1"/>
              </a:cxn>
              <a:cxn ang="T7">
                <a:pos x="T2" y="T3"/>
              </a:cxn>
              <a:cxn ang="T8">
                <a:pos x="T4" y="T5"/>
              </a:cxn>
            </a:cxnLst>
            <a:rect l="T9" t="T10" r="T11" b="T12"/>
            <a:pathLst>
              <a:path w="526" h="157">
                <a:moveTo>
                  <a:pt x="0" y="0"/>
                </a:moveTo>
                <a:cubicBezTo>
                  <a:pt x="0" y="0"/>
                  <a:pt x="147" y="140"/>
                  <a:pt x="247" y="148"/>
                </a:cubicBezTo>
                <a:cubicBezTo>
                  <a:pt x="351" y="157"/>
                  <a:pt x="526" y="111"/>
                  <a:pt x="526" y="111"/>
                </a:cubicBezTo>
              </a:path>
            </a:pathLst>
          </a:custGeom>
          <a:noFill/>
          <a:ln w="28575"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8442" name="Freeform 13"/>
          <p:cNvSpPr>
            <a:spLocks/>
          </p:cNvSpPr>
          <p:nvPr/>
        </p:nvSpPr>
        <p:spPr bwMode="auto">
          <a:xfrm>
            <a:off x="3700463" y="1892300"/>
            <a:ext cx="2771775" cy="846138"/>
          </a:xfrm>
          <a:custGeom>
            <a:avLst/>
            <a:gdLst>
              <a:gd name="T0" fmla="*/ 0 w 401"/>
              <a:gd name="T1" fmla="*/ 0 h 121"/>
              <a:gd name="T2" fmla="*/ 2147483647 w 401"/>
              <a:gd name="T3" fmla="*/ 2147483647 h 121"/>
              <a:gd name="T4" fmla="*/ 2147483647 w 401"/>
              <a:gd name="T5" fmla="*/ 2147483647 h 121"/>
              <a:gd name="T6" fmla="*/ 0 60000 65536"/>
              <a:gd name="T7" fmla="*/ 0 60000 65536"/>
              <a:gd name="T8" fmla="*/ 0 60000 65536"/>
              <a:gd name="T9" fmla="*/ 0 w 401"/>
              <a:gd name="T10" fmla="*/ 0 h 121"/>
              <a:gd name="T11" fmla="*/ 401 w 401"/>
              <a:gd name="T12" fmla="*/ 121 h 121"/>
            </a:gdLst>
            <a:ahLst/>
            <a:cxnLst>
              <a:cxn ang="T6">
                <a:pos x="T0" y="T1"/>
              </a:cxn>
              <a:cxn ang="T7">
                <a:pos x="T2" y="T3"/>
              </a:cxn>
              <a:cxn ang="T8">
                <a:pos x="T4" y="T5"/>
              </a:cxn>
            </a:cxnLst>
            <a:rect l="T9" t="T10" r="T11" b="T12"/>
            <a:pathLst>
              <a:path w="401" h="121">
                <a:moveTo>
                  <a:pt x="0" y="0"/>
                </a:moveTo>
                <a:cubicBezTo>
                  <a:pt x="0" y="0"/>
                  <a:pt x="106" y="99"/>
                  <a:pt x="191" y="110"/>
                </a:cubicBezTo>
                <a:cubicBezTo>
                  <a:pt x="278" y="121"/>
                  <a:pt x="401" y="87"/>
                  <a:pt x="401" y="87"/>
                </a:cubicBezTo>
              </a:path>
            </a:pathLst>
          </a:custGeom>
          <a:noFill/>
          <a:ln w="28575"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8443" name="Freeform 14"/>
          <p:cNvSpPr>
            <a:spLocks/>
          </p:cNvSpPr>
          <p:nvPr/>
        </p:nvSpPr>
        <p:spPr bwMode="auto">
          <a:xfrm>
            <a:off x="4227513" y="1543050"/>
            <a:ext cx="1863725" cy="600075"/>
          </a:xfrm>
          <a:custGeom>
            <a:avLst/>
            <a:gdLst>
              <a:gd name="T0" fmla="*/ 0 w 270"/>
              <a:gd name="T1" fmla="*/ 0 h 86"/>
              <a:gd name="T2" fmla="*/ 2147483647 w 270"/>
              <a:gd name="T3" fmla="*/ 2147483647 h 86"/>
              <a:gd name="T4" fmla="*/ 2147483647 w 270"/>
              <a:gd name="T5" fmla="*/ 2147483647 h 86"/>
              <a:gd name="T6" fmla="*/ 0 60000 65536"/>
              <a:gd name="T7" fmla="*/ 0 60000 65536"/>
              <a:gd name="T8" fmla="*/ 0 60000 65536"/>
              <a:gd name="T9" fmla="*/ 0 w 270"/>
              <a:gd name="T10" fmla="*/ 0 h 86"/>
              <a:gd name="T11" fmla="*/ 270 w 270"/>
              <a:gd name="T12" fmla="*/ 86 h 86"/>
            </a:gdLst>
            <a:ahLst/>
            <a:cxnLst>
              <a:cxn ang="T6">
                <a:pos x="T0" y="T1"/>
              </a:cxn>
              <a:cxn ang="T7">
                <a:pos x="T2" y="T3"/>
              </a:cxn>
              <a:cxn ang="T8">
                <a:pos x="T4" y="T5"/>
              </a:cxn>
            </a:cxnLst>
            <a:rect l="T9" t="T10" r="T11" b="T12"/>
            <a:pathLst>
              <a:path w="270" h="86">
                <a:moveTo>
                  <a:pt x="0" y="0"/>
                </a:moveTo>
                <a:cubicBezTo>
                  <a:pt x="0" y="0"/>
                  <a:pt x="58" y="58"/>
                  <a:pt x="127" y="71"/>
                </a:cubicBezTo>
                <a:cubicBezTo>
                  <a:pt x="198" y="86"/>
                  <a:pt x="270" y="59"/>
                  <a:pt x="270" y="59"/>
                </a:cubicBezTo>
              </a:path>
            </a:pathLst>
          </a:custGeom>
          <a:noFill/>
          <a:ln w="28575"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8444" name="Freeform 15"/>
          <p:cNvSpPr>
            <a:spLocks/>
          </p:cNvSpPr>
          <p:nvPr/>
        </p:nvSpPr>
        <p:spPr bwMode="auto">
          <a:xfrm>
            <a:off x="4833938" y="1231900"/>
            <a:ext cx="808037" cy="233363"/>
          </a:xfrm>
          <a:custGeom>
            <a:avLst/>
            <a:gdLst>
              <a:gd name="T0" fmla="*/ 0 w 117"/>
              <a:gd name="T1" fmla="*/ 0 h 33"/>
              <a:gd name="T2" fmla="*/ 2147483647 w 117"/>
              <a:gd name="T3" fmla="*/ 2147483647 h 33"/>
              <a:gd name="T4" fmla="*/ 2147483647 w 117"/>
              <a:gd name="T5" fmla="*/ 2147483647 h 33"/>
              <a:gd name="T6" fmla="*/ 0 60000 65536"/>
              <a:gd name="T7" fmla="*/ 0 60000 65536"/>
              <a:gd name="T8" fmla="*/ 0 60000 65536"/>
              <a:gd name="T9" fmla="*/ 0 w 117"/>
              <a:gd name="T10" fmla="*/ 0 h 33"/>
              <a:gd name="T11" fmla="*/ 117 w 117"/>
              <a:gd name="T12" fmla="*/ 33 h 33"/>
            </a:gdLst>
            <a:ahLst/>
            <a:cxnLst>
              <a:cxn ang="T6">
                <a:pos x="T0" y="T1"/>
              </a:cxn>
              <a:cxn ang="T7">
                <a:pos x="T2" y="T3"/>
              </a:cxn>
              <a:cxn ang="T8">
                <a:pos x="T4" y="T5"/>
              </a:cxn>
            </a:cxnLst>
            <a:rect l="T9" t="T10" r="T11" b="T12"/>
            <a:pathLst>
              <a:path w="117" h="33">
                <a:moveTo>
                  <a:pt x="0" y="0"/>
                </a:moveTo>
                <a:cubicBezTo>
                  <a:pt x="0" y="0"/>
                  <a:pt x="33" y="25"/>
                  <a:pt x="60" y="28"/>
                </a:cubicBezTo>
                <a:cubicBezTo>
                  <a:pt x="92" y="33"/>
                  <a:pt x="117" y="24"/>
                  <a:pt x="117" y="24"/>
                </a:cubicBezTo>
              </a:path>
            </a:pathLst>
          </a:custGeom>
          <a:noFill/>
          <a:ln w="28575"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8445" name="Line 16"/>
          <p:cNvSpPr>
            <a:spLocks noChangeShapeType="1"/>
          </p:cNvSpPr>
          <p:nvPr/>
        </p:nvSpPr>
        <p:spPr bwMode="auto">
          <a:xfrm flipH="1">
            <a:off x="2168525" y="3962400"/>
            <a:ext cx="173038" cy="18415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18446" name="Line 17"/>
          <p:cNvSpPr>
            <a:spLocks noChangeShapeType="1"/>
          </p:cNvSpPr>
          <p:nvPr/>
        </p:nvSpPr>
        <p:spPr bwMode="auto">
          <a:xfrm flipH="1">
            <a:off x="1912938" y="3797300"/>
            <a:ext cx="109537" cy="123825"/>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18447" name="Line 18"/>
          <p:cNvSpPr>
            <a:spLocks noChangeShapeType="1"/>
          </p:cNvSpPr>
          <p:nvPr/>
        </p:nvSpPr>
        <p:spPr bwMode="auto">
          <a:xfrm flipH="1">
            <a:off x="2679700" y="4483100"/>
            <a:ext cx="103188" cy="125413"/>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18448" name="Line 19"/>
          <p:cNvSpPr>
            <a:spLocks noChangeShapeType="1"/>
          </p:cNvSpPr>
          <p:nvPr/>
        </p:nvSpPr>
        <p:spPr bwMode="auto">
          <a:xfrm flipH="1">
            <a:off x="2424113" y="4248150"/>
            <a:ext cx="119062" cy="130175"/>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18449" name="Line 20"/>
          <p:cNvSpPr>
            <a:spLocks noChangeShapeType="1"/>
          </p:cNvSpPr>
          <p:nvPr/>
        </p:nvSpPr>
        <p:spPr bwMode="auto">
          <a:xfrm flipH="1">
            <a:off x="3189288" y="4945063"/>
            <a:ext cx="106362" cy="117475"/>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18450" name="Line 21"/>
          <p:cNvSpPr>
            <a:spLocks noChangeShapeType="1"/>
          </p:cNvSpPr>
          <p:nvPr/>
        </p:nvSpPr>
        <p:spPr bwMode="auto">
          <a:xfrm flipH="1">
            <a:off x="2935288" y="4713288"/>
            <a:ext cx="101600" cy="119062"/>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18451" name="Line 22"/>
          <p:cNvSpPr>
            <a:spLocks noChangeShapeType="1"/>
          </p:cNvSpPr>
          <p:nvPr/>
        </p:nvSpPr>
        <p:spPr bwMode="auto">
          <a:xfrm flipH="1">
            <a:off x="3440113" y="5167313"/>
            <a:ext cx="107950" cy="12700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18452" name="Line 23"/>
          <p:cNvSpPr>
            <a:spLocks noChangeShapeType="1"/>
          </p:cNvSpPr>
          <p:nvPr/>
        </p:nvSpPr>
        <p:spPr bwMode="auto">
          <a:xfrm flipH="1">
            <a:off x="3694113" y="5399088"/>
            <a:ext cx="112712" cy="119062"/>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18453" name="Line 24"/>
          <p:cNvSpPr>
            <a:spLocks noChangeShapeType="1"/>
          </p:cNvSpPr>
          <p:nvPr/>
        </p:nvSpPr>
        <p:spPr bwMode="auto">
          <a:xfrm flipH="1">
            <a:off x="3949700" y="5629275"/>
            <a:ext cx="111125" cy="119063"/>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grpSp>
        <p:nvGrpSpPr>
          <p:cNvPr id="18454" name="Group 25"/>
          <p:cNvGrpSpPr>
            <a:grpSpLocks/>
          </p:cNvGrpSpPr>
          <p:nvPr/>
        </p:nvGrpSpPr>
        <p:grpSpPr bwMode="auto">
          <a:xfrm>
            <a:off x="1752600" y="4105275"/>
            <a:ext cx="6481763" cy="2260600"/>
            <a:chOff x="1674" y="2304"/>
            <a:chExt cx="2217" cy="763"/>
          </a:xfrm>
        </p:grpSpPr>
        <p:sp>
          <p:nvSpPr>
            <p:cNvPr id="18486" name="Rectangle 26"/>
            <p:cNvSpPr>
              <a:spLocks noChangeArrowheads="1"/>
            </p:cNvSpPr>
            <p:nvPr/>
          </p:nvSpPr>
          <p:spPr bwMode="auto">
            <a:xfrm>
              <a:off x="2371" y="2919"/>
              <a:ext cx="62"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18487" name="Rectangle 27"/>
            <p:cNvSpPr>
              <a:spLocks noChangeArrowheads="1"/>
            </p:cNvSpPr>
            <p:nvPr/>
          </p:nvSpPr>
          <p:spPr bwMode="auto">
            <a:xfrm>
              <a:off x="2196" y="2765"/>
              <a:ext cx="62"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30</a:t>
              </a:r>
              <a:endParaRPr lang="en-US" altLang="pt-PT" sz="1400">
                <a:latin typeface="Tahoma" panose="020B0604030504040204" pitchFamily="34" charset="0"/>
              </a:endParaRPr>
            </a:p>
          </p:txBody>
        </p:sp>
        <p:sp>
          <p:nvSpPr>
            <p:cNvPr id="18488" name="Rectangle 28"/>
            <p:cNvSpPr>
              <a:spLocks noChangeArrowheads="1"/>
            </p:cNvSpPr>
            <p:nvPr/>
          </p:nvSpPr>
          <p:spPr bwMode="auto">
            <a:xfrm>
              <a:off x="2283" y="2842"/>
              <a:ext cx="62"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20</a:t>
              </a:r>
              <a:endParaRPr lang="en-US" altLang="pt-PT" sz="1400">
                <a:latin typeface="Tahoma" panose="020B0604030504040204" pitchFamily="34" charset="0"/>
              </a:endParaRPr>
            </a:p>
          </p:txBody>
        </p:sp>
        <p:sp>
          <p:nvSpPr>
            <p:cNvPr id="18489" name="Rectangle 29"/>
            <p:cNvSpPr>
              <a:spLocks noChangeArrowheads="1"/>
            </p:cNvSpPr>
            <p:nvPr/>
          </p:nvSpPr>
          <p:spPr bwMode="auto">
            <a:xfrm>
              <a:off x="2022" y="2611"/>
              <a:ext cx="62"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50</a:t>
              </a:r>
              <a:endParaRPr lang="en-US" altLang="pt-PT" sz="1400">
                <a:latin typeface="Tahoma" panose="020B0604030504040204" pitchFamily="34" charset="0"/>
              </a:endParaRPr>
            </a:p>
          </p:txBody>
        </p:sp>
        <p:sp>
          <p:nvSpPr>
            <p:cNvPr id="18490" name="Rectangle 30"/>
            <p:cNvSpPr>
              <a:spLocks noChangeArrowheads="1"/>
            </p:cNvSpPr>
            <p:nvPr/>
          </p:nvSpPr>
          <p:spPr bwMode="auto">
            <a:xfrm>
              <a:off x="2109" y="2688"/>
              <a:ext cx="62"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40</a:t>
              </a:r>
              <a:endParaRPr lang="en-US" altLang="pt-PT" sz="1400">
                <a:latin typeface="Tahoma" panose="020B0604030504040204" pitchFamily="34" charset="0"/>
              </a:endParaRPr>
            </a:p>
          </p:txBody>
        </p:sp>
        <p:sp>
          <p:nvSpPr>
            <p:cNvPr id="18491" name="Rectangle 31"/>
            <p:cNvSpPr>
              <a:spLocks noChangeArrowheads="1"/>
            </p:cNvSpPr>
            <p:nvPr/>
          </p:nvSpPr>
          <p:spPr bwMode="auto">
            <a:xfrm>
              <a:off x="1849" y="2456"/>
              <a:ext cx="62"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70</a:t>
              </a:r>
              <a:endParaRPr lang="en-US" altLang="pt-PT" sz="1400">
                <a:latin typeface="Tahoma" panose="020B0604030504040204" pitchFamily="34" charset="0"/>
              </a:endParaRPr>
            </a:p>
          </p:txBody>
        </p:sp>
        <p:sp>
          <p:nvSpPr>
            <p:cNvPr id="18492" name="Rectangle 32"/>
            <p:cNvSpPr>
              <a:spLocks noChangeArrowheads="1"/>
            </p:cNvSpPr>
            <p:nvPr/>
          </p:nvSpPr>
          <p:spPr bwMode="auto">
            <a:xfrm>
              <a:off x="1936" y="2533"/>
              <a:ext cx="62"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60</a:t>
              </a:r>
              <a:endParaRPr lang="en-US" altLang="pt-PT" sz="1400">
                <a:latin typeface="Tahoma" panose="020B0604030504040204" pitchFamily="34" charset="0"/>
              </a:endParaRPr>
            </a:p>
          </p:txBody>
        </p:sp>
        <p:sp>
          <p:nvSpPr>
            <p:cNvPr id="18493" name="Rectangle 33"/>
            <p:cNvSpPr>
              <a:spLocks noChangeArrowheads="1"/>
            </p:cNvSpPr>
            <p:nvPr/>
          </p:nvSpPr>
          <p:spPr bwMode="auto">
            <a:xfrm>
              <a:off x="1674" y="2304"/>
              <a:ext cx="62"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90</a:t>
              </a:r>
              <a:endParaRPr lang="en-US" altLang="pt-PT" sz="1400">
                <a:latin typeface="Tahoma" panose="020B0604030504040204" pitchFamily="34" charset="0"/>
              </a:endParaRPr>
            </a:p>
          </p:txBody>
        </p:sp>
        <p:sp>
          <p:nvSpPr>
            <p:cNvPr id="18494" name="Rectangle 34"/>
            <p:cNvSpPr>
              <a:spLocks noChangeArrowheads="1"/>
            </p:cNvSpPr>
            <p:nvPr/>
          </p:nvSpPr>
          <p:spPr bwMode="auto">
            <a:xfrm>
              <a:off x="1760" y="2379"/>
              <a:ext cx="62"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80</a:t>
              </a:r>
              <a:endParaRPr lang="en-US" altLang="pt-PT" sz="1400">
                <a:latin typeface="Tahoma" panose="020B0604030504040204" pitchFamily="34" charset="0"/>
              </a:endParaRPr>
            </a:p>
          </p:txBody>
        </p:sp>
        <p:sp>
          <p:nvSpPr>
            <p:cNvPr id="18495" name="Rectangle 35"/>
            <p:cNvSpPr>
              <a:spLocks noChangeArrowheads="1"/>
            </p:cNvSpPr>
            <p:nvPr/>
          </p:nvSpPr>
          <p:spPr bwMode="auto">
            <a:xfrm>
              <a:off x="3829" y="2724"/>
              <a:ext cx="62"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18496" name="Rectangle 36"/>
            <p:cNvSpPr>
              <a:spLocks noChangeArrowheads="1"/>
            </p:cNvSpPr>
            <p:nvPr/>
          </p:nvSpPr>
          <p:spPr bwMode="auto">
            <a:xfrm>
              <a:off x="3712" y="2751"/>
              <a:ext cx="31"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9</a:t>
              </a:r>
              <a:endParaRPr lang="en-US" altLang="pt-PT" sz="1400">
                <a:latin typeface="Tahoma" panose="020B0604030504040204" pitchFamily="34" charset="0"/>
              </a:endParaRPr>
            </a:p>
          </p:txBody>
        </p:sp>
        <p:sp>
          <p:nvSpPr>
            <p:cNvPr id="18497" name="Rectangle 37"/>
            <p:cNvSpPr>
              <a:spLocks noChangeArrowheads="1"/>
            </p:cNvSpPr>
            <p:nvPr/>
          </p:nvSpPr>
          <p:spPr bwMode="auto">
            <a:xfrm>
              <a:off x="3581" y="2781"/>
              <a:ext cx="31"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8</a:t>
              </a:r>
              <a:endParaRPr lang="en-US" altLang="pt-PT" sz="1400">
                <a:latin typeface="Tahoma" panose="020B0604030504040204" pitchFamily="34" charset="0"/>
              </a:endParaRPr>
            </a:p>
          </p:txBody>
        </p:sp>
        <p:sp>
          <p:nvSpPr>
            <p:cNvPr id="18498" name="Rectangle 38"/>
            <p:cNvSpPr>
              <a:spLocks noChangeArrowheads="1"/>
            </p:cNvSpPr>
            <p:nvPr/>
          </p:nvSpPr>
          <p:spPr bwMode="auto">
            <a:xfrm>
              <a:off x="3451" y="2809"/>
              <a:ext cx="31"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7</a:t>
              </a:r>
              <a:endParaRPr lang="en-US" altLang="pt-PT" sz="1400">
                <a:latin typeface="Tahoma" panose="020B0604030504040204" pitchFamily="34" charset="0"/>
              </a:endParaRPr>
            </a:p>
          </p:txBody>
        </p:sp>
        <p:sp>
          <p:nvSpPr>
            <p:cNvPr id="18499" name="Rectangle 39"/>
            <p:cNvSpPr>
              <a:spLocks noChangeArrowheads="1"/>
            </p:cNvSpPr>
            <p:nvPr/>
          </p:nvSpPr>
          <p:spPr bwMode="auto">
            <a:xfrm>
              <a:off x="3321" y="2837"/>
              <a:ext cx="31"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6</a:t>
              </a:r>
              <a:endParaRPr lang="en-US" altLang="pt-PT" sz="1400">
                <a:latin typeface="Tahoma" panose="020B0604030504040204" pitchFamily="34" charset="0"/>
              </a:endParaRPr>
            </a:p>
          </p:txBody>
        </p:sp>
        <p:sp>
          <p:nvSpPr>
            <p:cNvPr id="18500" name="Rectangle 40"/>
            <p:cNvSpPr>
              <a:spLocks noChangeArrowheads="1"/>
            </p:cNvSpPr>
            <p:nvPr/>
          </p:nvSpPr>
          <p:spPr bwMode="auto">
            <a:xfrm>
              <a:off x="3192" y="2865"/>
              <a:ext cx="31"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5</a:t>
              </a:r>
              <a:endParaRPr lang="en-US" altLang="pt-PT" sz="1400">
                <a:latin typeface="Tahoma" panose="020B0604030504040204" pitchFamily="34" charset="0"/>
              </a:endParaRPr>
            </a:p>
          </p:txBody>
        </p:sp>
        <p:sp>
          <p:nvSpPr>
            <p:cNvPr id="18501" name="Rectangle 41"/>
            <p:cNvSpPr>
              <a:spLocks noChangeArrowheads="1"/>
            </p:cNvSpPr>
            <p:nvPr/>
          </p:nvSpPr>
          <p:spPr bwMode="auto">
            <a:xfrm>
              <a:off x="3061" y="2892"/>
              <a:ext cx="31"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4</a:t>
              </a:r>
              <a:endParaRPr lang="en-US" altLang="pt-PT" sz="1400">
                <a:latin typeface="Tahoma" panose="020B0604030504040204" pitchFamily="34" charset="0"/>
              </a:endParaRPr>
            </a:p>
          </p:txBody>
        </p:sp>
        <p:sp>
          <p:nvSpPr>
            <p:cNvPr id="18502" name="Rectangle 42"/>
            <p:cNvSpPr>
              <a:spLocks noChangeArrowheads="1"/>
            </p:cNvSpPr>
            <p:nvPr/>
          </p:nvSpPr>
          <p:spPr bwMode="auto">
            <a:xfrm>
              <a:off x="2932" y="2922"/>
              <a:ext cx="30"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3</a:t>
              </a:r>
              <a:endParaRPr lang="en-US" altLang="pt-PT" sz="1400">
                <a:latin typeface="Tahoma" panose="020B0604030504040204" pitchFamily="34" charset="0"/>
              </a:endParaRPr>
            </a:p>
          </p:txBody>
        </p:sp>
        <p:sp>
          <p:nvSpPr>
            <p:cNvPr id="18503" name="Rectangle 43"/>
            <p:cNvSpPr>
              <a:spLocks noChangeArrowheads="1"/>
            </p:cNvSpPr>
            <p:nvPr/>
          </p:nvSpPr>
          <p:spPr bwMode="auto">
            <a:xfrm>
              <a:off x="2801" y="2950"/>
              <a:ext cx="31"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18504" name="Rectangle 44"/>
            <p:cNvSpPr>
              <a:spLocks noChangeArrowheads="1"/>
            </p:cNvSpPr>
            <p:nvPr/>
          </p:nvSpPr>
          <p:spPr bwMode="auto">
            <a:xfrm>
              <a:off x="2671" y="2978"/>
              <a:ext cx="31"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18505" name="Rectangle 45"/>
            <p:cNvSpPr>
              <a:spLocks noChangeArrowheads="1"/>
            </p:cNvSpPr>
            <p:nvPr/>
          </p:nvSpPr>
          <p:spPr bwMode="auto">
            <a:xfrm>
              <a:off x="2511" y="3009"/>
              <a:ext cx="31"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0</a:t>
              </a:r>
              <a:endParaRPr lang="en-US" altLang="pt-PT" sz="1400">
                <a:latin typeface="Tahoma" panose="020B0604030504040204" pitchFamily="34" charset="0"/>
              </a:endParaRPr>
            </a:p>
          </p:txBody>
        </p:sp>
      </p:grpSp>
      <p:sp>
        <p:nvSpPr>
          <p:cNvPr id="18455" name="Freeform 46"/>
          <p:cNvSpPr>
            <a:spLocks/>
          </p:cNvSpPr>
          <p:nvPr/>
        </p:nvSpPr>
        <p:spPr bwMode="auto">
          <a:xfrm>
            <a:off x="1912938" y="3916363"/>
            <a:ext cx="6105525" cy="2071687"/>
          </a:xfrm>
          <a:custGeom>
            <a:avLst/>
            <a:gdLst>
              <a:gd name="T0" fmla="*/ 0 w 2089"/>
              <a:gd name="T1" fmla="*/ 0 h 699"/>
              <a:gd name="T2" fmla="*/ 2147483647 w 2089"/>
              <a:gd name="T3" fmla="*/ 2147483647 h 699"/>
              <a:gd name="T4" fmla="*/ 2147483647 w 2089"/>
              <a:gd name="T5" fmla="*/ 2147483647 h 699"/>
              <a:gd name="T6" fmla="*/ 0 60000 65536"/>
              <a:gd name="T7" fmla="*/ 0 60000 65536"/>
              <a:gd name="T8" fmla="*/ 0 60000 65536"/>
              <a:gd name="T9" fmla="*/ 0 w 2089"/>
              <a:gd name="T10" fmla="*/ 0 h 699"/>
              <a:gd name="T11" fmla="*/ 2089 w 2089"/>
              <a:gd name="T12" fmla="*/ 699 h 699"/>
            </a:gdLst>
            <a:ahLst/>
            <a:cxnLst>
              <a:cxn ang="T6">
                <a:pos x="T0" y="T1"/>
              </a:cxn>
              <a:cxn ang="T7">
                <a:pos x="T2" y="T3"/>
              </a:cxn>
              <a:cxn ang="T8">
                <a:pos x="T4" y="T5"/>
              </a:cxn>
            </a:cxnLst>
            <a:rect l="T9" t="T10" r="T11" b="T12"/>
            <a:pathLst>
              <a:path w="2089" h="699">
                <a:moveTo>
                  <a:pt x="0" y="0"/>
                </a:moveTo>
                <a:lnTo>
                  <a:pt x="785" y="699"/>
                </a:lnTo>
                <a:lnTo>
                  <a:pt x="2089" y="411"/>
                </a:ln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8456" name="Line 47"/>
          <p:cNvSpPr>
            <a:spLocks noChangeShapeType="1"/>
          </p:cNvSpPr>
          <p:nvPr/>
        </p:nvSpPr>
        <p:spPr bwMode="auto">
          <a:xfrm>
            <a:off x="6832600" y="5222875"/>
            <a:ext cx="38100" cy="169863"/>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18457" name="Line 48"/>
          <p:cNvSpPr>
            <a:spLocks noChangeShapeType="1"/>
          </p:cNvSpPr>
          <p:nvPr/>
        </p:nvSpPr>
        <p:spPr bwMode="auto">
          <a:xfrm>
            <a:off x="7967663" y="4972050"/>
            <a:ext cx="41275" cy="161925"/>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18458" name="Line 49"/>
          <p:cNvSpPr>
            <a:spLocks noChangeShapeType="1"/>
          </p:cNvSpPr>
          <p:nvPr/>
        </p:nvSpPr>
        <p:spPr bwMode="auto">
          <a:xfrm>
            <a:off x="7588250" y="5056188"/>
            <a:ext cx="44450" cy="160337"/>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18459" name="Line 50"/>
          <p:cNvSpPr>
            <a:spLocks noChangeShapeType="1"/>
          </p:cNvSpPr>
          <p:nvPr/>
        </p:nvSpPr>
        <p:spPr bwMode="auto">
          <a:xfrm>
            <a:off x="7208838" y="5140325"/>
            <a:ext cx="42862" cy="15875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18460" name="Line 51"/>
          <p:cNvSpPr>
            <a:spLocks noChangeShapeType="1"/>
          </p:cNvSpPr>
          <p:nvPr/>
        </p:nvSpPr>
        <p:spPr bwMode="auto">
          <a:xfrm>
            <a:off x="5310188" y="5565775"/>
            <a:ext cx="41275" cy="160338"/>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18461" name="Line 52"/>
          <p:cNvSpPr>
            <a:spLocks noChangeShapeType="1"/>
          </p:cNvSpPr>
          <p:nvPr/>
        </p:nvSpPr>
        <p:spPr bwMode="auto">
          <a:xfrm>
            <a:off x="6451600" y="5310188"/>
            <a:ext cx="39688" cy="16510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18462" name="Line 53"/>
          <p:cNvSpPr>
            <a:spLocks noChangeShapeType="1"/>
          </p:cNvSpPr>
          <p:nvPr/>
        </p:nvSpPr>
        <p:spPr bwMode="auto">
          <a:xfrm>
            <a:off x="6072188" y="5392738"/>
            <a:ext cx="39687" cy="168275"/>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18463" name="Line 54"/>
          <p:cNvSpPr>
            <a:spLocks noChangeShapeType="1"/>
          </p:cNvSpPr>
          <p:nvPr/>
        </p:nvSpPr>
        <p:spPr bwMode="auto">
          <a:xfrm>
            <a:off x="5689600" y="5475288"/>
            <a:ext cx="41275" cy="168275"/>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18464" name="Line 55"/>
          <p:cNvSpPr>
            <a:spLocks noChangeShapeType="1"/>
          </p:cNvSpPr>
          <p:nvPr/>
        </p:nvSpPr>
        <p:spPr bwMode="auto">
          <a:xfrm>
            <a:off x="4545013" y="5735638"/>
            <a:ext cx="41275" cy="160337"/>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18465" name="Line 56"/>
          <p:cNvSpPr>
            <a:spLocks noChangeShapeType="1"/>
          </p:cNvSpPr>
          <p:nvPr/>
        </p:nvSpPr>
        <p:spPr bwMode="auto">
          <a:xfrm>
            <a:off x="4930775" y="5649913"/>
            <a:ext cx="34925" cy="163512"/>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18466" name="Oval 57"/>
          <p:cNvSpPr>
            <a:spLocks noChangeArrowheads="1"/>
          </p:cNvSpPr>
          <p:nvPr/>
        </p:nvSpPr>
        <p:spPr bwMode="auto">
          <a:xfrm>
            <a:off x="4716463" y="3860800"/>
            <a:ext cx="139700" cy="1381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18467" name="Oval 58"/>
          <p:cNvSpPr>
            <a:spLocks noChangeArrowheads="1"/>
          </p:cNvSpPr>
          <p:nvPr/>
        </p:nvSpPr>
        <p:spPr bwMode="auto">
          <a:xfrm>
            <a:off x="6015038" y="3732213"/>
            <a:ext cx="138112" cy="14128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18468" name="Rectangle 59"/>
          <p:cNvSpPr>
            <a:spLocks noChangeArrowheads="1"/>
          </p:cNvSpPr>
          <p:nvPr/>
        </p:nvSpPr>
        <p:spPr bwMode="auto">
          <a:xfrm>
            <a:off x="4932363" y="3548063"/>
            <a:ext cx="10953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A</a:t>
            </a:r>
            <a:endParaRPr lang="en-US" altLang="pt-PT" sz="1400">
              <a:latin typeface="Tahoma" panose="020B0604030504040204" pitchFamily="34" charset="0"/>
            </a:endParaRPr>
          </a:p>
        </p:txBody>
      </p:sp>
      <p:sp>
        <p:nvSpPr>
          <p:cNvPr id="18469" name="Rectangle 60"/>
          <p:cNvSpPr>
            <a:spLocks noChangeArrowheads="1"/>
          </p:cNvSpPr>
          <p:nvPr/>
        </p:nvSpPr>
        <p:spPr bwMode="auto">
          <a:xfrm>
            <a:off x="6208713" y="3402013"/>
            <a:ext cx="984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B</a:t>
            </a:r>
            <a:endParaRPr lang="en-US" altLang="pt-PT" sz="1400">
              <a:latin typeface="Tahoma" panose="020B0604030504040204" pitchFamily="34" charset="0"/>
            </a:endParaRPr>
          </a:p>
        </p:txBody>
      </p:sp>
      <p:sp>
        <p:nvSpPr>
          <p:cNvPr id="18470" name="Rectangle 61"/>
          <p:cNvSpPr>
            <a:spLocks noChangeArrowheads="1"/>
          </p:cNvSpPr>
          <p:nvPr/>
        </p:nvSpPr>
        <p:spPr bwMode="auto">
          <a:xfrm>
            <a:off x="6765925" y="2290763"/>
            <a:ext cx="6191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750 utils</a:t>
            </a:r>
            <a:endParaRPr lang="en-US" altLang="pt-PT" sz="1400">
              <a:latin typeface="Tahoma" panose="020B0604030504040204" pitchFamily="34" charset="0"/>
            </a:endParaRPr>
          </a:p>
        </p:txBody>
      </p:sp>
      <p:sp>
        <p:nvSpPr>
          <p:cNvPr id="18471" name="Rectangle 62"/>
          <p:cNvSpPr>
            <a:spLocks noChangeArrowheads="1"/>
          </p:cNvSpPr>
          <p:nvPr/>
        </p:nvSpPr>
        <p:spPr bwMode="auto">
          <a:xfrm>
            <a:off x="5957888" y="1165225"/>
            <a:ext cx="7461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1,050 utils</a:t>
            </a:r>
            <a:endParaRPr lang="en-US" altLang="pt-PT" sz="1400">
              <a:latin typeface="Tahoma" panose="020B0604030504040204" pitchFamily="34" charset="0"/>
            </a:endParaRPr>
          </a:p>
        </p:txBody>
      </p:sp>
      <p:sp>
        <p:nvSpPr>
          <p:cNvPr id="18472" name="Rectangle 63"/>
          <p:cNvSpPr>
            <a:spLocks noChangeArrowheads="1"/>
          </p:cNvSpPr>
          <p:nvPr/>
        </p:nvSpPr>
        <p:spPr bwMode="auto">
          <a:xfrm>
            <a:off x="6373813" y="1720850"/>
            <a:ext cx="6191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900 utils</a:t>
            </a:r>
            <a:endParaRPr lang="en-US" altLang="pt-PT" sz="1400">
              <a:latin typeface="Tahoma" panose="020B0604030504040204" pitchFamily="34" charset="0"/>
            </a:endParaRPr>
          </a:p>
        </p:txBody>
      </p:sp>
      <p:sp>
        <p:nvSpPr>
          <p:cNvPr id="18473" name="Rectangle 64"/>
          <p:cNvSpPr>
            <a:spLocks noChangeArrowheads="1"/>
          </p:cNvSpPr>
          <p:nvPr/>
        </p:nvSpPr>
        <p:spPr bwMode="auto">
          <a:xfrm>
            <a:off x="7075488" y="2784475"/>
            <a:ext cx="61753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600 utils</a:t>
            </a:r>
            <a:endParaRPr lang="en-US" altLang="pt-PT" sz="1400">
              <a:latin typeface="Tahoma" panose="020B0604030504040204" pitchFamily="34" charset="0"/>
            </a:endParaRPr>
          </a:p>
        </p:txBody>
      </p:sp>
      <p:sp>
        <p:nvSpPr>
          <p:cNvPr id="18474" name="Rectangle 65"/>
          <p:cNvSpPr>
            <a:spLocks noChangeArrowheads="1"/>
          </p:cNvSpPr>
          <p:nvPr/>
        </p:nvSpPr>
        <p:spPr bwMode="auto">
          <a:xfrm>
            <a:off x="7758113" y="3838575"/>
            <a:ext cx="6191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300 utils</a:t>
            </a:r>
            <a:endParaRPr lang="en-US" altLang="pt-PT" sz="1400">
              <a:latin typeface="Tahoma" panose="020B0604030504040204" pitchFamily="34" charset="0"/>
            </a:endParaRPr>
          </a:p>
        </p:txBody>
      </p:sp>
      <p:sp>
        <p:nvSpPr>
          <p:cNvPr id="18475" name="Rectangle 66"/>
          <p:cNvSpPr>
            <a:spLocks noChangeArrowheads="1"/>
          </p:cNvSpPr>
          <p:nvPr/>
        </p:nvSpPr>
        <p:spPr bwMode="auto">
          <a:xfrm>
            <a:off x="8040688" y="4341813"/>
            <a:ext cx="6191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150 utils</a:t>
            </a:r>
            <a:endParaRPr lang="en-US" altLang="pt-PT" sz="1400">
              <a:latin typeface="Tahoma" panose="020B0604030504040204" pitchFamily="34" charset="0"/>
            </a:endParaRPr>
          </a:p>
        </p:txBody>
      </p:sp>
      <p:sp>
        <p:nvSpPr>
          <p:cNvPr id="18476" name="Rectangle 67"/>
          <p:cNvSpPr>
            <a:spLocks noChangeArrowheads="1"/>
          </p:cNvSpPr>
          <p:nvPr/>
        </p:nvSpPr>
        <p:spPr bwMode="auto">
          <a:xfrm>
            <a:off x="8274050" y="4826000"/>
            <a:ext cx="4381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0 utils</a:t>
            </a:r>
            <a:endParaRPr lang="en-US" altLang="pt-PT" sz="1400">
              <a:latin typeface="Tahoma" panose="020B0604030504040204" pitchFamily="34" charset="0"/>
            </a:endParaRPr>
          </a:p>
        </p:txBody>
      </p:sp>
      <p:sp>
        <p:nvSpPr>
          <p:cNvPr id="18477" name="Rectangle 68"/>
          <p:cNvSpPr>
            <a:spLocks noChangeArrowheads="1"/>
          </p:cNvSpPr>
          <p:nvPr/>
        </p:nvSpPr>
        <p:spPr bwMode="auto">
          <a:xfrm>
            <a:off x="6994525" y="6019800"/>
            <a:ext cx="13716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Quantity of rooms</a:t>
            </a:r>
            <a:endParaRPr lang="en-US" altLang="pt-PT" sz="1400">
              <a:latin typeface="Tahoma" panose="020B0604030504040204" pitchFamily="34" charset="0"/>
            </a:endParaRPr>
          </a:p>
        </p:txBody>
      </p:sp>
      <p:sp>
        <p:nvSpPr>
          <p:cNvPr id="18478" name="Line 69"/>
          <p:cNvSpPr>
            <a:spLocks noChangeShapeType="1"/>
          </p:cNvSpPr>
          <p:nvPr/>
        </p:nvSpPr>
        <p:spPr bwMode="auto">
          <a:xfrm flipH="1" flipV="1">
            <a:off x="2743200" y="2178050"/>
            <a:ext cx="303213" cy="665163"/>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18479" name="Freeform 70"/>
          <p:cNvSpPr>
            <a:spLocks/>
          </p:cNvSpPr>
          <p:nvPr/>
        </p:nvSpPr>
        <p:spPr bwMode="auto">
          <a:xfrm>
            <a:off x="263525" y="1066800"/>
            <a:ext cx="2547938" cy="1295400"/>
          </a:xfrm>
          <a:custGeom>
            <a:avLst/>
            <a:gdLst>
              <a:gd name="T0" fmla="*/ 2147483647 w 369"/>
              <a:gd name="T1" fmla="*/ 2147483647 h 172"/>
              <a:gd name="T2" fmla="*/ 2147483647 w 369"/>
              <a:gd name="T3" fmla="*/ 2147483647 h 172"/>
              <a:gd name="T4" fmla="*/ 2147483647 w 369"/>
              <a:gd name="T5" fmla="*/ 2147483647 h 172"/>
              <a:gd name="T6" fmla="*/ 0 w 369"/>
              <a:gd name="T7" fmla="*/ 2147483647 h 172"/>
              <a:gd name="T8" fmla="*/ 0 w 369"/>
              <a:gd name="T9" fmla="*/ 2147483647 h 172"/>
              <a:gd name="T10" fmla="*/ 2147483647 w 369"/>
              <a:gd name="T11" fmla="*/ 0 h 172"/>
              <a:gd name="T12" fmla="*/ 2147483647 w 369"/>
              <a:gd name="T13" fmla="*/ 0 h 172"/>
              <a:gd name="T14" fmla="*/ 2147483647 w 369"/>
              <a:gd name="T15" fmla="*/ 2147483647 h 172"/>
              <a:gd name="T16" fmla="*/ 2147483647 w 369"/>
              <a:gd name="T17" fmla="*/ 2147483647 h 1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69"/>
              <a:gd name="T28" fmla="*/ 0 h 172"/>
              <a:gd name="T29" fmla="*/ 369 w 369"/>
              <a:gd name="T30" fmla="*/ 172 h 17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69" h="172">
                <a:moveTo>
                  <a:pt x="369" y="156"/>
                </a:moveTo>
                <a:cubicBezTo>
                  <a:pt x="369" y="165"/>
                  <a:pt x="362" y="172"/>
                  <a:pt x="353" y="172"/>
                </a:cubicBezTo>
                <a:cubicBezTo>
                  <a:pt x="16" y="172"/>
                  <a:pt x="16" y="172"/>
                  <a:pt x="16" y="172"/>
                </a:cubicBezTo>
                <a:cubicBezTo>
                  <a:pt x="7" y="172"/>
                  <a:pt x="0" y="165"/>
                  <a:pt x="0" y="156"/>
                </a:cubicBezTo>
                <a:cubicBezTo>
                  <a:pt x="0" y="16"/>
                  <a:pt x="0" y="16"/>
                  <a:pt x="0" y="16"/>
                </a:cubicBezTo>
                <a:cubicBezTo>
                  <a:pt x="0" y="7"/>
                  <a:pt x="7" y="0"/>
                  <a:pt x="16" y="0"/>
                </a:cubicBezTo>
                <a:cubicBezTo>
                  <a:pt x="353" y="0"/>
                  <a:pt x="353" y="0"/>
                  <a:pt x="353" y="0"/>
                </a:cubicBezTo>
                <a:cubicBezTo>
                  <a:pt x="362" y="0"/>
                  <a:pt x="369" y="7"/>
                  <a:pt x="369" y="16"/>
                </a:cubicBezTo>
                <a:lnTo>
                  <a:pt x="369" y="156"/>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8480" name="Rectangle 71"/>
          <p:cNvSpPr>
            <a:spLocks noChangeArrowheads="1"/>
          </p:cNvSpPr>
          <p:nvPr/>
        </p:nvSpPr>
        <p:spPr bwMode="auto">
          <a:xfrm>
            <a:off x="369888" y="1189038"/>
            <a:ext cx="2435225"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800"/>
              <a:t>All combinations of rooms and restaurant meals along this contour line yield 450 utils.</a:t>
            </a:r>
          </a:p>
        </p:txBody>
      </p:sp>
      <p:sp>
        <p:nvSpPr>
          <p:cNvPr id="18481" name="Rectangle 72"/>
          <p:cNvSpPr>
            <a:spLocks noChangeArrowheads="1"/>
          </p:cNvSpPr>
          <p:nvPr/>
        </p:nvSpPr>
        <p:spPr bwMode="auto">
          <a:xfrm>
            <a:off x="228600" y="4818063"/>
            <a:ext cx="18224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Quantity of restaurants</a:t>
            </a:r>
            <a:endParaRPr lang="en-US" altLang="pt-PT" sz="1400">
              <a:latin typeface="Tahoma" panose="020B0604030504040204" pitchFamily="34" charset="0"/>
            </a:endParaRPr>
          </a:p>
        </p:txBody>
      </p:sp>
      <p:sp>
        <p:nvSpPr>
          <p:cNvPr id="18482" name="Line 73"/>
          <p:cNvSpPr>
            <a:spLocks noChangeShapeType="1"/>
          </p:cNvSpPr>
          <p:nvPr/>
        </p:nvSpPr>
        <p:spPr bwMode="auto">
          <a:xfrm>
            <a:off x="7064375" y="3305175"/>
            <a:ext cx="0"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18483" name="Line 74"/>
          <p:cNvSpPr>
            <a:spLocks noChangeShapeType="1"/>
          </p:cNvSpPr>
          <p:nvPr/>
        </p:nvSpPr>
        <p:spPr bwMode="auto">
          <a:xfrm flipH="1">
            <a:off x="7181850" y="3479800"/>
            <a:ext cx="393700" cy="7620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18484" name="Freeform 75"/>
          <p:cNvSpPr>
            <a:spLocks/>
          </p:cNvSpPr>
          <p:nvPr/>
        </p:nvSpPr>
        <p:spPr bwMode="auto">
          <a:xfrm>
            <a:off x="7532688" y="3228975"/>
            <a:ext cx="1128712" cy="365125"/>
          </a:xfrm>
          <a:custGeom>
            <a:avLst/>
            <a:gdLst>
              <a:gd name="T0" fmla="*/ 2147483647 w 163"/>
              <a:gd name="T1" fmla="*/ 2147483647 h 52"/>
              <a:gd name="T2" fmla="*/ 2147483647 w 163"/>
              <a:gd name="T3" fmla="*/ 2147483647 h 52"/>
              <a:gd name="T4" fmla="*/ 2147483647 w 163"/>
              <a:gd name="T5" fmla="*/ 2147483647 h 52"/>
              <a:gd name="T6" fmla="*/ 0 w 163"/>
              <a:gd name="T7" fmla="*/ 2147483647 h 52"/>
              <a:gd name="T8" fmla="*/ 0 w 163"/>
              <a:gd name="T9" fmla="*/ 2147483647 h 52"/>
              <a:gd name="T10" fmla="*/ 2147483647 w 163"/>
              <a:gd name="T11" fmla="*/ 0 h 52"/>
              <a:gd name="T12" fmla="*/ 2147483647 w 163"/>
              <a:gd name="T13" fmla="*/ 0 h 52"/>
              <a:gd name="T14" fmla="*/ 2147483647 w 163"/>
              <a:gd name="T15" fmla="*/ 2147483647 h 52"/>
              <a:gd name="T16" fmla="*/ 2147483647 w 163"/>
              <a:gd name="T17" fmla="*/ 2147483647 h 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3"/>
              <a:gd name="T28" fmla="*/ 0 h 52"/>
              <a:gd name="T29" fmla="*/ 163 w 163"/>
              <a:gd name="T30" fmla="*/ 52 h 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3" h="52">
                <a:moveTo>
                  <a:pt x="163" y="36"/>
                </a:moveTo>
                <a:cubicBezTo>
                  <a:pt x="163" y="45"/>
                  <a:pt x="156" y="52"/>
                  <a:pt x="147" y="52"/>
                </a:cubicBezTo>
                <a:cubicBezTo>
                  <a:pt x="16" y="52"/>
                  <a:pt x="16" y="52"/>
                  <a:pt x="16" y="52"/>
                </a:cubicBezTo>
                <a:cubicBezTo>
                  <a:pt x="7" y="52"/>
                  <a:pt x="0" y="45"/>
                  <a:pt x="0" y="36"/>
                </a:cubicBezTo>
                <a:cubicBezTo>
                  <a:pt x="0" y="16"/>
                  <a:pt x="0" y="16"/>
                  <a:pt x="0" y="16"/>
                </a:cubicBezTo>
                <a:cubicBezTo>
                  <a:pt x="0" y="7"/>
                  <a:pt x="7" y="0"/>
                  <a:pt x="16" y="0"/>
                </a:cubicBezTo>
                <a:cubicBezTo>
                  <a:pt x="147" y="0"/>
                  <a:pt x="147" y="0"/>
                  <a:pt x="147" y="0"/>
                </a:cubicBezTo>
                <a:cubicBezTo>
                  <a:pt x="156" y="0"/>
                  <a:pt x="163" y="7"/>
                  <a:pt x="163" y="16"/>
                </a:cubicBezTo>
                <a:lnTo>
                  <a:pt x="163" y="36"/>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8485" name="Rectangle 76"/>
          <p:cNvSpPr>
            <a:spLocks noChangeArrowheads="1"/>
          </p:cNvSpPr>
          <p:nvPr/>
        </p:nvSpPr>
        <p:spPr bwMode="auto">
          <a:xfrm>
            <a:off x="7821613" y="3325813"/>
            <a:ext cx="61753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450 utils</a:t>
            </a:r>
            <a:endParaRPr lang="en-US" altLang="pt-PT" sz="1400">
              <a:latin typeface="Tahoma" panose="020B0604030504040204"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6"/>
          <p:cNvSpPr>
            <a:spLocks noGrp="1" noRot="1" noChangeArrowheads="1"/>
          </p:cNvSpPr>
          <p:nvPr>
            <p:ph type="title"/>
          </p:nvPr>
        </p:nvSpPr>
        <p:spPr/>
        <p:txBody>
          <a:bodyPr/>
          <a:lstStyle/>
          <a:p>
            <a:pPr algn="l"/>
            <a:r>
              <a:rPr lang="en-US" altLang="pt-PT" smtClean="0"/>
              <a:t>An Indifference Curve</a:t>
            </a:r>
          </a:p>
        </p:txBody>
      </p:sp>
      <p:sp>
        <p:nvSpPr>
          <p:cNvPr id="96265" name="Text Box 9"/>
          <p:cNvSpPr txBox="1">
            <a:spLocks noChangeArrowheads="1"/>
          </p:cNvSpPr>
          <p:nvPr/>
        </p:nvSpPr>
        <p:spPr bwMode="auto">
          <a:xfrm>
            <a:off x="4343400" y="1981200"/>
            <a:ext cx="4267200" cy="1552575"/>
          </a:xfrm>
          <a:prstGeom prst="rect">
            <a:avLst/>
          </a:prstGeom>
          <a:solidFill>
            <a:schemeClr val="hlink"/>
          </a:solidFill>
          <a:ln>
            <a:noFill/>
          </a:ln>
          <a:extLst>
            <a:ext uri="{91240B29-F687-4F45-9708-019B960494DF}">
              <a14:hiddenLine xmlns:a14="http://schemas.microsoft.com/office/drawing/2010/main" w="12700" algn="ctr">
                <a:solidFill>
                  <a:srgbClr val="000000"/>
                </a:solidFill>
                <a:miter lim="800000"/>
                <a:headEnd/>
                <a:tailEnd type="none" w="med" len="lg"/>
              </a14:hiddenLine>
            </a:ext>
          </a:extLst>
        </p:spPr>
        <p:txBody>
          <a:bodyPr>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2400"/>
              <a:t>An </a:t>
            </a:r>
            <a:r>
              <a:rPr lang="en-US" altLang="pt-PT" sz="2400" b="1"/>
              <a:t>indifference curve </a:t>
            </a:r>
            <a:r>
              <a:rPr lang="en-US" altLang="pt-PT" sz="2400"/>
              <a:t>is a contour line that shows all the consumption bundles that yield the same amount of total utility for an individual.</a:t>
            </a:r>
          </a:p>
        </p:txBody>
      </p:sp>
      <p:sp>
        <p:nvSpPr>
          <p:cNvPr id="553021" name="Rectangle 61"/>
          <p:cNvSpPr>
            <a:spLocks noChangeArrowheads="1"/>
          </p:cNvSpPr>
          <p:nvPr/>
        </p:nvSpPr>
        <p:spPr bwMode="auto">
          <a:xfrm>
            <a:off x="6629400" y="5105400"/>
            <a:ext cx="14065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Indifference curve, </a:t>
            </a:r>
          </a:p>
        </p:txBody>
      </p:sp>
      <p:sp>
        <p:nvSpPr>
          <p:cNvPr id="553022" name="Rectangle 62"/>
          <p:cNvSpPr>
            <a:spLocks noChangeArrowheads="1"/>
          </p:cNvSpPr>
          <p:nvPr/>
        </p:nvSpPr>
        <p:spPr bwMode="auto">
          <a:xfrm>
            <a:off x="3886200" y="4227513"/>
            <a:ext cx="10953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A</a:t>
            </a:r>
            <a:endParaRPr lang="en-US" altLang="pt-PT" sz="1400">
              <a:latin typeface="Tahoma" panose="020B0604030504040204" pitchFamily="34" charset="0"/>
            </a:endParaRPr>
          </a:p>
        </p:txBody>
      </p:sp>
      <p:sp>
        <p:nvSpPr>
          <p:cNvPr id="553023" name="Rectangle 63"/>
          <p:cNvSpPr>
            <a:spLocks noChangeArrowheads="1"/>
          </p:cNvSpPr>
          <p:nvPr/>
        </p:nvSpPr>
        <p:spPr bwMode="auto">
          <a:xfrm>
            <a:off x="5534025" y="4846638"/>
            <a:ext cx="9683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B</a:t>
            </a:r>
            <a:endParaRPr lang="en-US" altLang="pt-PT" sz="1400">
              <a:latin typeface="Tahoma" panose="020B0604030504040204" pitchFamily="34" charset="0"/>
            </a:endParaRPr>
          </a:p>
        </p:txBody>
      </p:sp>
      <p:sp>
        <p:nvSpPr>
          <p:cNvPr id="553024" name="Rectangle 64"/>
          <p:cNvSpPr>
            <a:spLocks noChangeArrowheads="1"/>
          </p:cNvSpPr>
          <p:nvPr/>
        </p:nvSpPr>
        <p:spPr bwMode="auto">
          <a:xfrm>
            <a:off x="1879600" y="5878513"/>
            <a:ext cx="90488"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0</a:t>
            </a:r>
            <a:endParaRPr lang="en-US" altLang="pt-PT" sz="1400">
              <a:latin typeface="Tahoma" panose="020B0604030504040204" pitchFamily="34" charset="0"/>
            </a:endParaRPr>
          </a:p>
        </p:txBody>
      </p:sp>
      <p:sp>
        <p:nvSpPr>
          <p:cNvPr id="553025" name="Rectangle 65"/>
          <p:cNvSpPr>
            <a:spLocks noChangeArrowheads="1"/>
          </p:cNvSpPr>
          <p:nvPr/>
        </p:nvSpPr>
        <p:spPr bwMode="auto">
          <a:xfrm>
            <a:off x="3167063" y="5878513"/>
            <a:ext cx="9048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553026" name="Rectangle 66"/>
          <p:cNvSpPr>
            <a:spLocks noChangeArrowheads="1"/>
          </p:cNvSpPr>
          <p:nvPr/>
        </p:nvSpPr>
        <p:spPr bwMode="auto">
          <a:xfrm>
            <a:off x="2605088" y="5878513"/>
            <a:ext cx="9048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553027" name="Rectangle 67"/>
          <p:cNvSpPr>
            <a:spLocks noChangeArrowheads="1"/>
          </p:cNvSpPr>
          <p:nvPr/>
        </p:nvSpPr>
        <p:spPr bwMode="auto">
          <a:xfrm>
            <a:off x="4287838" y="5878513"/>
            <a:ext cx="9048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4</a:t>
            </a:r>
            <a:endParaRPr lang="en-US" altLang="pt-PT" sz="1400">
              <a:latin typeface="Tahoma" panose="020B0604030504040204" pitchFamily="34" charset="0"/>
            </a:endParaRPr>
          </a:p>
        </p:txBody>
      </p:sp>
      <p:sp>
        <p:nvSpPr>
          <p:cNvPr id="553028" name="Rectangle 68"/>
          <p:cNvSpPr>
            <a:spLocks noChangeArrowheads="1"/>
          </p:cNvSpPr>
          <p:nvPr/>
        </p:nvSpPr>
        <p:spPr bwMode="auto">
          <a:xfrm>
            <a:off x="5413375" y="5878513"/>
            <a:ext cx="90488"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6</a:t>
            </a:r>
            <a:endParaRPr lang="en-US" altLang="pt-PT" sz="1400">
              <a:latin typeface="Tahoma" panose="020B0604030504040204" pitchFamily="34" charset="0"/>
            </a:endParaRPr>
          </a:p>
        </p:txBody>
      </p:sp>
      <p:sp>
        <p:nvSpPr>
          <p:cNvPr id="553029" name="Rectangle 69"/>
          <p:cNvSpPr>
            <a:spLocks noChangeArrowheads="1"/>
          </p:cNvSpPr>
          <p:nvPr/>
        </p:nvSpPr>
        <p:spPr bwMode="auto">
          <a:xfrm>
            <a:off x="6532563" y="5878513"/>
            <a:ext cx="889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8</a:t>
            </a:r>
            <a:endParaRPr lang="en-US" altLang="pt-PT" sz="1400">
              <a:latin typeface="Tahoma" panose="020B0604030504040204" pitchFamily="34" charset="0"/>
            </a:endParaRPr>
          </a:p>
        </p:txBody>
      </p:sp>
      <p:sp>
        <p:nvSpPr>
          <p:cNvPr id="553030" name="Rectangle 70"/>
          <p:cNvSpPr>
            <a:spLocks noChangeArrowheads="1"/>
          </p:cNvSpPr>
          <p:nvPr/>
        </p:nvSpPr>
        <p:spPr bwMode="auto">
          <a:xfrm>
            <a:off x="3725863" y="5878513"/>
            <a:ext cx="9048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3</a:t>
            </a:r>
            <a:endParaRPr lang="en-US" altLang="pt-PT" sz="1400">
              <a:latin typeface="Tahoma" panose="020B0604030504040204" pitchFamily="34" charset="0"/>
            </a:endParaRPr>
          </a:p>
        </p:txBody>
      </p:sp>
      <p:sp>
        <p:nvSpPr>
          <p:cNvPr id="553031" name="Rectangle 71"/>
          <p:cNvSpPr>
            <a:spLocks noChangeArrowheads="1"/>
          </p:cNvSpPr>
          <p:nvPr/>
        </p:nvSpPr>
        <p:spPr bwMode="auto">
          <a:xfrm>
            <a:off x="4851400" y="5878513"/>
            <a:ext cx="90488"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5</a:t>
            </a:r>
            <a:endParaRPr lang="en-US" altLang="pt-PT" sz="1400">
              <a:latin typeface="Tahoma" panose="020B0604030504040204" pitchFamily="34" charset="0"/>
            </a:endParaRPr>
          </a:p>
        </p:txBody>
      </p:sp>
      <p:sp>
        <p:nvSpPr>
          <p:cNvPr id="553032" name="Rectangle 72"/>
          <p:cNvSpPr>
            <a:spLocks noChangeArrowheads="1"/>
          </p:cNvSpPr>
          <p:nvPr/>
        </p:nvSpPr>
        <p:spPr bwMode="auto">
          <a:xfrm>
            <a:off x="5970588" y="5878513"/>
            <a:ext cx="9048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7</a:t>
            </a:r>
            <a:endParaRPr lang="en-US" altLang="pt-PT" sz="1400">
              <a:latin typeface="Tahoma" panose="020B0604030504040204" pitchFamily="34" charset="0"/>
            </a:endParaRPr>
          </a:p>
        </p:txBody>
      </p:sp>
      <p:sp>
        <p:nvSpPr>
          <p:cNvPr id="553033" name="Rectangle 73"/>
          <p:cNvSpPr>
            <a:spLocks noChangeArrowheads="1"/>
          </p:cNvSpPr>
          <p:nvPr/>
        </p:nvSpPr>
        <p:spPr bwMode="auto">
          <a:xfrm>
            <a:off x="7091363" y="5878513"/>
            <a:ext cx="9048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9</a:t>
            </a:r>
            <a:endParaRPr lang="en-US" altLang="pt-PT" sz="1400">
              <a:latin typeface="Tahoma" panose="020B0604030504040204" pitchFamily="34" charset="0"/>
            </a:endParaRPr>
          </a:p>
        </p:txBody>
      </p:sp>
      <p:sp>
        <p:nvSpPr>
          <p:cNvPr id="553034" name="Rectangle 74"/>
          <p:cNvSpPr>
            <a:spLocks noChangeArrowheads="1"/>
          </p:cNvSpPr>
          <p:nvPr/>
        </p:nvSpPr>
        <p:spPr bwMode="auto">
          <a:xfrm>
            <a:off x="7616825" y="5878513"/>
            <a:ext cx="1809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553035" name="Line 75"/>
          <p:cNvSpPr>
            <a:spLocks noChangeShapeType="1"/>
          </p:cNvSpPr>
          <p:nvPr/>
        </p:nvSpPr>
        <p:spPr bwMode="auto">
          <a:xfrm>
            <a:off x="7639050" y="5680075"/>
            <a:ext cx="0" cy="1571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3036" name="Line 76"/>
          <p:cNvSpPr>
            <a:spLocks noChangeShapeType="1"/>
          </p:cNvSpPr>
          <p:nvPr/>
        </p:nvSpPr>
        <p:spPr bwMode="auto">
          <a:xfrm>
            <a:off x="7075488" y="5680075"/>
            <a:ext cx="0" cy="1571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3037" name="Line 77"/>
          <p:cNvSpPr>
            <a:spLocks noChangeShapeType="1"/>
          </p:cNvSpPr>
          <p:nvPr/>
        </p:nvSpPr>
        <p:spPr bwMode="auto">
          <a:xfrm>
            <a:off x="6518275" y="5680075"/>
            <a:ext cx="0" cy="1571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3038" name="Line 78"/>
          <p:cNvSpPr>
            <a:spLocks noChangeShapeType="1"/>
          </p:cNvSpPr>
          <p:nvPr/>
        </p:nvSpPr>
        <p:spPr bwMode="auto">
          <a:xfrm>
            <a:off x="5959475" y="5680075"/>
            <a:ext cx="0" cy="1571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3039" name="Line 79"/>
          <p:cNvSpPr>
            <a:spLocks noChangeShapeType="1"/>
          </p:cNvSpPr>
          <p:nvPr/>
        </p:nvSpPr>
        <p:spPr bwMode="auto">
          <a:xfrm>
            <a:off x="5394325" y="5680075"/>
            <a:ext cx="0" cy="1571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3040" name="Line 80"/>
          <p:cNvSpPr>
            <a:spLocks noChangeShapeType="1"/>
          </p:cNvSpPr>
          <p:nvPr/>
        </p:nvSpPr>
        <p:spPr bwMode="auto">
          <a:xfrm>
            <a:off x="4835525" y="5680075"/>
            <a:ext cx="0" cy="1571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3041" name="Line 81"/>
          <p:cNvSpPr>
            <a:spLocks noChangeShapeType="1"/>
          </p:cNvSpPr>
          <p:nvPr/>
        </p:nvSpPr>
        <p:spPr bwMode="auto">
          <a:xfrm>
            <a:off x="4273550" y="5680075"/>
            <a:ext cx="0" cy="1571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3042" name="Line 82"/>
          <p:cNvSpPr>
            <a:spLocks noChangeShapeType="1"/>
          </p:cNvSpPr>
          <p:nvPr/>
        </p:nvSpPr>
        <p:spPr bwMode="auto">
          <a:xfrm>
            <a:off x="3711575" y="5680075"/>
            <a:ext cx="0" cy="1571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3043" name="Line 83"/>
          <p:cNvSpPr>
            <a:spLocks noChangeShapeType="1"/>
          </p:cNvSpPr>
          <p:nvPr/>
        </p:nvSpPr>
        <p:spPr bwMode="auto">
          <a:xfrm>
            <a:off x="3154363" y="5680075"/>
            <a:ext cx="0" cy="1571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3044" name="Line 84"/>
          <p:cNvSpPr>
            <a:spLocks noChangeShapeType="1"/>
          </p:cNvSpPr>
          <p:nvPr/>
        </p:nvSpPr>
        <p:spPr bwMode="auto">
          <a:xfrm>
            <a:off x="2592388" y="5680075"/>
            <a:ext cx="0" cy="1571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3045" name="Line 85"/>
          <p:cNvSpPr>
            <a:spLocks noChangeShapeType="1"/>
          </p:cNvSpPr>
          <p:nvPr/>
        </p:nvSpPr>
        <p:spPr bwMode="auto">
          <a:xfrm>
            <a:off x="2033588" y="2051050"/>
            <a:ext cx="153987"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3046" name="Line 86"/>
          <p:cNvSpPr>
            <a:spLocks noChangeShapeType="1"/>
          </p:cNvSpPr>
          <p:nvPr/>
        </p:nvSpPr>
        <p:spPr bwMode="auto">
          <a:xfrm>
            <a:off x="2033588" y="2470150"/>
            <a:ext cx="153987"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3047" name="Line 87"/>
          <p:cNvSpPr>
            <a:spLocks noChangeShapeType="1"/>
          </p:cNvSpPr>
          <p:nvPr/>
        </p:nvSpPr>
        <p:spPr bwMode="auto">
          <a:xfrm>
            <a:off x="2033588" y="2890838"/>
            <a:ext cx="153987"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3048" name="Line 88"/>
          <p:cNvSpPr>
            <a:spLocks noChangeShapeType="1"/>
          </p:cNvSpPr>
          <p:nvPr/>
        </p:nvSpPr>
        <p:spPr bwMode="auto">
          <a:xfrm>
            <a:off x="2033588" y="3313113"/>
            <a:ext cx="153987"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3049" name="Line 89"/>
          <p:cNvSpPr>
            <a:spLocks noChangeShapeType="1"/>
          </p:cNvSpPr>
          <p:nvPr/>
        </p:nvSpPr>
        <p:spPr bwMode="auto">
          <a:xfrm>
            <a:off x="2033588" y="3733800"/>
            <a:ext cx="153987"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3050" name="Line 90"/>
          <p:cNvSpPr>
            <a:spLocks noChangeShapeType="1"/>
          </p:cNvSpPr>
          <p:nvPr/>
        </p:nvSpPr>
        <p:spPr bwMode="auto">
          <a:xfrm>
            <a:off x="2033588" y="4573588"/>
            <a:ext cx="153987"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3051" name="Line 91"/>
          <p:cNvSpPr>
            <a:spLocks noChangeShapeType="1"/>
          </p:cNvSpPr>
          <p:nvPr/>
        </p:nvSpPr>
        <p:spPr bwMode="auto">
          <a:xfrm>
            <a:off x="2033588" y="4154488"/>
            <a:ext cx="153987"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3052" name="Line 92"/>
          <p:cNvSpPr>
            <a:spLocks noChangeShapeType="1"/>
          </p:cNvSpPr>
          <p:nvPr/>
        </p:nvSpPr>
        <p:spPr bwMode="auto">
          <a:xfrm>
            <a:off x="2033588" y="5203825"/>
            <a:ext cx="153987"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3053" name="Rectangle 93"/>
          <p:cNvSpPr>
            <a:spLocks noChangeArrowheads="1"/>
          </p:cNvSpPr>
          <p:nvPr/>
        </p:nvSpPr>
        <p:spPr bwMode="auto">
          <a:xfrm>
            <a:off x="1773238" y="1906588"/>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90</a:t>
            </a:r>
            <a:endParaRPr lang="en-US" altLang="pt-PT" sz="1400">
              <a:latin typeface="Tahoma" panose="020B0604030504040204" pitchFamily="34" charset="0"/>
            </a:endParaRPr>
          </a:p>
        </p:txBody>
      </p:sp>
      <p:sp>
        <p:nvSpPr>
          <p:cNvPr id="553054" name="Rectangle 94"/>
          <p:cNvSpPr>
            <a:spLocks noChangeArrowheads="1"/>
          </p:cNvSpPr>
          <p:nvPr/>
        </p:nvSpPr>
        <p:spPr bwMode="auto">
          <a:xfrm>
            <a:off x="1773238" y="2324100"/>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80</a:t>
            </a:r>
            <a:endParaRPr lang="en-US" altLang="pt-PT" sz="1400">
              <a:latin typeface="Tahoma" panose="020B0604030504040204" pitchFamily="34" charset="0"/>
            </a:endParaRPr>
          </a:p>
        </p:txBody>
      </p:sp>
      <p:sp>
        <p:nvSpPr>
          <p:cNvPr id="553055" name="Rectangle 95"/>
          <p:cNvSpPr>
            <a:spLocks noChangeArrowheads="1"/>
          </p:cNvSpPr>
          <p:nvPr/>
        </p:nvSpPr>
        <p:spPr bwMode="auto">
          <a:xfrm>
            <a:off x="1773238" y="2749550"/>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70</a:t>
            </a:r>
            <a:endParaRPr lang="en-US" altLang="pt-PT" sz="1400">
              <a:latin typeface="Tahoma" panose="020B0604030504040204" pitchFamily="34" charset="0"/>
            </a:endParaRPr>
          </a:p>
        </p:txBody>
      </p:sp>
      <p:sp>
        <p:nvSpPr>
          <p:cNvPr id="553056" name="Rectangle 96"/>
          <p:cNvSpPr>
            <a:spLocks noChangeArrowheads="1"/>
          </p:cNvSpPr>
          <p:nvPr/>
        </p:nvSpPr>
        <p:spPr bwMode="auto">
          <a:xfrm>
            <a:off x="1773238" y="3163888"/>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60</a:t>
            </a:r>
            <a:endParaRPr lang="en-US" altLang="pt-PT" sz="1400">
              <a:latin typeface="Tahoma" panose="020B0604030504040204" pitchFamily="34" charset="0"/>
            </a:endParaRPr>
          </a:p>
        </p:txBody>
      </p:sp>
      <p:sp>
        <p:nvSpPr>
          <p:cNvPr id="553057" name="Rectangle 97"/>
          <p:cNvSpPr>
            <a:spLocks noChangeArrowheads="1"/>
          </p:cNvSpPr>
          <p:nvPr/>
        </p:nvSpPr>
        <p:spPr bwMode="auto">
          <a:xfrm>
            <a:off x="1773238" y="3589338"/>
            <a:ext cx="1809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50</a:t>
            </a:r>
            <a:endParaRPr lang="en-US" altLang="pt-PT" sz="1400">
              <a:latin typeface="Tahoma" panose="020B0604030504040204" pitchFamily="34" charset="0"/>
            </a:endParaRPr>
          </a:p>
        </p:txBody>
      </p:sp>
      <p:sp>
        <p:nvSpPr>
          <p:cNvPr id="553058" name="Rectangle 98"/>
          <p:cNvSpPr>
            <a:spLocks noChangeArrowheads="1"/>
          </p:cNvSpPr>
          <p:nvPr/>
        </p:nvSpPr>
        <p:spPr bwMode="auto">
          <a:xfrm>
            <a:off x="1773238" y="401161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40</a:t>
            </a:r>
            <a:endParaRPr lang="en-US" altLang="pt-PT" sz="1400">
              <a:latin typeface="Tahoma" panose="020B0604030504040204" pitchFamily="34" charset="0"/>
            </a:endParaRPr>
          </a:p>
        </p:txBody>
      </p:sp>
      <p:sp>
        <p:nvSpPr>
          <p:cNvPr id="553059" name="Rectangle 99"/>
          <p:cNvSpPr>
            <a:spLocks noChangeArrowheads="1"/>
          </p:cNvSpPr>
          <p:nvPr/>
        </p:nvSpPr>
        <p:spPr bwMode="auto">
          <a:xfrm>
            <a:off x="1773238" y="443071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30</a:t>
            </a:r>
            <a:endParaRPr lang="en-US" altLang="pt-PT" sz="1400">
              <a:latin typeface="Tahoma" panose="020B0604030504040204" pitchFamily="34" charset="0"/>
            </a:endParaRPr>
          </a:p>
        </p:txBody>
      </p:sp>
      <p:sp>
        <p:nvSpPr>
          <p:cNvPr id="553060" name="Rectangle 100"/>
          <p:cNvSpPr>
            <a:spLocks noChangeArrowheads="1"/>
          </p:cNvSpPr>
          <p:nvPr/>
        </p:nvSpPr>
        <p:spPr bwMode="auto">
          <a:xfrm>
            <a:off x="1773238" y="506571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15</a:t>
            </a:r>
            <a:endParaRPr lang="en-US" altLang="pt-PT" sz="1400">
              <a:latin typeface="Tahoma" panose="020B0604030504040204" pitchFamily="34" charset="0"/>
            </a:endParaRPr>
          </a:p>
        </p:txBody>
      </p:sp>
      <p:sp>
        <p:nvSpPr>
          <p:cNvPr id="553061" name="Rectangle 101"/>
          <p:cNvSpPr>
            <a:spLocks noChangeArrowheads="1"/>
          </p:cNvSpPr>
          <p:nvPr/>
        </p:nvSpPr>
        <p:spPr bwMode="auto">
          <a:xfrm>
            <a:off x="6540500" y="6219825"/>
            <a:ext cx="1525588"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b="1">
                <a:solidFill>
                  <a:srgbClr val="000000"/>
                </a:solidFill>
              </a:rPr>
              <a:t>Quantity of rooms</a:t>
            </a:r>
            <a:endParaRPr lang="en-US" altLang="pt-PT" sz="1400" b="1"/>
          </a:p>
        </p:txBody>
      </p:sp>
      <p:sp>
        <p:nvSpPr>
          <p:cNvPr id="553062" name="Rectangle 102"/>
          <p:cNvSpPr>
            <a:spLocks noChangeArrowheads="1"/>
          </p:cNvSpPr>
          <p:nvPr/>
        </p:nvSpPr>
        <p:spPr bwMode="auto">
          <a:xfrm>
            <a:off x="228600" y="762000"/>
            <a:ext cx="39084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b="1">
                <a:solidFill>
                  <a:srgbClr val="000000"/>
                </a:solidFill>
              </a:rPr>
              <a:t>Quantity of restaurant meals</a:t>
            </a:r>
            <a:endParaRPr lang="en-US" altLang="pt-PT" sz="1400" b="1"/>
          </a:p>
        </p:txBody>
      </p:sp>
      <p:sp>
        <p:nvSpPr>
          <p:cNvPr id="553063" name="Freeform 103"/>
          <p:cNvSpPr>
            <a:spLocks/>
          </p:cNvSpPr>
          <p:nvPr/>
        </p:nvSpPr>
        <p:spPr bwMode="auto">
          <a:xfrm>
            <a:off x="2033588" y="1019175"/>
            <a:ext cx="6172200" cy="4818063"/>
          </a:xfrm>
          <a:custGeom>
            <a:avLst/>
            <a:gdLst>
              <a:gd name="T0" fmla="*/ 2147483647 w 2246"/>
              <a:gd name="T1" fmla="*/ 2147483647 h 1758"/>
              <a:gd name="T2" fmla="*/ 0 w 2246"/>
              <a:gd name="T3" fmla="*/ 2147483647 h 1758"/>
              <a:gd name="T4" fmla="*/ 0 w 2246"/>
              <a:gd name="T5" fmla="*/ 0 h 1758"/>
              <a:gd name="T6" fmla="*/ 0 60000 65536"/>
              <a:gd name="T7" fmla="*/ 0 60000 65536"/>
              <a:gd name="T8" fmla="*/ 0 60000 65536"/>
              <a:gd name="T9" fmla="*/ 0 w 2246"/>
              <a:gd name="T10" fmla="*/ 0 h 1758"/>
              <a:gd name="T11" fmla="*/ 2246 w 2246"/>
              <a:gd name="T12" fmla="*/ 1758 h 1758"/>
            </a:gdLst>
            <a:ahLst/>
            <a:cxnLst>
              <a:cxn ang="T6">
                <a:pos x="T0" y="T1"/>
              </a:cxn>
              <a:cxn ang="T7">
                <a:pos x="T2" y="T3"/>
              </a:cxn>
              <a:cxn ang="T8">
                <a:pos x="T4" y="T5"/>
              </a:cxn>
            </a:cxnLst>
            <a:rect l="T9" t="T10" r="T11" b="T12"/>
            <a:pathLst>
              <a:path w="2246" h="1758">
                <a:moveTo>
                  <a:pt x="2246" y="1758"/>
                </a:moveTo>
                <a:lnTo>
                  <a:pt x="0" y="1758"/>
                </a:lnTo>
                <a:lnTo>
                  <a:pt x="0" y="0"/>
                </a:ln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53064" name="Freeform 104"/>
          <p:cNvSpPr>
            <a:spLocks/>
          </p:cNvSpPr>
          <p:nvPr/>
        </p:nvSpPr>
        <p:spPr bwMode="auto">
          <a:xfrm>
            <a:off x="2592388" y="2055813"/>
            <a:ext cx="4445000" cy="3354387"/>
          </a:xfrm>
          <a:custGeom>
            <a:avLst/>
            <a:gdLst>
              <a:gd name="T0" fmla="*/ 0 w 685"/>
              <a:gd name="T1" fmla="*/ 0 h 518"/>
              <a:gd name="T2" fmla="*/ 2147483647 w 685"/>
              <a:gd name="T3" fmla="*/ 2147483647 h 518"/>
              <a:gd name="T4" fmla="*/ 2147483647 w 685"/>
              <a:gd name="T5" fmla="*/ 2147483647 h 518"/>
              <a:gd name="T6" fmla="*/ 2147483647 w 685"/>
              <a:gd name="T7" fmla="*/ 2147483647 h 518"/>
              <a:gd name="T8" fmla="*/ 0 60000 65536"/>
              <a:gd name="T9" fmla="*/ 0 60000 65536"/>
              <a:gd name="T10" fmla="*/ 0 60000 65536"/>
              <a:gd name="T11" fmla="*/ 0 60000 65536"/>
              <a:gd name="T12" fmla="*/ 0 w 685"/>
              <a:gd name="T13" fmla="*/ 0 h 518"/>
              <a:gd name="T14" fmla="*/ 685 w 685"/>
              <a:gd name="T15" fmla="*/ 518 h 518"/>
            </a:gdLst>
            <a:ahLst/>
            <a:cxnLst>
              <a:cxn ang="T8">
                <a:pos x="T0" y="T1"/>
              </a:cxn>
              <a:cxn ang="T9">
                <a:pos x="T2" y="T3"/>
              </a:cxn>
              <a:cxn ang="T10">
                <a:pos x="T4" y="T5"/>
              </a:cxn>
              <a:cxn ang="T11">
                <a:pos x="T6" y="T7"/>
              </a:cxn>
            </a:cxnLst>
            <a:rect l="T12" t="T13" r="T14" b="T15"/>
            <a:pathLst>
              <a:path w="685" h="518">
                <a:moveTo>
                  <a:pt x="0" y="0"/>
                </a:moveTo>
                <a:cubicBezTo>
                  <a:pt x="42" y="158"/>
                  <a:pt x="71" y="320"/>
                  <a:pt x="173" y="389"/>
                </a:cubicBezTo>
                <a:cubicBezTo>
                  <a:pt x="222" y="422"/>
                  <a:pt x="286" y="458"/>
                  <a:pt x="432" y="486"/>
                </a:cubicBezTo>
                <a:cubicBezTo>
                  <a:pt x="459" y="492"/>
                  <a:pt x="594" y="508"/>
                  <a:pt x="685" y="518"/>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53065" name="Oval 105"/>
          <p:cNvSpPr>
            <a:spLocks noChangeArrowheads="1"/>
          </p:cNvSpPr>
          <p:nvPr/>
        </p:nvSpPr>
        <p:spPr bwMode="auto">
          <a:xfrm>
            <a:off x="3649663" y="4510088"/>
            <a:ext cx="128587" cy="13017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53066" name="Oval 106"/>
          <p:cNvSpPr>
            <a:spLocks noChangeArrowheads="1"/>
          </p:cNvSpPr>
          <p:nvPr/>
        </p:nvSpPr>
        <p:spPr bwMode="auto">
          <a:xfrm>
            <a:off x="5329238" y="5138738"/>
            <a:ext cx="130175" cy="1270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53067" name="Line 107"/>
          <p:cNvSpPr>
            <a:spLocks noChangeShapeType="1"/>
          </p:cNvSpPr>
          <p:nvPr/>
        </p:nvSpPr>
        <p:spPr bwMode="auto">
          <a:xfrm flipV="1">
            <a:off x="2838450" y="2795588"/>
            <a:ext cx="201613" cy="193675"/>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3068" name="Freeform 108"/>
          <p:cNvSpPr>
            <a:spLocks/>
          </p:cNvSpPr>
          <p:nvPr/>
        </p:nvSpPr>
        <p:spPr bwMode="auto">
          <a:xfrm>
            <a:off x="2994025" y="2459038"/>
            <a:ext cx="979488" cy="379412"/>
          </a:xfrm>
          <a:custGeom>
            <a:avLst/>
            <a:gdLst>
              <a:gd name="T0" fmla="*/ 2147483647 w 151"/>
              <a:gd name="T1" fmla="*/ 2147483647 h 59"/>
              <a:gd name="T2" fmla="*/ 2147483647 w 151"/>
              <a:gd name="T3" fmla="*/ 2147483647 h 59"/>
              <a:gd name="T4" fmla="*/ 2147483647 w 151"/>
              <a:gd name="T5" fmla="*/ 2147483647 h 59"/>
              <a:gd name="T6" fmla="*/ 0 w 151"/>
              <a:gd name="T7" fmla="*/ 2147483647 h 59"/>
              <a:gd name="T8" fmla="*/ 0 w 151"/>
              <a:gd name="T9" fmla="*/ 2147483647 h 59"/>
              <a:gd name="T10" fmla="*/ 2147483647 w 151"/>
              <a:gd name="T11" fmla="*/ 0 h 59"/>
              <a:gd name="T12" fmla="*/ 2147483647 w 151"/>
              <a:gd name="T13" fmla="*/ 0 h 59"/>
              <a:gd name="T14" fmla="*/ 2147483647 w 151"/>
              <a:gd name="T15" fmla="*/ 2147483647 h 59"/>
              <a:gd name="T16" fmla="*/ 2147483647 w 151"/>
              <a:gd name="T17" fmla="*/ 2147483647 h 5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1"/>
              <a:gd name="T28" fmla="*/ 0 h 59"/>
              <a:gd name="T29" fmla="*/ 151 w 151"/>
              <a:gd name="T30" fmla="*/ 59 h 5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1" h="59">
                <a:moveTo>
                  <a:pt x="151" y="43"/>
                </a:moveTo>
                <a:cubicBezTo>
                  <a:pt x="151" y="52"/>
                  <a:pt x="143" y="59"/>
                  <a:pt x="135" y="59"/>
                </a:cubicBezTo>
                <a:cubicBezTo>
                  <a:pt x="16" y="59"/>
                  <a:pt x="16" y="59"/>
                  <a:pt x="16" y="59"/>
                </a:cubicBezTo>
                <a:cubicBezTo>
                  <a:pt x="7" y="59"/>
                  <a:pt x="0" y="52"/>
                  <a:pt x="0" y="43"/>
                </a:cubicBezTo>
                <a:cubicBezTo>
                  <a:pt x="0" y="16"/>
                  <a:pt x="0" y="16"/>
                  <a:pt x="0" y="16"/>
                </a:cubicBezTo>
                <a:cubicBezTo>
                  <a:pt x="0" y="7"/>
                  <a:pt x="7" y="0"/>
                  <a:pt x="16" y="0"/>
                </a:cubicBezTo>
                <a:cubicBezTo>
                  <a:pt x="135" y="0"/>
                  <a:pt x="135" y="0"/>
                  <a:pt x="135" y="0"/>
                </a:cubicBezTo>
                <a:cubicBezTo>
                  <a:pt x="143" y="0"/>
                  <a:pt x="151" y="7"/>
                  <a:pt x="151" y="16"/>
                </a:cubicBezTo>
                <a:lnTo>
                  <a:pt x="151" y="43"/>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53069" name="Rectangle 109"/>
          <p:cNvSpPr>
            <a:spLocks noChangeArrowheads="1"/>
          </p:cNvSpPr>
          <p:nvPr/>
        </p:nvSpPr>
        <p:spPr bwMode="auto">
          <a:xfrm>
            <a:off x="3200400" y="2535238"/>
            <a:ext cx="61753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450 utils</a:t>
            </a:r>
            <a:endParaRPr lang="en-US" altLang="pt-PT" sz="1400">
              <a:latin typeface="Tahoma" panose="020B0604030504040204" pitchFamily="34" charset="0"/>
            </a:endParaRPr>
          </a:p>
        </p:txBody>
      </p:sp>
      <p:cxnSp>
        <p:nvCxnSpPr>
          <p:cNvPr id="548914" name="Straight Connector 86"/>
          <p:cNvCxnSpPr>
            <a:cxnSpLocks noChangeShapeType="1"/>
          </p:cNvCxnSpPr>
          <p:nvPr/>
        </p:nvCxnSpPr>
        <p:spPr bwMode="auto">
          <a:xfrm>
            <a:off x="2152650" y="4560888"/>
            <a:ext cx="1516063" cy="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2" name="Straight Connector 86"/>
          <p:cNvCxnSpPr>
            <a:cxnSpLocks noChangeShapeType="1"/>
          </p:cNvCxnSpPr>
          <p:nvPr/>
        </p:nvCxnSpPr>
        <p:spPr bwMode="auto">
          <a:xfrm>
            <a:off x="3717925" y="4641850"/>
            <a:ext cx="0" cy="1052513"/>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3" name="Straight Connector 86"/>
          <p:cNvCxnSpPr>
            <a:cxnSpLocks noChangeShapeType="1"/>
          </p:cNvCxnSpPr>
          <p:nvPr/>
        </p:nvCxnSpPr>
        <p:spPr bwMode="auto">
          <a:xfrm>
            <a:off x="2152650" y="5202238"/>
            <a:ext cx="3181350" cy="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4" name="Straight Connector 86"/>
          <p:cNvCxnSpPr>
            <a:cxnSpLocks noChangeShapeType="1"/>
          </p:cNvCxnSpPr>
          <p:nvPr/>
        </p:nvCxnSpPr>
        <p:spPr bwMode="auto">
          <a:xfrm>
            <a:off x="5381625" y="5300663"/>
            <a:ext cx="0" cy="39370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626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5306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5306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5305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5304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5305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5304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5305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5304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5305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5304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5305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5304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5305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5305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53059"/>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5305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5306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5305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53024"/>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55304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53026"/>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55304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53025"/>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553042"/>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553030"/>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5304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553027"/>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553040"/>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53031"/>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553028"/>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553039"/>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553038"/>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553032"/>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553037"/>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553036"/>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553035"/>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553034"/>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553033"/>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553029"/>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553061"/>
                                        </p:tgtEl>
                                        <p:attrNameLst>
                                          <p:attrName>style.visibility</p:attrName>
                                        </p:attrNameLst>
                                      </p:cBhvr>
                                      <p:to>
                                        <p:strVal val="visible"/>
                                      </p:to>
                                    </p:set>
                                  </p:childTnLst>
                                </p:cTn>
                              </p:par>
                            </p:childTnLst>
                          </p:cTn>
                        </p:par>
                      </p:childTnLst>
                    </p:cTn>
                  </p:par>
                  <p:par>
                    <p:cTn id="89" fill="hold" nodeType="clickPar">
                      <p:stCondLst>
                        <p:cond delay="indefinite"/>
                      </p:stCondLst>
                      <p:childTnLst>
                        <p:par>
                          <p:cTn id="90" fill="hold" nodeType="withGroup">
                            <p:stCondLst>
                              <p:cond delay="0"/>
                            </p:stCondLst>
                            <p:childTnLst>
                              <p:par>
                                <p:cTn id="91" presetID="22" presetClass="entr" presetSubtype="1" fill="hold" nodeType="clickEffect">
                                  <p:stCondLst>
                                    <p:cond delay="0"/>
                                  </p:stCondLst>
                                  <p:childTnLst>
                                    <p:set>
                                      <p:cBhvr>
                                        <p:cTn id="92" dur="1" fill="hold">
                                          <p:stCondLst>
                                            <p:cond delay="0"/>
                                          </p:stCondLst>
                                        </p:cTn>
                                        <p:tgtEl>
                                          <p:spTgt spid="553064"/>
                                        </p:tgtEl>
                                        <p:attrNameLst>
                                          <p:attrName>style.visibility</p:attrName>
                                        </p:attrNameLst>
                                      </p:cBhvr>
                                      <p:to>
                                        <p:strVal val="visible"/>
                                      </p:to>
                                    </p:set>
                                    <p:animEffect transition="in" filter="wipe(up)">
                                      <p:cBhvr>
                                        <p:cTn id="93" dur="500"/>
                                        <p:tgtEl>
                                          <p:spTgt spid="553064"/>
                                        </p:tgtEl>
                                      </p:cBhvr>
                                    </p:animEffect>
                                  </p:childTnLst>
                                </p:cTn>
                              </p:par>
                              <p:par>
                                <p:cTn id="94" presetID="1" presetClass="entr" presetSubtype="0" fill="hold" grpId="0" nodeType="withEffect">
                                  <p:stCondLst>
                                    <p:cond delay="0"/>
                                  </p:stCondLst>
                                  <p:childTnLst>
                                    <p:set>
                                      <p:cBhvr>
                                        <p:cTn id="95" dur="1" fill="hold">
                                          <p:stCondLst>
                                            <p:cond delay="0"/>
                                          </p:stCondLst>
                                        </p:cTn>
                                        <p:tgtEl>
                                          <p:spTgt spid="553065"/>
                                        </p:tgtEl>
                                        <p:attrNameLst>
                                          <p:attrName>style.visibility</p:attrName>
                                        </p:attrNameLst>
                                      </p:cBhvr>
                                      <p:to>
                                        <p:strVal val="visible"/>
                                      </p:to>
                                    </p:set>
                                  </p:childTnLst>
                                </p:cTn>
                              </p:par>
                              <p:par>
                                <p:cTn id="96" presetID="1" presetClass="entr" presetSubtype="0" fill="hold" grpId="0" nodeType="withEffect">
                                  <p:stCondLst>
                                    <p:cond delay="0"/>
                                  </p:stCondLst>
                                  <p:childTnLst>
                                    <p:set>
                                      <p:cBhvr>
                                        <p:cTn id="97" dur="1" fill="hold">
                                          <p:stCondLst>
                                            <p:cond delay="0"/>
                                          </p:stCondLst>
                                        </p:cTn>
                                        <p:tgtEl>
                                          <p:spTgt spid="553022"/>
                                        </p:tgtEl>
                                        <p:attrNameLst>
                                          <p:attrName>style.visibility</p:attrName>
                                        </p:attrNameLst>
                                      </p:cBhvr>
                                      <p:to>
                                        <p:strVal val="visible"/>
                                      </p:to>
                                    </p:set>
                                  </p:childTnLst>
                                </p:cTn>
                              </p:par>
                              <p:par>
                                <p:cTn id="98" presetID="1" presetClass="entr" presetSubtype="0" fill="hold" grpId="0" nodeType="withEffect">
                                  <p:stCondLst>
                                    <p:cond delay="0"/>
                                  </p:stCondLst>
                                  <p:childTnLst>
                                    <p:set>
                                      <p:cBhvr>
                                        <p:cTn id="99" dur="1" fill="hold">
                                          <p:stCondLst>
                                            <p:cond delay="0"/>
                                          </p:stCondLst>
                                        </p:cTn>
                                        <p:tgtEl>
                                          <p:spTgt spid="553066"/>
                                        </p:tgtEl>
                                        <p:attrNameLst>
                                          <p:attrName>style.visibility</p:attrName>
                                        </p:attrNameLst>
                                      </p:cBhvr>
                                      <p:to>
                                        <p:strVal val="visible"/>
                                      </p:to>
                                    </p:set>
                                  </p:childTnLst>
                                </p:cTn>
                              </p:par>
                              <p:par>
                                <p:cTn id="100" presetID="1" presetClass="entr" presetSubtype="0" fill="hold" grpId="0" nodeType="withEffect">
                                  <p:stCondLst>
                                    <p:cond delay="0"/>
                                  </p:stCondLst>
                                  <p:childTnLst>
                                    <p:set>
                                      <p:cBhvr>
                                        <p:cTn id="101" dur="1" fill="hold">
                                          <p:stCondLst>
                                            <p:cond delay="0"/>
                                          </p:stCondLst>
                                        </p:cTn>
                                        <p:tgtEl>
                                          <p:spTgt spid="553023"/>
                                        </p:tgtEl>
                                        <p:attrNameLst>
                                          <p:attrName>style.visibility</p:attrName>
                                        </p:attrNameLst>
                                      </p:cBhvr>
                                      <p:to>
                                        <p:strVal val="visible"/>
                                      </p:to>
                                    </p:set>
                                  </p:childTnLst>
                                </p:cTn>
                              </p:par>
                              <p:par>
                                <p:cTn id="102" presetID="1" presetClass="entr" presetSubtype="0" fill="hold" grpId="0" nodeType="withEffect">
                                  <p:stCondLst>
                                    <p:cond delay="0"/>
                                  </p:stCondLst>
                                  <p:childTnLst>
                                    <p:set>
                                      <p:cBhvr>
                                        <p:cTn id="103" dur="1" fill="hold">
                                          <p:stCondLst>
                                            <p:cond delay="0"/>
                                          </p:stCondLst>
                                        </p:cTn>
                                        <p:tgtEl>
                                          <p:spTgt spid="553021"/>
                                        </p:tgtEl>
                                        <p:attrNameLst>
                                          <p:attrName>style.visibility</p:attrName>
                                        </p:attrNameLst>
                                      </p:cBhvr>
                                      <p:to>
                                        <p:strVal val="visible"/>
                                      </p:to>
                                    </p:set>
                                  </p:childTnLst>
                                </p:cTn>
                              </p:par>
                              <p:par>
                                <p:cTn id="104" presetID="22" presetClass="entr" presetSubtype="8" fill="hold" nodeType="withEffect">
                                  <p:stCondLst>
                                    <p:cond delay="0"/>
                                  </p:stCondLst>
                                  <p:childTnLst>
                                    <p:set>
                                      <p:cBhvr>
                                        <p:cTn id="105" dur="1" fill="hold">
                                          <p:stCondLst>
                                            <p:cond delay="0"/>
                                          </p:stCondLst>
                                        </p:cTn>
                                        <p:tgtEl>
                                          <p:spTgt spid="548914"/>
                                        </p:tgtEl>
                                        <p:attrNameLst>
                                          <p:attrName>style.visibility</p:attrName>
                                        </p:attrNameLst>
                                      </p:cBhvr>
                                      <p:to>
                                        <p:strVal val="visible"/>
                                      </p:to>
                                    </p:set>
                                    <p:animEffect transition="in" filter="wipe(left)">
                                      <p:cBhvr>
                                        <p:cTn id="106" dur="500"/>
                                        <p:tgtEl>
                                          <p:spTgt spid="548914"/>
                                        </p:tgtEl>
                                      </p:cBhvr>
                                    </p:animEffect>
                                  </p:childTnLst>
                                </p:cTn>
                              </p:par>
                              <p:par>
                                <p:cTn id="107" presetID="22" presetClass="entr" presetSubtype="8" fill="hold" nodeType="withEffect">
                                  <p:stCondLst>
                                    <p:cond delay="0"/>
                                  </p:stCondLst>
                                  <p:childTnLst>
                                    <p:set>
                                      <p:cBhvr>
                                        <p:cTn id="108" dur="1" fill="hold">
                                          <p:stCondLst>
                                            <p:cond delay="0"/>
                                          </p:stCondLst>
                                        </p:cTn>
                                        <p:tgtEl>
                                          <p:spTgt spid="3"/>
                                        </p:tgtEl>
                                        <p:attrNameLst>
                                          <p:attrName>style.visibility</p:attrName>
                                        </p:attrNameLst>
                                      </p:cBhvr>
                                      <p:to>
                                        <p:strVal val="visible"/>
                                      </p:to>
                                    </p:set>
                                    <p:animEffect transition="in" filter="wipe(left)">
                                      <p:cBhvr>
                                        <p:cTn id="109" dur="500"/>
                                        <p:tgtEl>
                                          <p:spTgt spid="3"/>
                                        </p:tgtEl>
                                      </p:cBhvr>
                                    </p:animEffect>
                                  </p:childTnLst>
                                </p:cTn>
                              </p:par>
                              <p:par>
                                <p:cTn id="110" presetID="22" presetClass="entr" presetSubtype="1" fill="hold" nodeType="withEffect">
                                  <p:stCondLst>
                                    <p:cond delay="0"/>
                                  </p:stCondLst>
                                  <p:childTnLst>
                                    <p:set>
                                      <p:cBhvr>
                                        <p:cTn id="111" dur="1" fill="hold">
                                          <p:stCondLst>
                                            <p:cond delay="0"/>
                                          </p:stCondLst>
                                        </p:cTn>
                                        <p:tgtEl>
                                          <p:spTgt spid="2"/>
                                        </p:tgtEl>
                                        <p:attrNameLst>
                                          <p:attrName>style.visibility</p:attrName>
                                        </p:attrNameLst>
                                      </p:cBhvr>
                                      <p:to>
                                        <p:strVal val="visible"/>
                                      </p:to>
                                    </p:set>
                                    <p:animEffect transition="in" filter="wipe(up)">
                                      <p:cBhvr>
                                        <p:cTn id="112" dur="500"/>
                                        <p:tgtEl>
                                          <p:spTgt spid="2"/>
                                        </p:tgtEl>
                                      </p:cBhvr>
                                    </p:animEffect>
                                  </p:childTnLst>
                                </p:cTn>
                              </p:par>
                              <p:par>
                                <p:cTn id="113" presetID="22" presetClass="entr" presetSubtype="1" fill="hold" nodeType="withEffect">
                                  <p:stCondLst>
                                    <p:cond delay="0"/>
                                  </p:stCondLst>
                                  <p:childTnLst>
                                    <p:set>
                                      <p:cBhvr>
                                        <p:cTn id="114" dur="1" fill="hold">
                                          <p:stCondLst>
                                            <p:cond delay="0"/>
                                          </p:stCondLst>
                                        </p:cTn>
                                        <p:tgtEl>
                                          <p:spTgt spid="4"/>
                                        </p:tgtEl>
                                        <p:attrNameLst>
                                          <p:attrName>style.visibility</p:attrName>
                                        </p:attrNameLst>
                                      </p:cBhvr>
                                      <p:to>
                                        <p:strVal val="visible"/>
                                      </p:to>
                                    </p:set>
                                    <p:animEffect transition="in" filter="wipe(up)">
                                      <p:cBhvr>
                                        <p:cTn id="115" dur="500"/>
                                        <p:tgtEl>
                                          <p:spTgt spid="4"/>
                                        </p:tgtEl>
                                      </p:cBhvr>
                                    </p:animEffect>
                                  </p:childTnLst>
                                </p:cTn>
                              </p:par>
                              <p:par>
                                <p:cTn id="116" presetID="1" presetClass="entr" presetSubtype="0" fill="hold" nodeType="withEffect">
                                  <p:stCondLst>
                                    <p:cond delay="0"/>
                                  </p:stCondLst>
                                  <p:childTnLst>
                                    <p:set>
                                      <p:cBhvr>
                                        <p:cTn id="117" dur="1" fill="hold">
                                          <p:stCondLst>
                                            <p:cond delay="0"/>
                                          </p:stCondLst>
                                        </p:cTn>
                                        <p:tgtEl>
                                          <p:spTgt spid="553067"/>
                                        </p:tgtEl>
                                        <p:attrNameLst>
                                          <p:attrName>style.visibility</p:attrName>
                                        </p:attrNameLst>
                                      </p:cBhvr>
                                      <p:to>
                                        <p:strVal val="visible"/>
                                      </p:to>
                                    </p:set>
                                  </p:childTnLst>
                                </p:cTn>
                              </p:par>
                              <p:par>
                                <p:cTn id="118" presetID="1" presetClass="entr" presetSubtype="0" fill="hold" nodeType="withEffect">
                                  <p:stCondLst>
                                    <p:cond delay="0"/>
                                  </p:stCondLst>
                                  <p:childTnLst>
                                    <p:set>
                                      <p:cBhvr>
                                        <p:cTn id="119" dur="1" fill="hold">
                                          <p:stCondLst>
                                            <p:cond delay="0"/>
                                          </p:stCondLst>
                                        </p:cTn>
                                        <p:tgtEl>
                                          <p:spTgt spid="553068"/>
                                        </p:tgtEl>
                                        <p:attrNameLst>
                                          <p:attrName>style.visibility</p:attrName>
                                        </p:attrNameLst>
                                      </p:cBhvr>
                                      <p:to>
                                        <p:strVal val="visible"/>
                                      </p:to>
                                    </p:set>
                                  </p:childTnLst>
                                </p:cTn>
                              </p:par>
                              <p:par>
                                <p:cTn id="120" presetID="1" presetClass="entr" presetSubtype="0" fill="hold" grpId="0" nodeType="withEffect">
                                  <p:stCondLst>
                                    <p:cond delay="0"/>
                                  </p:stCondLst>
                                  <p:childTnLst>
                                    <p:set>
                                      <p:cBhvr>
                                        <p:cTn id="121" dur="1" fill="hold">
                                          <p:stCondLst>
                                            <p:cond delay="0"/>
                                          </p:stCondLst>
                                        </p:cTn>
                                        <p:tgtEl>
                                          <p:spTgt spid="5530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65" grpId="0" animBg="1"/>
      <p:bldP spid="553021" grpId="0"/>
      <p:bldP spid="553022" grpId="0"/>
      <p:bldP spid="553023" grpId="0"/>
      <p:bldP spid="553024" grpId="0"/>
      <p:bldP spid="553025" grpId="0"/>
      <p:bldP spid="553026" grpId="0"/>
      <p:bldP spid="553027" grpId="0"/>
      <p:bldP spid="553028" grpId="0"/>
      <p:bldP spid="553029" grpId="0"/>
      <p:bldP spid="553030" grpId="0"/>
      <p:bldP spid="553031" grpId="0"/>
      <p:bldP spid="553032" grpId="0"/>
      <p:bldP spid="553033" grpId="0"/>
      <p:bldP spid="553034" grpId="0"/>
      <p:bldP spid="553053" grpId="0"/>
      <p:bldP spid="553054" grpId="0"/>
      <p:bldP spid="553055" grpId="0"/>
      <p:bldP spid="553056" grpId="0"/>
      <p:bldP spid="553057" grpId="0"/>
      <p:bldP spid="553058" grpId="0"/>
      <p:bldP spid="553059" grpId="0"/>
      <p:bldP spid="553060" grpId="0"/>
      <p:bldP spid="553061" grpId="0"/>
      <p:bldP spid="553062" grpId="0"/>
      <p:bldP spid="553065" grpId="0" animBg="1"/>
      <p:bldP spid="553066" grpId="0" animBg="1"/>
      <p:bldP spid="55306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7"/>
          <p:cNvSpPr>
            <a:spLocks noGrp="1" noRot="1" noChangeArrowheads="1"/>
          </p:cNvSpPr>
          <p:nvPr>
            <p:ph type="title"/>
          </p:nvPr>
        </p:nvSpPr>
        <p:spPr/>
        <p:txBody>
          <a:bodyPr/>
          <a:lstStyle/>
          <a:p>
            <a:pPr algn="l"/>
            <a:r>
              <a:rPr lang="en-US" altLang="pt-PT" smtClean="0"/>
              <a:t>An Indifference Curve Map</a:t>
            </a:r>
          </a:p>
        </p:txBody>
      </p:sp>
      <p:sp>
        <p:nvSpPr>
          <p:cNvPr id="97293" name="Text Box 13"/>
          <p:cNvSpPr txBox="1">
            <a:spLocks noChangeArrowheads="1"/>
          </p:cNvSpPr>
          <p:nvPr/>
        </p:nvSpPr>
        <p:spPr bwMode="auto">
          <a:xfrm>
            <a:off x="0" y="5562600"/>
            <a:ext cx="9144000" cy="825500"/>
          </a:xfrm>
          <a:prstGeom prst="rect">
            <a:avLst/>
          </a:prstGeom>
          <a:solidFill>
            <a:schemeClr val="hlink"/>
          </a:solidFill>
          <a:ln>
            <a:noFill/>
          </a:ln>
          <a:extLst>
            <a:ext uri="{91240B29-F687-4F45-9708-019B960494DF}">
              <a14:hiddenLine xmlns:a14="http://schemas.microsoft.com/office/drawing/2010/main" w="12700" algn="ctr">
                <a:solidFill>
                  <a:srgbClr val="000000"/>
                </a:solidFill>
                <a:miter lim="800000"/>
                <a:headEnd/>
                <a:tailEnd type="none" w="med" len="lg"/>
              </a14:hiddenLine>
            </a:ext>
          </a:extLst>
        </p:spPr>
        <p:txBody>
          <a:bodyPr>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a:t>The entire utility function of an individual can be represented by an </a:t>
            </a:r>
            <a:r>
              <a:rPr lang="en-US" altLang="pt-PT" b="1"/>
              <a:t>indifference curve map</a:t>
            </a:r>
            <a:r>
              <a:rPr lang="en-US" altLang="pt-PT"/>
              <a:t>, a collection of indifference curves in which each curve corresponds to a different total utility level.</a:t>
            </a:r>
          </a:p>
        </p:txBody>
      </p:sp>
      <p:sp>
        <p:nvSpPr>
          <p:cNvPr id="554095" name="Rectangle 111"/>
          <p:cNvSpPr>
            <a:spLocks noChangeArrowheads="1"/>
          </p:cNvSpPr>
          <p:nvPr/>
        </p:nvSpPr>
        <p:spPr bwMode="auto">
          <a:xfrm>
            <a:off x="2257425" y="3651250"/>
            <a:ext cx="10953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A</a:t>
            </a:r>
            <a:endParaRPr lang="en-US" altLang="pt-PT" sz="1400">
              <a:latin typeface="Tahoma" panose="020B0604030504040204" pitchFamily="34" charset="0"/>
            </a:endParaRPr>
          </a:p>
        </p:txBody>
      </p:sp>
      <p:sp>
        <p:nvSpPr>
          <p:cNvPr id="554096" name="Rectangle 112"/>
          <p:cNvSpPr>
            <a:spLocks noChangeArrowheads="1"/>
          </p:cNvSpPr>
          <p:nvPr/>
        </p:nvSpPr>
        <p:spPr bwMode="auto">
          <a:xfrm>
            <a:off x="2692400" y="3238500"/>
            <a:ext cx="11906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D</a:t>
            </a:r>
            <a:endParaRPr lang="en-US" altLang="pt-PT" sz="1400">
              <a:latin typeface="Tahoma" panose="020B0604030504040204" pitchFamily="34" charset="0"/>
            </a:endParaRPr>
          </a:p>
        </p:txBody>
      </p:sp>
      <p:sp>
        <p:nvSpPr>
          <p:cNvPr id="554097" name="Rectangle 113"/>
          <p:cNvSpPr>
            <a:spLocks noChangeArrowheads="1"/>
          </p:cNvSpPr>
          <p:nvPr/>
        </p:nvSpPr>
        <p:spPr bwMode="auto">
          <a:xfrm>
            <a:off x="3475038" y="4068763"/>
            <a:ext cx="9683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a:t>
            </a:r>
            <a:endParaRPr lang="en-US" altLang="pt-PT" sz="1400">
              <a:latin typeface="Tahoma" panose="020B0604030504040204" pitchFamily="34" charset="0"/>
            </a:endParaRPr>
          </a:p>
        </p:txBody>
      </p:sp>
      <p:sp>
        <p:nvSpPr>
          <p:cNvPr id="554098" name="Rectangle 114"/>
          <p:cNvSpPr>
            <a:spLocks noChangeArrowheads="1"/>
          </p:cNvSpPr>
          <p:nvPr/>
        </p:nvSpPr>
        <p:spPr bwMode="auto">
          <a:xfrm>
            <a:off x="2852738" y="4481513"/>
            <a:ext cx="1031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C</a:t>
            </a:r>
            <a:endParaRPr lang="en-US" altLang="pt-PT" sz="1400">
              <a:latin typeface="Tahoma" panose="020B0604030504040204" pitchFamily="34" charset="0"/>
            </a:endParaRPr>
          </a:p>
        </p:txBody>
      </p:sp>
      <p:sp>
        <p:nvSpPr>
          <p:cNvPr id="554099" name="Rectangle 115"/>
          <p:cNvSpPr>
            <a:spLocks noChangeArrowheads="1"/>
          </p:cNvSpPr>
          <p:nvPr/>
        </p:nvSpPr>
        <p:spPr bwMode="auto">
          <a:xfrm>
            <a:off x="779463" y="4765675"/>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0</a:t>
            </a:r>
            <a:endParaRPr lang="en-US" altLang="pt-PT" sz="1400">
              <a:latin typeface="Tahoma" panose="020B0604030504040204" pitchFamily="34" charset="0"/>
            </a:endParaRPr>
          </a:p>
        </p:txBody>
      </p:sp>
      <p:sp>
        <p:nvSpPr>
          <p:cNvPr id="554100" name="Rectangle 116"/>
          <p:cNvSpPr>
            <a:spLocks noChangeArrowheads="1"/>
          </p:cNvSpPr>
          <p:nvPr/>
        </p:nvSpPr>
        <p:spPr bwMode="auto">
          <a:xfrm>
            <a:off x="1736725" y="4765675"/>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554101" name="Rectangle 117"/>
          <p:cNvSpPr>
            <a:spLocks noChangeArrowheads="1"/>
          </p:cNvSpPr>
          <p:nvPr/>
        </p:nvSpPr>
        <p:spPr bwMode="auto">
          <a:xfrm>
            <a:off x="1322388" y="4765675"/>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554102" name="Rectangle 118"/>
          <p:cNvSpPr>
            <a:spLocks noChangeArrowheads="1"/>
          </p:cNvSpPr>
          <p:nvPr/>
        </p:nvSpPr>
        <p:spPr bwMode="auto">
          <a:xfrm>
            <a:off x="2565400" y="4765675"/>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a:t>
            </a:r>
            <a:endParaRPr lang="en-US" altLang="pt-PT" sz="1400">
              <a:latin typeface="Tahoma" panose="020B0604030504040204" pitchFamily="34" charset="0"/>
            </a:endParaRPr>
          </a:p>
        </p:txBody>
      </p:sp>
      <p:sp>
        <p:nvSpPr>
          <p:cNvPr id="554103" name="Rectangle 119"/>
          <p:cNvSpPr>
            <a:spLocks noChangeArrowheads="1"/>
          </p:cNvSpPr>
          <p:nvPr/>
        </p:nvSpPr>
        <p:spPr bwMode="auto">
          <a:xfrm>
            <a:off x="3394075" y="4765675"/>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6</a:t>
            </a:r>
            <a:endParaRPr lang="en-US" altLang="pt-PT" sz="1400">
              <a:latin typeface="Tahoma" panose="020B0604030504040204" pitchFamily="34" charset="0"/>
            </a:endParaRPr>
          </a:p>
        </p:txBody>
      </p:sp>
      <p:sp>
        <p:nvSpPr>
          <p:cNvPr id="554104" name="Rectangle 120"/>
          <p:cNvSpPr>
            <a:spLocks noChangeArrowheads="1"/>
          </p:cNvSpPr>
          <p:nvPr/>
        </p:nvSpPr>
        <p:spPr bwMode="auto">
          <a:xfrm>
            <a:off x="4224338" y="4765675"/>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8</a:t>
            </a:r>
            <a:endParaRPr lang="en-US" altLang="pt-PT" sz="1400">
              <a:latin typeface="Tahoma" panose="020B0604030504040204" pitchFamily="34" charset="0"/>
            </a:endParaRPr>
          </a:p>
        </p:txBody>
      </p:sp>
      <p:sp>
        <p:nvSpPr>
          <p:cNvPr id="554105" name="Rectangle 121"/>
          <p:cNvSpPr>
            <a:spLocks noChangeArrowheads="1"/>
          </p:cNvSpPr>
          <p:nvPr/>
        </p:nvSpPr>
        <p:spPr bwMode="auto">
          <a:xfrm>
            <a:off x="2151063" y="4765675"/>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3</a:t>
            </a:r>
            <a:endParaRPr lang="en-US" altLang="pt-PT" sz="1400">
              <a:latin typeface="Tahoma" panose="020B0604030504040204" pitchFamily="34" charset="0"/>
            </a:endParaRPr>
          </a:p>
        </p:txBody>
      </p:sp>
      <p:sp>
        <p:nvSpPr>
          <p:cNvPr id="554106" name="Rectangle 122"/>
          <p:cNvSpPr>
            <a:spLocks noChangeArrowheads="1"/>
          </p:cNvSpPr>
          <p:nvPr/>
        </p:nvSpPr>
        <p:spPr bwMode="auto">
          <a:xfrm>
            <a:off x="2979738" y="4765675"/>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5</a:t>
            </a:r>
            <a:endParaRPr lang="en-US" altLang="pt-PT" sz="1400">
              <a:latin typeface="Tahoma" panose="020B0604030504040204" pitchFamily="34" charset="0"/>
            </a:endParaRPr>
          </a:p>
        </p:txBody>
      </p:sp>
      <p:sp>
        <p:nvSpPr>
          <p:cNvPr id="554107" name="Rectangle 123"/>
          <p:cNvSpPr>
            <a:spLocks noChangeArrowheads="1"/>
          </p:cNvSpPr>
          <p:nvPr/>
        </p:nvSpPr>
        <p:spPr bwMode="auto">
          <a:xfrm>
            <a:off x="3808413" y="4765675"/>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7</a:t>
            </a:r>
            <a:endParaRPr lang="en-US" altLang="pt-PT" sz="1400">
              <a:latin typeface="Tahoma" panose="020B0604030504040204" pitchFamily="34" charset="0"/>
            </a:endParaRPr>
          </a:p>
        </p:txBody>
      </p:sp>
      <p:sp>
        <p:nvSpPr>
          <p:cNvPr id="554108" name="Rectangle 124"/>
          <p:cNvSpPr>
            <a:spLocks noChangeArrowheads="1"/>
          </p:cNvSpPr>
          <p:nvPr/>
        </p:nvSpPr>
        <p:spPr bwMode="auto">
          <a:xfrm>
            <a:off x="4638675" y="4765675"/>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9</a:t>
            </a:r>
            <a:endParaRPr lang="en-US" altLang="pt-PT" sz="1400">
              <a:latin typeface="Tahoma" panose="020B0604030504040204" pitchFamily="34" charset="0"/>
            </a:endParaRPr>
          </a:p>
        </p:txBody>
      </p:sp>
      <p:sp>
        <p:nvSpPr>
          <p:cNvPr id="554109" name="Rectangle 125"/>
          <p:cNvSpPr>
            <a:spLocks noChangeArrowheads="1"/>
          </p:cNvSpPr>
          <p:nvPr/>
        </p:nvSpPr>
        <p:spPr bwMode="auto">
          <a:xfrm>
            <a:off x="5010150" y="476567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554110" name="Line 126"/>
          <p:cNvSpPr>
            <a:spLocks noChangeShapeType="1"/>
          </p:cNvSpPr>
          <p:nvPr/>
        </p:nvSpPr>
        <p:spPr bwMode="auto">
          <a:xfrm>
            <a:off x="5094288" y="4632325"/>
            <a:ext cx="0" cy="1063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11" name="Line 127"/>
          <p:cNvSpPr>
            <a:spLocks noChangeShapeType="1"/>
          </p:cNvSpPr>
          <p:nvPr/>
        </p:nvSpPr>
        <p:spPr bwMode="auto">
          <a:xfrm>
            <a:off x="4681538" y="4632325"/>
            <a:ext cx="0" cy="1063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12" name="Line 128"/>
          <p:cNvSpPr>
            <a:spLocks noChangeShapeType="1"/>
          </p:cNvSpPr>
          <p:nvPr/>
        </p:nvSpPr>
        <p:spPr bwMode="auto">
          <a:xfrm>
            <a:off x="4268788" y="4632325"/>
            <a:ext cx="0" cy="1063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13" name="Line 129"/>
          <p:cNvSpPr>
            <a:spLocks noChangeShapeType="1"/>
          </p:cNvSpPr>
          <p:nvPr/>
        </p:nvSpPr>
        <p:spPr bwMode="auto">
          <a:xfrm>
            <a:off x="3851275" y="4632325"/>
            <a:ext cx="0" cy="1063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14" name="Line 130"/>
          <p:cNvSpPr>
            <a:spLocks noChangeShapeType="1"/>
          </p:cNvSpPr>
          <p:nvPr/>
        </p:nvSpPr>
        <p:spPr bwMode="auto">
          <a:xfrm>
            <a:off x="3438525" y="4632325"/>
            <a:ext cx="0" cy="1063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15" name="Line 131"/>
          <p:cNvSpPr>
            <a:spLocks noChangeShapeType="1"/>
          </p:cNvSpPr>
          <p:nvPr/>
        </p:nvSpPr>
        <p:spPr bwMode="auto">
          <a:xfrm>
            <a:off x="3021013" y="4632325"/>
            <a:ext cx="0" cy="1063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16" name="Line 132"/>
          <p:cNvSpPr>
            <a:spLocks noChangeShapeType="1"/>
          </p:cNvSpPr>
          <p:nvPr/>
        </p:nvSpPr>
        <p:spPr bwMode="auto">
          <a:xfrm>
            <a:off x="2608263" y="4632325"/>
            <a:ext cx="0" cy="1063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17" name="Line 133"/>
          <p:cNvSpPr>
            <a:spLocks noChangeShapeType="1"/>
          </p:cNvSpPr>
          <p:nvPr/>
        </p:nvSpPr>
        <p:spPr bwMode="auto">
          <a:xfrm>
            <a:off x="2195513" y="4632325"/>
            <a:ext cx="0" cy="1063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18" name="Line 134"/>
          <p:cNvSpPr>
            <a:spLocks noChangeShapeType="1"/>
          </p:cNvSpPr>
          <p:nvPr/>
        </p:nvSpPr>
        <p:spPr bwMode="auto">
          <a:xfrm>
            <a:off x="1779588" y="4632325"/>
            <a:ext cx="0" cy="1063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19" name="Line 135"/>
          <p:cNvSpPr>
            <a:spLocks noChangeShapeType="1"/>
          </p:cNvSpPr>
          <p:nvPr/>
        </p:nvSpPr>
        <p:spPr bwMode="auto">
          <a:xfrm>
            <a:off x="1365250" y="4632325"/>
            <a:ext cx="0" cy="1063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20" name="Line 136"/>
          <p:cNvSpPr>
            <a:spLocks noChangeShapeType="1"/>
          </p:cNvSpPr>
          <p:nvPr/>
        </p:nvSpPr>
        <p:spPr bwMode="auto">
          <a:xfrm>
            <a:off x="949325" y="2184400"/>
            <a:ext cx="115888"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21" name="Line 137"/>
          <p:cNvSpPr>
            <a:spLocks noChangeShapeType="1"/>
          </p:cNvSpPr>
          <p:nvPr/>
        </p:nvSpPr>
        <p:spPr bwMode="auto">
          <a:xfrm>
            <a:off x="949325" y="2466975"/>
            <a:ext cx="115888"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22" name="Line 138"/>
          <p:cNvSpPr>
            <a:spLocks noChangeShapeType="1"/>
          </p:cNvSpPr>
          <p:nvPr/>
        </p:nvSpPr>
        <p:spPr bwMode="auto">
          <a:xfrm>
            <a:off x="949325" y="2752725"/>
            <a:ext cx="115888"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23" name="Line 139"/>
          <p:cNvSpPr>
            <a:spLocks noChangeShapeType="1"/>
          </p:cNvSpPr>
          <p:nvPr/>
        </p:nvSpPr>
        <p:spPr bwMode="auto">
          <a:xfrm>
            <a:off x="949325" y="3035300"/>
            <a:ext cx="115888"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24" name="Line 140"/>
          <p:cNvSpPr>
            <a:spLocks noChangeShapeType="1"/>
          </p:cNvSpPr>
          <p:nvPr/>
        </p:nvSpPr>
        <p:spPr bwMode="auto">
          <a:xfrm>
            <a:off x="949325" y="3886200"/>
            <a:ext cx="115888"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25" name="Line 141"/>
          <p:cNvSpPr>
            <a:spLocks noChangeShapeType="1"/>
          </p:cNvSpPr>
          <p:nvPr/>
        </p:nvSpPr>
        <p:spPr bwMode="auto">
          <a:xfrm>
            <a:off x="949325" y="3463925"/>
            <a:ext cx="115888"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26" name="Line 142"/>
          <p:cNvSpPr>
            <a:spLocks noChangeShapeType="1"/>
          </p:cNvSpPr>
          <p:nvPr/>
        </p:nvSpPr>
        <p:spPr bwMode="auto">
          <a:xfrm>
            <a:off x="949325" y="4314825"/>
            <a:ext cx="115888"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27" name="Line 143"/>
          <p:cNvSpPr>
            <a:spLocks noChangeShapeType="1"/>
          </p:cNvSpPr>
          <p:nvPr/>
        </p:nvSpPr>
        <p:spPr bwMode="auto">
          <a:xfrm>
            <a:off x="949325" y="4452938"/>
            <a:ext cx="115888"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28" name="Rectangle 144"/>
          <p:cNvSpPr>
            <a:spLocks noChangeArrowheads="1"/>
          </p:cNvSpPr>
          <p:nvPr/>
        </p:nvSpPr>
        <p:spPr bwMode="auto">
          <a:xfrm>
            <a:off x="693738" y="2089150"/>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90</a:t>
            </a:r>
            <a:endParaRPr lang="en-US" altLang="pt-PT" sz="1400">
              <a:latin typeface="Tahoma" panose="020B0604030504040204" pitchFamily="34" charset="0"/>
            </a:endParaRPr>
          </a:p>
        </p:txBody>
      </p:sp>
      <p:sp>
        <p:nvSpPr>
          <p:cNvPr id="554129" name="Rectangle 145"/>
          <p:cNvSpPr>
            <a:spLocks noChangeArrowheads="1"/>
          </p:cNvSpPr>
          <p:nvPr/>
        </p:nvSpPr>
        <p:spPr bwMode="auto">
          <a:xfrm>
            <a:off x="693738" y="237331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80</a:t>
            </a:r>
            <a:endParaRPr lang="en-US" altLang="pt-PT" sz="1400">
              <a:latin typeface="Tahoma" panose="020B0604030504040204" pitchFamily="34" charset="0"/>
            </a:endParaRPr>
          </a:p>
        </p:txBody>
      </p:sp>
      <p:sp>
        <p:nvSpPr>
          <p:cNvPr id="554130" name="Rectangle 146"/>
          <p:cNvSpPr>
            <a:spLocks noChangeArrowheads="1"/>
          </p:cNvSpPr>
          <p:nvPr/>
        </p:nvSpPr>
        <p:spPr bwMode="auto">
          <a:xfrm>
            <a:off x="693738" y="2654300"/>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70</a:t>
            </a:r>
            <a:endParaRPr lang="en-US" altLang="pt-PT" sz="1400">
              <a:latin typeface="Tahoma" panose="020B0604030504040204" pitchFamily="34" charset="0"/>
            </a:endParaRPr>
          </a:p>
        </p:txBody>
      </p:sp>
      <p:sp>
        <p:nvSpPr>
          <p:cNvPr id="554131" name="Rectangle 147"/>
          <p:cNvSpPr>
            <a:spLocks noChangeArrowheads="1"/>
          </p:cNvSpPr>
          <p:nvPr/>
        </p:nvSpPr>
        <p:spPr bwMode="auto">
          <a:xfrm>
            <a:off x="693738" y="2940050"/>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60</a:t>
            </a:r>
            <a:endParaRPr lang="en-US" altLang="pt-PT" sz="1400">
              <a:latin typeface="Tahoma" panose="020B0604030504040204" pitchFamily="34" charset="0"/>
            </a:endParaRPr>
          </a:p>
        </p:txBody>
      </p:sp>
      <p:sp>
        <p:nvSpPr>
          <p:cNvPr id="554132" name="Rectangle 148"/>
          <p:cNvSpPr>
            <a:spLocks noChangeArrowheads="1"/>
          </p:cNvSpPr>
          <p:nvPr/>
        </p:nvSpPr>
        <p:spPr bwMode="auto">
          <a:xfrm>
            <a:off x="693738" y="336391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45</a:t>
            </a:r>
            <a:endParaRPr lang="en-US" altLang="pt-PT" sz="1400">
              <a:latin typeface="Tahoma" panose="020B0604030504040204" pitchFamily="34" charset="0"/>
            </a:endParaRPr>
          </a:p>
        </p:txBody>
      </p:sp>
      <p:sp>
        <p:nvSpPr>
          <p:cNvPr id="554133" name="Rectangle 149"/>
          <p:cNvSpPr>
            <a:spLocks noChangeArrowheads="1"/>
          </p:cNvSpPr>
          <p:nvPr/>
        </p:nvSpPr>
        <p:spPr bwMode="auto">
          <a:xfrm>
            <a:off x="693738" y="3792538"/>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30</a:t>
            </a:r>
            <a:endParaRPr lang="en-US" altLang="pt-PT" sz="1400">
              <a:latin typeface="Tahoma" panose="020B0604030504040204" pitchFamily="34" charset="0"/>
            </a:endParaRPr>
          </a:p>
        </p:txBody>
      </p:sp>
      <p:sp>
        <p:nvSpPr>
          <p:cNvPr id="554134" name="Rectangle 150"/>
          <p:cNvSpPr>
            <a:spLocks noChangeArrowheads="1"/>
          </p:cNvSpPr>
          <p:nvPr/>
        </p:nvSpPr>
        <p:spPr bwMode="auto">
          <a:xfrm>
            <a:off x="693738" y="4216400"/>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15</a:t>
            </a:r>
            <a:endParaRPr lang="en-US" altLang="pt-PT" sz="1400">
              <a:latin typeface="Tahoma" panose="020B0604030504040204" pitchFamily="34" charset="0"/>
            </a:endParaRPr>
          </a:p>
        </p:txBody>
      </p:sp>
      <p:sp>
        <p:nvSpPr>
          <p:cNvPr id="554135" name="Rectangle 151"/>
          <p:cNvSpPr>
            <a:spLocks noChangeArrowheads="1"/>
          </p:cNvSpPr>
          <p:nvPr/>
        </p:nvSpPr>
        <p:spPr bwMode="auto">
          <a:xfrm>
            <a:off x="693738" y="435927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554136" name="Rectangle 152"/>
          <p:cNvSpPr>
            <a:spLocks noChangeArrowheads="1"/>
          </p:cNvSpPr>
          <p:nvPr/>
        </p:nvSpPr>
        <p:spPr bwMode="auto">
          <a:xfrm>
            <a:off x="3821113" y="5026025"/>
            <a:ext cx="15255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b="1">
                <a:solidFill>
                  <a:srgbClr val="000000"/>
                </a:solidFill>
              </a:rPr>
              <a:t>Quantity of rooms</a:t>
            </a:r>
            <a:endParaRPr lang="en-US" altLang="pt-PT" sz="1400" b="1"/>
          </a:p>
        </p:txBody>
      </p:sp>
      <p:sp>
        <p:nvSpPr>
          <p:cNvPr id="554137" name="Rectangle 153"/>
          <p:cNvSpPr>
            <a:spLocks noChangeArrowheads="1"/>
          </p:cNvSpPr>
          <p:nvPr/>
        </p:nvSpPr>
        <p:spPr bwMode="auto">
          <a:xfrm>
            <a:off x="381000" y="1143000"/>
            <a:ext cx="136525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200" b="1">
                <a:solidFill>
                  <a:srgbClr val="000000"/>
                </a:solidFill>
              </a:rPr>
              <a:t>Quantity of restaurant meals</a:t>
            </a:r>
            <a:endParaRPr lang="en-US" altLang="pt-PT" sz="1200" b="1"/>
          </a:p>
        </p:txBody>
      </p:sp>
      <p:sp>
        <p:nvSpPr>
          <p:cNvPr id="554138" name="Freeform 154"/>
          <p:cNvSpPr>
            <a:spLocks/>
          </p:cNvSpPr>
          <p:nvPr/>
        </p:nvSpPr>
        <p:spPr bwMode="auto">
          <a:xfrm>
            <a:off x="1385888" y="2252663"/>
            <a:ext cx="3402012" cy="2212975"/>
          </a:xfrm>
          <a:custGeom>
            <a:avLst/>
            <a:gdLst>
              <a:gd name="T0" fmla="*/ 0 w 709"/>
              <a:gd name="T1" fmla="*/ 0 h 507"/>
              <a:gd name="T2" fmla="*/ 2147483647 w 709"/>
              <a:gd name="T3" fmla="*/ 2147483647 h 507"/>
              <a:gd name="T4" fmla="*/ 2147483647 w 709"/>
              <a:gd name="T5" fmla="*/ 2147483647 h 507"/>
              <a:gd name="T6" fmla="*/ 2147483647 w 709"/>
              <a:gd name="T7" fmla="*/ 2147483647 h 507"/>
              <a:gd name="T8" fmla="*/ 0 60000 65536"/>
              <a:gd name="T9" fmla="*/ 0 60000 65536"/>
              <a:gd name="T10" fmla="*/ 0 60000 65536"/>
              <a:gd name="T11" fmla="*/ 0 60000 65536"/>
              <a:gd name="T12" fmla="*/ 0 w 709"/>
              <a:gd name="T13" fmla="*/ 0 h 507"/>
              <a:gd name="T14" fmla="*/ 709 w 709"/>
              <a:gd name="T15" fmla="*/ 507 h 507"/>
            </a:gdLst>
            <a:ahLst/>
            <a:cxnLst>
              <a:cxn ang="T8">
                <a:pos x="T0" y="T1"/>
              </a:cxn>
              <a:cxn ang="T9">
                <a:pos x="T2" y="T3"/>
              </a:cxn>
              <a:cxn ang="T10">
                <a:pos x="T4" y="T5"/>
              </a:cxn>
              <a:cxn ang="T11">
                <a:pos x="T6" y="T7"/>
              </a:cxn>
            </a:cxnLst>
            <a:rect l="T12" t="T13" r="T14" b="T15"/>
            <a:pathLst>
              <a:path w="709" h="507">
                <a:moveTo>
                  <a:pt x="0" y="0"/>
                </a:moveTo>
                <a:cubicBezTo>
                  <a:pt x="0" y="0"/>
                  <a:pt x="54" y="289"/>
                  <a:pt x="169" y="374"/>
                </a:cubicBezTo>
                <a:cubicBezTo>
                  <a:pt x="248" y="433"/>
                  <a:pt x="321" y="453"/>
                  <a:pt x="428" y="472"/>
                </a:cubicBezTo>
                <a:cubicBezTo>
                  <a:pt x="457" y="477"/>
                  <a:pt x="709" y="507"/>
                  <a:pt x="709" y="507"/>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54139" name="Freeform 155"/>
          <p:cNvSpPr>
            <a:spLocks/>
          </p:cNvSpPr>
          <p:nvPr/>
        </p:nvSpPr>
        <p:spPr bwMode="auto">
          <a:xfrm>
            <a:off x="1770063" y="2184400"/>
            <a:ext cx="3025775" cy="2006600"/>
          </a:xfrm>
          <a:custGeom>
            <a:avLst/>
            <a:gdLst>
              <a:gd name="T0" fmla="*/ 0 w 631"/>
              <a:gd name="T1" fmla="*/ 0 h 460"/>
              <a:gd name="T2" fmla="*/ 2147483647 w 631"/>
              <a:gd name="T3" fmla="*/ 2147483647 h 460"/>
              <a:gd name="T4" fmla="*/ 2147483647 w 631"/>
              <a:gd name="T5" fmla="*/ 2147483647 h 460"/>
              <a:gd name="T6" fmla="*/ 0 60000 65536"/>
              <a:gd name="T7" fmla="*/ 0 60000 65536"/>
              <a:gd name="T8" fmla="*/ 0 60000 65536"/>
              <a:gd name="T9" fmla="*/ 0 w 631"/>
              <a:gd name="T10" fmla="*/ 0 h 460"/>
              <a:gd name="T11" fmla="*/ 631 w 631"/>
              <a:gd name="T12" fmla="*/ 460 h 460"/>
            </a:gdLst>
            <a:ahLst/>
            <a:cxnLst>
              <a:cxn ang="T6">
                <a:pos x="T0" y="T1"/>
              </a:cxn>
              <a:cxn ang="T7">
                <a:pos x="T2" y="T3"/>
              </a:cxn>
              <a:cxn ang="T8">
                <a:pos x="T4" y="T5"/>
              </a:cxn>
            </a:cxnLst>
            <a:rect l="T9" t="T10" r="T11" b="T12"/>
            <a:pathLst>
              <a:path w="631" h="460">
                <a:moveTo>
                  <a:pt x="0" y="0"/>
                </a:moveTo>
                <a:cubicBezTo>
                  <a:pt x="0" y="0"/>
                  <a:pt x="30" y="176"/>
                  <a:pt x="175" y="293"/>
                </a:cubicBezTo>
                <a:cubicBezTo>
                  <a:pt x="320" y="409"/>
                  <a:pt x="631" y="460"/>
                  <a:pt x="631" y="460"/>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54140" name="Freeform 156"/>
          <p:cNvSpPr>
            <a:spLocks/>
          </p:cNvSpPr>
          <p:nvPr/>
        </p:nvSpPr>
        <p:spPr bwMode="auto">
          <a:xfrm>
            <a:off x="1084263" y="2297113"/>
            <a:ext cx="3721100" cy="2300287"/>
          </a:xfrm>
          <a:custGeom>
            <a:avLst/>
            <a:gdLst>
              <a:gd name="T0" fmla="*/ 2147483647 w 776"/>
              <a:gd name="T1" fmla="*/ 2147483647 h 527"/>
              <a:gd name="T2" fmla="*/ 2147483647 w 776"/>
              <a:gd name="T3" fmla="*/ 2147483647 h 527"/>
              <a:gd name="T4" fmla="*/ 2147483647 w 776"/>
              <a:gd name="T5" fmla="*/ 2147483647 h 527"/>
              <a:gd name="T6" fmla="*/ 0 w 776"/>
              <a:gd name="T7" fmla="*/ 0 h 527"/>
              <a:gd name="T8" fmla="*/ 0 60000 65536"/>
              <a:gd name="T9" fmla="*/ 0 60000 65536"/>
              <a:gd name="T10" fmla="*/ 0 60000 65536"/>
              <a:gd name="T11" fmla="*/ 0 60000 65536"/>
              <a:gd name="T12" fmla="*/ 0 w 776"/>
              <a:gd name="T13" fmla="*/ 0 h 527"/>
              <a:gd name="T14" fmla="*/ 776 w 776"/>
              <a:gd name="T15" fmla="*/ 527 h 527"/>
            </a:gdLst>
            <a:ahLst/>
            <a:cxnLst>
              <a:cxn ang="T8">
                <a:pos x="T0" y="T1"/>
              </a:cxn>
              <a:cxn ang="T9">
                <a:pos x="T2" y="T3"/>
              </a:cxn>
              <a:cxn ang="T10">
                <a:pos x="T4" y="T5"/>
              </a:cxn>
              <a:cxn ang="T11">
                <a:pos x="T6" y="T7"/>
              </a:cxn>
            </a:cxnLst>
            <a:rect l="T12" t="T13" r="T14" b="T15"/>
            <a:pathLst>
              <a:path w="776" h="527">
                <a:moveTo>
                  <a:pt x="776" y="527"/>
                </a:moveTo>
                <a:cubicBezTo>
                  <a:pt x="776" y="527"/>
                  <a:pt x="470" y="502"/>
                  <a:pt x="404" y="494"/>
                </a:cubicBezTo>
                <a:cubicBezTo>
                  <a:pt x="278" y="479"/>
                  <a:pt x="204" y="471"/>
                  <a:pt x="117" y="367"/>
                </a:cubicBezTo>
                <a:cubicBezTo>
                  <a:pt x="31" y="263"/>
                  <a:pt x="0" y="0"/>
                  <a:pt x="0" y="0"/>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54141" name="Oval 157"/>
          <p:cNvSpPr>
            <a:spLocks noChangeArrowheads="1"/>
          </p:cNvSpPr>
          <p:nvPr/>
        </p:nvSpPr>
        <p:spPr bwMode="auto">
          <a:xfrm>
            <a:off x="2147888" y="3841750"/>
            <a:ext cx="96837" cy="889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54142" name="Oval 158"/>
          <p:cNvSpPr>
            <a:spLocks noChangeArrowheads="1"/>
          </p:cNvSpPr>
          <p:nvPr/>
        </p:nvSpPr>
        <p:spPr bwMode="auto">
          <a:xfrm>
            <a:off x="3390900" y="4270375"/>
            <a:ext cx="95250" cy="873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54143" name="Oval 159"/>
          <p:cNvSpPr>
            <a:spLocks noChangeArrowheads="1"/>
          </p:cNvSpPr>
          <p:nvPr/>
        </p:nvSpPr>
        <p:spPr bwMode="auto">
          <a:xfrm>
            <a:off x="2973388" y="4411663"/>
            <a:ext cx="95250" cy="857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54144" name="Oval 160"/>
          <p:cNvSpPr>
            <a:spLocks noChangeArrowheads="1"/>
          </p:cNvSpPr>
          <p:nvPr/>
        </p:nvSpPr>
        <p:spPr bwMode="auto">
          <a:xfrm>
            <a:off x="2562225" y="3419475"/>
            <a:ext cx="95250" cy="857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54145" name="Freeform 161"/>
          <p:cNvSpPr>
            <a:spLocks/>
          </p:cNvSpPr>
          <p:nvPr/>
        </p:nvSpPr>
        <p:spPr bwMode="auto">
          <a:xfrm>
            <a:off x="949325" y="1481138"/>
            <a:ext cx="4144963" cy="3257550"/>
          </a:xfrm>
          <a:custGeom>
            <a:avLst/>
            <a:gdLst>
              <a:gd name="T0" fmla="*/ 2147483647 w 2041"/>
              <a:gd name="T1" fmla="*/ 2147483647 h 1763"/>
              <a:gd name="T2" fmla="*/ 0 w 2041"/>
              <a:gd name="T3" fmla="*/ 2147483647 h 1763"/>
              <a:gd name="T4" fmla="*/ 0 w 2041"/>
              <a:gd name="T5" fmla="*/ 0 h 1763"/>
              <a:gd name="T6" fmla="*/ 0 60000 65536"/>
              <a:gd name="T7" fmla="*/ 0 60000 65536"/>
              <a:gd name="T8" fmla="*/ 0 60000 65536"/>
              <a:gd name="T9" fmla="*/ 0 w 2041"/>
              <a:gd name="T10" fmla="*/ 0 h 1763"/>
              <a:gd name="T11" fmla="*/ 2041 w 2041"/>
              <a:gd name="T12" fmla="*/ 1763 h 1763"/>
            </a:gdLst>
            <a:ahLst/>
            <a:cxnLst>
              <a:cxn ang="T6">
                <a:pos x="T0" y="T1"/>
              </a:cxn>
              <a:cxn ang="T7">
                <a:pos x="T2" y="T3"/>
              </a:cxn>
              <a:cxn ang="T8">
                <a:pos x="T4" y="T5"/>
              </a:cxn>
            </a:cxnLst>
            <a:rect l="T9" t="T10" r="T11" b="T12"/>
            <a:pathLst>
              <a:path w="2041" h="1763">
                <a:moveTo>
                  <a:pt x="2041" y="1763"/>
                </a:moveTo>
                <a:lnTo>
                  <a:pt x="0" y="1763"/>
                </a:lnTo>
                <a:lnTo>
                  <a:pt x="0" y="0"/>
                </a:ln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54146" name="Rectangle 162"/>
          <p:cNvSpPr>
            <a:spLocks noChangeArrowheads="1"/>
          </p:cNvSpPr>
          <p:nvPr/>
        </p:nvSpPr>
        <p:spPr bwMode="auto">
          <a:xfrm>
            <a:off x="4852988" y="4305300"/>
            <a:ext cx="42862"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554147" name="Rectangle 163"/>
          <p:cNvSpPr>
            <a:spLocks noChangeArrowheads="1"/>
          </p:cNvSpPr>
          <p:nvPr/>
        </p:nvSpPr>
        <p:spPr bwMode="auto">
          <a:xfrm>
            <a:off x="4922838" y="4394200"/>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554148" name="Rectangle 164"/>
          <p:cNvSpPr>
            <a:spLocks noChangeArrowheads="1"/>
          </p:cNvSpPr>
          <p:nvPr/>
        </p:nvSpPr>
        <p:spPr bwMode="auto">
          <a:xfrm>
            <a:off x="4852988" y="4079875"/>
            <a:ext cx="42862"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554149" name="Rectangle 165"/>
          <p:cNvSpPr>
            <a:spLocks noChangeArrowheads="1"/>
          </p:cNvSpPr>
          <p:nvPr/>
        </p:nvSpPr>
        <p:spPr bwMode="auto">
          <a:xfrm>
            <a:off x="4922838" y="4168775"/>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3</a:t>
            </a:r>
            <a:endParaRPr lang="en-US" altLang="pt-PT" sz="1400">
              <a:latin typeface="Tahoma" panose="020B0604030504040204" pitchFamily="34" charset="0"/>
            </a:endParaRPr>
          </a:p>
        </p:txBody>
      </p:sp>
      <p:sp>
        <p:nvSpPr>
          <p:cNvPr id="554150" name="Rectangle 166"/>
          <p:cNvSpPr>
            <a:spLocks noChangeArrowheads="1"/>
          </p:cNvSpPr>
          <p:nvPr/>
        </p:nvSpPr>
        <p:spPr bwMode="auto">
          <a:xfrm>
            <a:off x="4862513" y="4503738"/>
            <a:ext cx="42862"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554151" name="Rectangle 167"/>
          <p:cNvSpPr>
            <a:spLocks noChangeArrowheads="1"/>
          </p:cNvSpPr>
          <p:nvPr/>
        </p:nvSpPr>
        <p:spPr bwMode="auto">
          <a:xfrm>
            <a:off x="4933950" y="4592638"/>
            <a:ext cx="90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554152" name="Line 168"/>
          <p:cNvSpPr>
            <a:spLocks noChangeShapeType="1"/>
          </p:cNvSpPr>
          <p:nvPr/>
        </p:nvSpPr>
        <p:spPr bwMode="auto">
          <a:xfrm flipH="1">
            <a:off x="1295400" y="2819400"/>
            <a:ext cx="1260475" cy="40005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53" name="Freeform 169"/>
          <p:cNvSpPr>
            <a:spLocks/>
          </p:cNvSpPr>
          <p:nvPr/>
        </p:nvSpPr>
        <p:spPr bwMode="auto">
          <a:xfrm>
            <a:off x="2513013" y="2620963"/>
            <a:ext cx="781050" cy="227012"/>
          </a:xfrm>
          <a:custGeom>
            <a:avLst/>
            <a:gdLst>
              <a:gd name="T0" fmla="*/ 2147483647 w 163"/>
              <a:gd name="T1" fmla="*/ 2147483647 h 52"/>
              <a:gd name="T2" fmla="*/ 2147483647 w 163"/>
              <a:gd name="T3" fmla="*/ 2147483647 h 52"/>
              <a:gd name="T4" fmla="*/ 2147483647 w 163"/>
              <a:gd name="T5" fmla="*/ 2147483647 h 52"/>
              <a:gd name="T6" fmla="*/ 0 w 163"/>
              <a:gd name="T7" fmla="*/ 2147483647 h 52"/>
              <a:gd name="T8" fmla="*/ 0 w 163"/>
              <a:gd name="T9" fmla="*/ 2147483647 h 52"/>
              <a:gd name="T10" fmla="*/ 2147483647 w 163"/>
              <a:gd name="T11" fmla="*/ 0 h 52"/>
              <a:gd name="T12" fmla="*/ 2147483647 w 163"/>
              <a:gd name="T13" fmla="*/ 0 h 52"/>
              <a:gd name="T14" fmla="*/ 2147483647 w 163"/>
              <a:gd name="T15" fmla="*/ 2147483647 h 52"/>
              <a:gd name="T16" fmla="*/ 2147483647 w 163"/>
              <a:gd name="T17" fmla="*/ 2147483647 h 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3"/>
              <a:gd name="T28" fmla="*/ 0 h 52"/>
              <a:gd name="T29" fmla="*/ 163 w 163"/>
              <a:gd name="T30" fmla="*/ 52 h 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3" h="52">
                <a:moveTo>
                  <a:pt x="163" y="36"/>
                </a:moveTo>
                <a:cubicBezTo>
                  <a:pt x="163" y="45"/>
                  <a:pt x="155" y="52"/>
                  <a:pt x="147" y="52"/>
                </a:cubicBezTo>
                <a:cubicBezTo>
                  <a:pt x="16" y="52"/>
                  <a:pt x="16" y="52"/>
                  <a:pt x="16" y="52"/>
                </a:cubicBezTo>
                <a:cubicBezTo>
                  <a:pt x="7" y="52"/>
                  <a:pt x="0" y="45"/>
                  <a:pt x="0" y="36"/>
                </a:cubicBezTo>
                <a:cubicBezTo>
                  <a:pt x="0" y="16"/>
                  <a:pt x="0" y="16"/>
                  <a:pt x="0" y="16"/>
                </a:cubicBezTo>
                <a:cubicBezTo>
                  <a:pt x="0" y="7"/>
                  <a:pt x="7" y="0"/>
                  <a:pt x="16" y="0"/>
                </a:cubicBezTo>
                <a:cubicBezTo>
                  <a:pt x="147" y="0"/>
                  <a:pt x="147" y="0"/>
                  <a:pt x="147" y="0"/>
                </a:cubicBezTo>
                <a:cubicBezTo>
                  <a:pt x="155" y="0"/>
                  <a:pt x="163" y="7"/>
                  <a:pt x="163" y="16"/>
                </a:cubicBezTo>
                <a:lnTo>
                  <a:pt x="163" y="36"/>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54154" name="Rectangle 170"/>
          <p:cNvSpPr>
            <a:spLocks noChangeArrowheads="1"/>
          </p:cNvSpPr>
          <p:nvPr/>
        </p:nvSpPr>
        <p:spPr bwMode="auto">
          <a:xfrm>
            <a:off x="2590800" y="2667000"/>
            <a:ext cx="6191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391 utils</a:t>
            </a:r>
            <a:endParaRPr lang="en-US" altLang="pt-PT" sz="1400">
              <a:latin typeface="Tahoma" panose="020B0604030504040204" pitchFamily="34" charset="0"/>
            </a:endParaRPr>
          </a:p>
        </p:txBody>
      </p:sp>
      <p:sp>
        <p:nvSpPr>
          <p:cNvPr id="554155" name="Line 171"/>
          <p:cNvSpPr>
            <a:spLocks noChangeShapeType="1"/>
          </p:cNvSpPr>
          <p:nvPr/>
        </p:nvSpPr>
        <p:spPr bwMode="auto">
          <a:xfrm flipH="1">
            <a:off x="2925763" y="3521075"/>
            <a:ext cx="579437" cy="69215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56" name="Freeform 172"/>
          <p:cNvSpPr>
            <a:spLocks/>
          </p:cNvSpPr>
          <p:nvPr/>
        </p:nvSpPr>
        <p:spPr bwMode="auto">
          <a:xfrm>
            <a:off x="3232150" y="3306763"/>
            <a:ext cx="781050" cy="227012"/>
          </a:xfrm>
          <a:custGeom>
            <a:avLst/>
            <a:gdLst>
              <a:gd name="T0" fmla="*/ 2147483647 w 163"/>
              <a:gd name="T1" fmla="*/ 2147483647 h 52"/>
              <a:gd name="T2" fmla="*/ 2147483647 w 163"/>
              <a:gd name="T3" fmla="*/ 2147483647 h 52"/>
              <a:gd name="T4" fmla="*/ 2147483647 w 163"/>
              <a:gd name="T5" fmla="*/ 2147483647 h 52"/>
              <a:gd name="T6" fmla="*/ 0 w 163"/>
              <a:gd name="T7" fmla="*/ 2147483647 h 52"/>
              <a:gd name="T8" fmla="*/ 0 w 163"/>
              <a:gd name="T9" fmla="*/ 2147483647 h 52"/>
              <a:gd name="T10" fmla="*/ 2147483647 w 163"/>
              <a:gd name="T11" fmla="*/ 0 h 52"/>
              <a:gd name="T12" fmla="*/ 2147483647 w 163"/>
              <a:gd name="T13" fmla="*/ 0 h 52"/>
              <a:gd name="T14" fmla="*/ 2147483647 w 163"/>
              <a:gd name="T15" fmla="*/ 2147483647 h 52"/>
              <a:gd name="T16" fmla="*/ 2147483647 w 163"/>
              <a:gd name="T17" fmla="*/ 2147483647 h 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3"/>
              <a:gd name="T28" fmla="*/ 0 h 52"/>
              <a:gd name="T29" fmla="*/ 163 w 163"/>
              <a:gd name="T30" fmla="*/ 52 h 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3" h="52">
                <a:moveTo>
                  <a:pt x="163" y="36"/>
                </a:moveTo>
                <a:cubicBezTo>
                  <a:pt x="163" y="45"/>
                  <a:pt x="156" y="52"/>
                  <a:pt x="147" y="52"/>
                </a:cubicBezTo>
                <a:cubicBezTo>
                  <a:pt x="16" y="52"/>
                  <a:pt x="16" y="52"/>
                  <a:pt x="16" y="52"/>
                </a:cubicBezTo>
                <a:cubicBezTo>
                  <a:pt x="8" y="52"/>
                  <a:pt x="0" y="45"/>
                  <a:pt x="0" y="36"/>
                </a:cubicBezTo>
                <a:cubicBezTo>
                  <a:pt x="0" y="16"/>
                  <a:pt x="0" y="16"/>
                  <a:pt x="0" y="16"/>
                </a:cubicBezTo>
                <a:cubicBezTo>
                  <a:pt x="0" y="8"/>
                  <a:pt x="8" y="0"/>
                  <a:pt x="16" y="0"/>
                </a:cubicBezTo>
                <a:cubicBezTo>
                  <a:pt x="147" y="0"/>
                  <a:pt x="147" y="0"/>
                  <a:pt x="147" y="0"/>
                </a:cubicBezTo>
                <a:cubicBezTo>
                  <a:pt x="156" y="0"/>
                  <a:pt x="163" y="8"/>
                  <a:pt x="163" y="16"/>
                </a:cubicBezTo>
                <a:lnTo>
                  <a:pt x="163" y="36"/>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54157" name="Rectangle 173"/>
          <p:cNvSpPr>
            <a:spLocks noChangeArrowheads="1"/>
          </p:cNvSpPr>
          <p:nvPr/>
        </p:nvSpPr>
        <p:spPr bwMode="auto">
          <a:xfrm>
            <a:off x="3276600" y="3352800"/>
            <a:ext cx="6191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450 utils</a:t>
            </a:r>
            <a:endParaRPr lang="en-US" altLang="pt-PT" sz="1400">
              <a:latin typeface="Tahoma" panose="020B0604030504040204" pitchFamily="34" charset="0"/>
            </a:endParaRPr>
          </a:p>
        </p:txBody>
      </p:sp>
      <p:sp>
        <p:nvSpPr>
          <p:cNvPr id="554158" name="Line 174"/>
          <p:cNvSpPr>
            <a:spLocks noChangeShapeType="1"/>
          </p:cNvSpPr>
          <p:nvPr/>
        </p:nvSpPr>
        <p:spPr bwMode="auto">
          <a:xfrm flipH="1">
            <a:off x="4311650" y="3895725"/>
            <a:ext cx="95250" cy="1952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59" name="Freeform 175"/>
          <p:cNvSpPr>
            <a:spLocks/>
          </p:cNvSpPr>
          <p:nvPr/>
        </p:nvSpPr>
        <p:spPr bwMode="auto">
          <a:xfrm>
            <a:off x="4111625" y="3719513"/>
            <a:ext cx="781050" cy="227012"/>
          </a:xfrm>
          <a:custGeom>
            <a:avLst/>
            <a:gdLst>
              <a:gd name="T0" fmla="*/ 2147483647 w 163"/>
              <a:gd name="T1" fmla="*/ 2147483647 h 52"/>
              <a:gd name="T2" fmla="*/ 2147483647 w 163"/>
              <a:gd name="T3" fmla="*/ 2147483647 h 52"/>
              <a:gd name="T4" fmla="*/ 2147483647 w 163"/>
              <a:gd name="T5" fmla="*/ 2147483647 h 52"/>
              <a:gd name="T6" fmla="*/ 0 w 163"/>
              <a:gd name="T7" fmla="*/ 2147483647 h 52"/>
              <a:gd name="T8" fmla="*/ 0 w 163"/>
              <a:gd name="T9" fmla="*/ 2147483647 h 52"/>
              <a:gd name="T10" fmla="*/ 2147483647 w 163"/>
              <a:gd name="T11" fmla="*/ 0 h 52"/>
              <a:gd name="T12" fmla="*/ 2147483647 w 163"/>
              <a:gd name="T13" fmla="*/ 0 h 52"/>
              <a:gd name="T14" fmla="*/ 2147483647 w 163"/>
              <a:gd name="T15" fmla="*/ 2147483647 h 52"/>
              <a:gd name="T16" fmla="*/ 2147483647 w 163"/>
              <a:gd name="T17" fmla="*/ 2147483647 h 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3"/>
              <a:gd name="T28" fmla="*/ 0 h 52"/>
              <a:gd name="T29" fmla="*/ 163 w 163"/>
              <a:gd name="T30" fmla="*/ 52 h 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3" h="52">
                <a:moveTo>
                  <a:pt x="163" y="36"/>
                </a:moveTo>
                <a:cubicBezTo>
                  <a:pt x="163" y="45"/>
                  <a:pt x="156" y="52"/>
                  <a:pt x="147" y="52"/>
                </a:cubicBezTo>
                <a:cubicBezTo>
                  <a:pt x="16" y="52"/>
                  <a:pt x="16" y="52"/>
                  <a:pt x="16" y="52"/>
                </a:cubicBezTo>
                <a:cubicBezTo>
                  <a:pt x="7" y="52"/>
                  <a:pt x="0" y="45"/>
                  <a:pt x="0" y="36"/>
                </a:cubicBezTo>
                <a:cubicBezTo>
                  <a:pt x="0" y="16"/>
                  <a:pt x="0" y="16"/>
                  <a:pt x="0" y="16"/>
                </a:cubicBezTo>
                <a:cubicBezTo>
                  <a:pt x="0" y="7"/>
                  <a:pt x="7" y="0"/>
                  <a:pt x="16" y="0"/>
                </a:cubicBezTo>
                <a:cubicBezTo>
                  <a:pt x="147" y="0"/>
                  <a:pt x="147" y="0"/>
                  <a:pt x="147" y="0"/>
                </a:cubicBezTo>
                <a:cubicBezTo>
                  <a:pt x="156" y="0"/>
                  <a:pt x="163" y="7"/>
                  <a:pt x="163" y="16"/>
                </a:cubicBezTo>
                <a:lnTo>
                  <a:pt x="163" y="36"/>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54160" name="Rectangle 176"/>
          <p:cNvSpPr>
            <a:spLocks noChangeArrowheads="1"/>
          </p:cNvSpPr>
          <p:nvPr/>
        </p:nvSpPr>
        <p:spPr bwMode="auto">
          <a:xfrm>
            <a:off x="4191000" y="3733800"/>
            <a:ext cx="6191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519 utils</a:t>
            </a:r>
            <a:endParaRPr lang="en-US" altLang="pt-PT" sz="1400">
              <a:latin typeface="Tahoma" panose="020B0604030504040204" pitchFamily="34" charset="0"/>
            </a:endParaRPr>
          </a:p>
        </p:txBody>
      </p:sp>
      <p:sp>
        <p:nvSpPr>
          <p:cNvPr id="554161" name="Rectangle 177"/>
          <p:cNvSpPr>
            <a:spLocks noChangeArrowheads="1"/>
          </p:cNvSpPr>
          <p:nvPr/>
        </p:nvSpPr>
        <p:spPr bwMode="auto">
          <a:xfrm>
            <a:off x="4343400" y="1219200"/>
            <a:ext cx="4687888" cy="782638"/>
          </a:xfrm>
          <a:prstGeom prst="rect">
            <a:avLst/>
          </a:prstGeom>
          <a:solidFill>
            <a:srgbClr val="EBDFD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54162" name="Line 178"/>
          <p:cNvSpPr>
            <a:spLocks noChangeShapeType="1"/>
          </p:cNvSpPr>
          <p:nvPr/>
        </p:nvSpPr>
        <p:spPr bwMode="auto">
          <a:xfrm>
            <a:off x="4343400" y="2343150"/>
            <a:ext cx="4687888" cy="0"/>
          </a:xfrm>
          <a:prstGeom prst="line">
            <a:avLst/>
          </a:prstGeom>
          <a:noFill/>
          <a:ln w="7938">
            <a:solidFill>
              <a:srgbClr val="D1D3D4"/>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63" name="Line 179"/>
          <p:cNvSpPr>
            <a:spLocks noChangeShapeType="1"/>
          </p:cNvSpPr>
          <p:nvPr/>
        </p:nvSpPr>
        <p:spPr bwMode="auto">
          <a:xfrm>
            <a:off x="4343400" y="2687638"/>
            <a:ext cx="4687888" cy="0"/>
          </a:xfrm>
          <a:prstGeom prst="line">
            <a:avLst/>
          </a:prstGeom>
          <a:noFill/>
          <a:ln w="7938">
            <a:solidFill>
              <a:srgbClr val="D1D3D4"/>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64" name="Line 180"/>
          <p:cNvSpPr>
            <a:spLocks noChangeShapeType="1"/>
          </p:cNvSpPr>
          <p:nvPr/>
        </p:nvSpPr>
        <p:spPr bwMode="auto">
          <a:xfrm>
            <a:off x="4343400" y="3032125"/>
            <a:ext cx="4687888" cy="0"/>
          </a:xfrm>
          <a:prstGeom prst="line">
            <a:avLst/>
          </a:prstGeom>
          <a:noFill/>
          <a:ln w="7938">
            <a:solidFill>
              <a:srgbClr val="D1D3D4"/>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65" name="Line 181"/>
          <p:cNvSpPr>
            <a:spLocks noChangeShapeType="1"/>
          </p:cNvSpPr>
          <p:nvPr/>
        </p:nvSpPr>
        <p:spPr bwMode="auto">
          <a:xfrm>
            <a:off x="4343400" y="2001838"/>
            <a:ext cx="4687888" cy="0"/>
          </a:xfrm>
          <a:prstGeom prst="line">
            <a:avLst/>
          </a:prstGeom>
          <a:noFill/>
          <a:ln w="15875">
            <a:solidFill>
              <a:srgbClr val="BCBEC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66" name="Rectangle 182"/>
          <p:cNvSpPr>
            <a:spLocks noChangeArrowheads="1"/>
          </p:cNvSpPr>
          <p:nvPr/>
        </p:nvSpPr>
        <p:spPr bwMode="auto">
          <a:xfrm>
            <a:off x="5078413" y="2051050"/>
            <a:ext cx="10953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A</a:t>
            </a:r>
            <a:endParaRPr lang="en-US" altLang="pt-PT" sz="1400">
              <a:latin typeface="Tahoma" panose="020B0604030504040204" pitchFamily="34" charset="0"/>
            </a:endParaRPr>
          </a:p>
        </p:txBody>
      </p:sp>
      <p:sp>
        <p:nvSpPr>
          <p:cNvPr id="554167" name="Rectangle 183"/>
          <p:cNvSpPr>
            <a:spLocks noChangeArrowheads="1"/>
          </p:cNvSpPr>
          <p:nvPr/>
        </p:nvSpPr>
        <p:spPr bwMode="auto">
          <a:xfrm>
            <a:off x="5072063" y="2390775"/>
            <a:ext cx="952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a:t>
            </a:r>
            <a:endParaRPr lang="en-US" altLang="pt-PT" sz="1400">
              <a:latin typeface="Tahoma" panose="020B0604030504040204" pitchFamily="34" charset="0"/>
            </a:endParaRPr>
          </a:p>
        </p:txBody>
      </p:sp>
      <p:sp>
        <p:nvSpPr>
          <p:cNvPr id="554168" name="Rectangle 184"/>
          <p:cNvSpPr>
            <a:spLocks noChangeArrowheads="1"/>
          </p:cNvSpPr>
          <p:nvPr/>
        </p:nvSpPr>
        <p:spPr bwMode="auto">
          <a:xfrm>
            <a:off x="5053013" y="2735263"/>
            <a:ext cx="1031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C</a:t>
            </a:r>
            <a:endParaRPr lang="en-US" altLang="pt-PT" sz="1400">
              <a:latin typeface="Tahoma" panose="020B0604030504040204" pitchFamily="34" charset="0"/>
            </a:endParaRPr>
          </a:p>
        </p:txBody>
      </p:sp>
      <p:sp>
        <p:nvSpPr>
          <p:cNvPr id="554169" name="Rectangle 185"/>
          <p:cNvSpPr>
            <a:spLocks noChangeArrowheads="1"/>
          </p:cNvSpPr>
          <p:nvPr/>
        </p:nvSpPr>
        <p:spPr bwMode="auto">
          <a:xfrm>
            <a:off x="5048250" y="3101975"/>
            <a:ext cx="11906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D</a:t>
            </a:r>
            <a:endParaRPr lang="en-US" altLang="pt-PT" sz="1400">
              <a:latin typeface="Tahoma" panose="020B0604030504040204" pitchFamily="34" charset="0"/>
            </a:endParaRPr>
          </a:p>
        </p:txBody>
      </p:sp>
      <p:sp>
        <p:nvSpPr>
          <p:cNvPr id="554170" name="Rectangle 186"/>
          <p:cNvSpPr>
            <a:spLocks noChangeArrowheads="1"/>
          </p:cNvSpPr>
          <p:nvPr/>
        </p:nvSpPr>
        <p:spPr bwMode="auto">
          <a:xfrm>
            <a:off x="4497388" y="1471613"/>
            <a:ext cx="1423987"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Consumption bundle</a:t>
            </a:r>
            <a:endParaRPr lang="en-US" altLang="pt-PT" sz="1400">
              <a:latin typeface="Tahoma" panose="020B0604030504040204" pitchFamily="34" charset="0"/>
            </a:endParaRPr>
          </a:p>
        </p:txBody>
      </p:sp>
      <p:sp>
        <p:nvSpPr>
          <p:cNvPr id="554171" name="Rectangle 187"/>
          <p:cNvSpPr>
            <a:spLocks noChangeArrowheads="1"/>
          </p:cNvSpPr>
          <p:nvPr/>
        </p:nvSpPr>
        <p:spPr bwMode="auto">
          <a:xfrm>
            <a:off x="6427788" y="2051050"/>
            <a:ext cx="920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3</a:t>
            </a:r>
            <a:endParaRPr lang="en-US" altLang="pt-PT" sz="1400">
              <a:latin typeface="Tahoma" panose="020B0604030504040204" pitchFamily="34" charset="0"/>
            </a:endParaRPr>
          </a:p>
        </p:txBody>
      </p:sp>
      <p:sp>
        <p:nvSpPr>
          <p:cNvPr id="554172" name="Rectangle 188"/>
          <p:cNvSpPr>
            <a:spLocks noChangeArrowheads="1"/>
          </p:cNvSpPr>
          <p:nvPr/>
        </p:nvSpPr>
        <p:spPr bwMode="auto">
          <a:xfrm>
            <a:off x="6427788" y="2390775"/>
            <a:ext cx="920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6</a:t>
            </a:r>
            <a:endParaRPr lang="en-US" altLang="pt-PT" sz="1400">
              <a:latin typeface="Tahoma" panose="020B0604030504040204" pitchFamily="34" charset="0"/>
            </a:endParaRPr>
          </a:p>
        </p:txBody>
      </p:sp>
      <p:sp>
        <p:nvSpPr>
          <p:cNvPr id="554173" name="Rectangle 189"/>
          <p:cNvSpPr>
            <a:spLocks noChangeArrowheads="1"/>
          </p:cNvSpPr>
          <p:nvPr/>
        </p:nvSpPr>
        <p:spPr bwMode="auto">
          <a:xfrm>
            <a:off x="6427788" y="2735263"/>
            <a:ext cx="920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5</a:t>
            </a:r>
            <a:endParaRPr lang="en-US" altLang="pt-PT" sz="1400">
              <a:latin typeface="Tahoma" panose="020B0604030504040204" pitchFamily="34" charset="0"/>
            </a:endParaRPr>
          </a:p>
        </p:txBody>
      </p:sp>
      <p:sp>
        <p:nvSpPr>
          <p:cNvPr id="554174" name="Rectangle 190"/>
          <p:cNvSpPr>
            <a:spLocks noChangeArrowheads="1"/>
          </p:cNvSpPr>
          <p:nvPr/>
        </p:nvSpPr>
        <p:spPr bwMode="auto">
          <a:xfrm>
            <a:off x="6427788" y="3101975"/>
            <a:ext cx="920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a:t>
            </a:r>
            <a:endParaRPr lang="en-US" altLang="pt-PT" sz="1400">
              <a:latin typeface="Tahoma" panose="020B0604030504040204" pitchFamily="34" charset="0"/>
            </a:endParaRPr>
          </a:p>
        </p:txBody>
      </p:sp>
      <p:sp>
        <p:nvSpPr>
          <p:cNvPr id="554175" name="Rectangle 191"/>
          <p:cNvSpPr>
            <a:spLocks noChangeArrowheads="1"/>
          </p:cNvSpPr>
          <p:nvPr/>
        </p:nvSpPr>
        <p:spPr bwMode="auto">
          <a:xfrm>
            <a:off x="5956300" y="1471613"/>
            <a:ext cx="10715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Quantity of rooms</a:t>
            </a:r>
            <a:endParaRPr lang="en-US" altLang="pt-PT" sz="1400">
              <a:latin typeface="Tahoma" panose="020B0604030504040204" pitchFamily="34" charset="0"/>
            </a:endParaRPr>
          </a:p>
        </p:txBody>
      </p:sp>
      <p:sp>
        <p:nvSpPr>
          <p:cNvPr id="554176" name="Rectangle 192"/>
          <p:cNvSpPr>
            <a:spLocks noChangeArrowheads="1"/>
          </p:cNvSpPr>
          <p:nvPr/>
        </p:nvSpPr>
        <p:spPr bwMode="auto">
          <a:xfrm>
            <a:off x="7461250" y="2051050"/>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30</a:t>
            </a:r>
            <a:endParaRPr lang="en-US" altLang="pt-PT" sz="1400">
              <a:latin typeface="Tahoma" panose="020B0604030504040204" pitchFamily="34" charset="0"/>
            </a:endParaRPr>
          </a:p>
        </p:txBody>
      </p:sp>
      <p:sp>
        <p:nvSpPr>
          <p:cNvPr id="554177" name="Rectangle 193"/>
          <p:cNvSpPr>
            <a:spLocks noChangeArrowheads="1"/>
          </p:cNvSpPr>
          <p:nvPr/>
        </p:nvSpPr>
        <p:spPr bwMode="auto">
          <a:xfrm>
            <a:off x="7461250" y="239077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15</a:t>
            </a:r>
            <a:endParaRPr lang="en-US" altLang="pt-PT" sz="1400">
              <a:latin typeface="Tahoma" panose="020B0604030504040204" pitchFamily="34" charset="0"/>
            </a:endParaRPr>
          </a:p>
        </p:txBody>
      </p:sp>
      <p:sp>
        <p:nvSpPr>
          <p:cNvPr id="554178" name="Rectangle 194"/>
          <p:cNvSpPr>
            <a:spLocks noChangeArrowheads="1"/>
          </p:cNvSpPr>
          <p:nvPr/>
        </p:nvSpPr>
        <p:spPr bwMode="auto">
          <a:xfrm>
            <a:off x="7461250" y="273526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554179" name="Rectangle 195"/>
          <p:cNvSpPr>
            <a:spLocks noChangeArrowheads="1"/>
          </p:cNvSpPr>
          <p:nvPr/>
        </p:nvSpPr>
        <p:spPr bwMode="auto">
          <a:xfrm>
            <a:off x="7461250" y="310197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45</a:t>
            </a:r>
            <a:endParaRPr lang="en-US" altLang="pt-PT" sz="1400">
              <a:latin typeface="Tahoma" panose="020B0604030504040204" pitchFamily="34" charset="0"/>
            </a:endParaRPr>
          </a:p>
        </p:txBody>
      </p:sp>
      <p:sp>
        <p:nvSpPr>
          <p:cNvPr id="554180" name="Rectangle 196"/>
          <p:cNvSpPr>
            <a:spLocks noChangeArrowheads="1"/>
          </p:cNvSpPr>
          <p:nvPr/>
        </p:nvSpPr>
        <p:spPr bwMode="auto">
          <a:xfrm>
            <a:off x="8366125" y="2051050"/>
            <a:ext cx="27146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450</a:t>
            </a:r>
            <a:endParaRPr lang="en-US" altLang="pt-PT" sz="1400">
              <a:latin typeface="Tahoma" panose="020B0604030504040204" pitchFamily="34" charset="0"/>
            </a:endParaRPr>
          </a:p>
        </p:txBody>
      </p:sp>
      <p:sp>
        <p:nvSpPr>
          <p:cNvPr id="554181" name="Rectangle 197"/>
          <p:cNvSpPr>
            <a:spLocks noChangeArrowheads="1"/>
          </p:cNvSpPr>
          <p:nvPr/>
        </p:nvSpPr>
        <p:spPr bwMode="auto">
          <a:xfrm>
            <a:off x="8366125" y="2390775"/>
            <a:ext cx="27146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450</a:t>
            </a:r>
            <a:endParaRPr lang="en-US" altLang="pt-PT" sz="1400">
              <a:latin typeface="Tahoma" panose="020B0604030504040204" pitchFamily="34" charset="0"/>
            </a:endParaRPr>
          </a:p>
        </p:txBody>
      </p:sp>
      <p:sp>
        <p:nvSpPr>
          <p:cNvPr id="554182" name="Rectangle 198"/>
          <p:cNvSpPr>
            <a:spLocks noChangeArrowheads="1"/>
          </p:cNvSpPr>
          <p:nvPr/>
        </p:nvSpPr>
        <p:spPr bwMode="auto">
          <a:xfrm>
            <a:off x="8366125" y="2735263"/>
            <a:ext cx="27146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391</a:t>
            </a:r>
            <a:endParaRPr lang="en-US" altLang="pt-PT" sz="1400">
              <a:latin typeface="Tahoma" panose="020B0604030504040204" pitchFamily="34" charset="0"/>
            </a:endParaRPr>
          </a:p>
        </p:txBody>
      </p:sp>
      <p:sp>
        <p:nvSpPr>
          <p:cNvPr id="554183" name="Rectangle 199"/>
          <p:cNvSpPr>
            <a:spLocks noChangeArrowheads="1"/>
          </p:cNvSpPr>
          <p:nvPr/>
        </p:nvSpPr>
        <p:spPr bwMode="auto">
          <a:xfrm>
            <a:off x="8366125" y="3101975"/>
            <a:ext cx="27146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519</a:t>
            </a:r>
            <a:endParaRPr lang="en-US" altLang="pt-PT" sz="1400">
              <a:latin typeface="Tahoma" panose="020B0604030504040204" pitchFamily="34" charset="0"/>
            </a:endParaRPr>
          </a:p>
        </p:txBody>
      </p:sp>
      <p:sp>
        <p:nvSpPr>
          <p:cNvPr id="554184" name="Rectangle 200"/>
          <p:cNvSpPr>
            <a:spLocks noChangeArrowheads="1"/>
          </p:cNvSpPr>
          <p:nvPr/>
        </p:nvSpPr>
        <p:spPr bwMode="auto">
          <a:xfrm>
            <a:off x="8382000" y="1676400"/>
            <a:ext cx="41116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(utils)</a:t>
            </a:r>
            <a:endParaRPr lang="en-US" altLang="pt-PT" sz="1400">
              <a:latin typeface="Tahoma" panose="020B0604030504040204" pitchFamily="34" charset="0"/>
            </a:endParaRPr>
          </a:p>
        </p:txBody>
      </p:sp>
      <p:sp>
        <p:nvSpPr>
          <p:cNvPr id="554185" name="Line 201"/>
          <p:cNvSpPr>
            <a:spLocks noChangeShapeType="1"/>
          </p:cNvSpPr>
          <p:nvPr/>
        </p:nvSpPr>
        <p:spPr bwMode="auto">
          <a:xfrm>
            <a:off x="8143875" y="1219200"/>
            <a:ext cx="0" cy="2179638"/>
          </a:xfrm>
          <a:prstGeom prst="line">
            <a:avLst/>
          </a:prstGeom>
          <a:noFill/>
          <a:ln w="15875">
            <a:solidFill>
              <a:srgbClr val="BCBEC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86" name="Line 202"/>
          <p:cNvSpPr>
            <a:spLocks noChangeShapeType="1"/>
          </p:cNvSpPr>
          <p:nvPr/>
        </p:nvSpPr>
        <p:spPr bwMode="auto">
          <a:xfrm>
            <a:off x="7038975" y="1219200"/>
            <a:ext cx="0" cy="2179638"/>
          </a:xfrm>
          <a:prstGeom prst="line">
            <a:avLst/>
          </a:prstGeom>
          <a:noFill/>
          <a:ln w="15875">
            <a:solidFill>
              <a:srgbClr val="BCBEC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87" name="Line 203"/>
          <p:cNvSpPr>
            <a:spLocks noChangeShapeType="1"/>
          </p:cNvSpPr>
          <p:nvPr/>
        </p:nvSpPr>
        <p:spPr bwMode="auto">
          <a:xfrm>
            <a:off x="5945188" y="1219200"/>
            <a:ext cx="0" cy="2179638"/>
          </a:xfrm>
          <a:prstGeom prst="line">
            <a:avLst/>
          </a:prstGeom>
          <a:noFill/>
          <a:ln w="15875">
            <a:solidFill>
              <a:srgbClr val="BCBEC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88" name="Rectangle 204"/>
          <p:cNvSpPr>
            <a:spLocks noChangeArrowheads="1"/>
          </p:cNvSpPr>
          <p:nvPr/>
        </p:nvSpPr>
        <p:spPr bwMode="auto">
          <a:xfrm>
            <a:off x="4343400" y="1219200"/>
            <a:ext cx="4687888" cy="2179638"/>
          </a:xfrm>
          <a:prstGeom prst="rect">
            <a:avLst/>
          </a:prstGeom>
          <a:noFill/>
          <a:ln w="30163">
            <a:solidFill>
              <a:srgbClr val="C6B7B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54189" name="Rectangle 205"/>
          <p:cNvSpPr>
            <a:spLocks noChangeArrowheads="1"/>
          </p:cNvSpPr>
          <p:nvPr/>
        </p:nvSpPr>
        <p:spPr bwMode="auto">
          <a:xfrm>
            <a:off x="7048500" y="1470025"/>
            <a:ext cx="10731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Quantity of meals</a:t>
            </a:r>
            <a:endParaRPr lang="en-US" altLang="pt-PT" sz="1400">
              <a:latin typeface="Tahoma" panose="020B0604030504040204" pitchFamily="34" charset="0"/>
            </a:endParaRPr>
          </a:p>
        </p:txBody>
      </p:sp>
      <p:sp>
        <p:nvSpPr>
          <p:cNvPr id="554190" name="Rectangle 206"/>
          <p:cNvSpPr>
            <a:spLocks noChangeArrowheads="1"/>
          </p:cNvSpPr>
          <p:nvPr/>
        </p:nvSpPr>
        <p:spPr bwMode="auto">
          <a:xfrm>
            <a:off x="8072438" y="1447800"/>
            <a:ext cx="1071562"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Total utility</a:t>
            </a:r>
            <a:endParaRPr lang="en-US" altLang="pt-PT" sz="1400">
              <a:latin typeface="Tahoma" panose="020B0604030504040204" pitchFamily="34" charset="0"/>
            </a:endParaRPr>
          </a:p>
        </p:txBody>
      </p:sp>
      <p:cxnSp>
        <p:nvCxnSpPr>
          <p:cNvPr id="548914" name="Straight Connector 86"/>
          <p:cNvCxnSpPr>
            <a:cxnSpLocks noChangeShapeType="1"/>
          </p:cNvCxnSpPr>
          <p:nvPr/>
        </p:nvCxnSpPr>
        <p:spPr bwMode="auto">
          <a:xfrm>
            <a:off x="1041400" y="3886200"/>
            <a:ext cx="1120775" cy="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2" name="Straight Connector 86"/>
          <p:cNvCxnSpPr>
            <a:cxnSpLocks noChangeShapeType="1"/>
          </p:cNvCxnSpPr>
          <p:nvPr/>
        </p:nvCxnSpPr>
        <p:spPr bwMode="auto">
          <a:xfrm>
            <a:off x="2198688" y="3941763"/>
            <a:ext cx="0" cy="709612"/>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3" name="Straight Connector 86"/>
          <p:cNvCxnSpPr>
            <a:cxnSpLocks noChangeShapeType="1"/>
          </p:cNvCxnSpPr>
          <p:nvPr/>
        </p:nvCxnSpPr>
        <p:spPr bwMode="auto">
          <a:xfrm>
            <a:off x="1041400" y="4292600"/>
            <a:ext cx="2387600" cy="5080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4" name="Straight Connector 86"/>
          <p:cNvCxnSpPr>
            <a:cxnSpLocks noChangeShapeType="1"/>
          </p:cNvCxnSpPr>
          <p:nvPr/>
        </p:nvCxnSpPr>
        <p:spPr bwMode="auto">
          <a:xfrm>
            <a:off x="3429000" y="4384675"/>
            <a:ext cx="0" cy="26670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5" name="Straight Connector 86"/>
          <p:cNvCxnSpPr>
            <a:cxnSpLocks noChangeShapeType="1"/>
          </p:cNvCxnSpPr>
          <p:nvPr/>
        </p:nvCxnSpPr>
        <p:spPr bwMode="auto">
          <a:xfrm>
            <a:off x="1077913" y="4451350"/>
            <a:ext cx="1912937" cy="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6" name="Straight Connector 86"/>
          <p:cNvCxnSpPr>
            <a:cxnSpLocks noChangeShapeType="1"/>
          </p:cNvCxnSpPr>
          <p:nvPr/>
        </p:nvCxnSpPr>
        <p:spPr bwMode="auto">
          <a:xfrm>
            <a:off x="3027363" y="4518025"/>
            <a:ext cx="0" cy="13335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7" name="Straight Connector 86"/>
          <p:cNvCxnSpPr>
            <a:cxnSpLocks noChangeShapeType="1"/>
          </p:cNvCxnSpPr>
          <p:nvPr/>
        </p:nvCxnSpPr>
        <p:spPr bwMode="auto">
          <a:xfrm>
            <a:off x="1077913" y="3465513"/>
            <a:ext cx="1485900" cy="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8" name="Straight Connector 86"/>
          <p:cNvCxnSpPr>
            <a:cxnSpLocks noChangeShapeType="1"/>
          </p:cNvCxnSpPr>
          <p:nvPr/>
        </p:nvCxnSpPr>
        <p:spPr bwMode="auto">
          <a:xfrm>
            <a:off x="2600325" y="3521075"/>
            <a:ext cx="0" cy="113030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413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5412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5412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5412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5412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5412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5413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5412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5413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5412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5413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5413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5412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5412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5413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5413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5412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5409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54101"/>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54119"/>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5411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54100"/>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55411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54105"/>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55411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54102"/>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554106"/>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54115"/>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55411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54103"/>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554113"/>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554107"/>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554104"/>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554112"/>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554111"/>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554108"/>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554109"/>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554110"/>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554161"/>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554170"/>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554175"/>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554189"/>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554190"/>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554184"/>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554166"/>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554167"/>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554168"/>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554169"/>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554174"/>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554173"/>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554172"/>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554171"/>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554176"/>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554177"/>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554178"/>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554179"/>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554188"/>
                                        </p:tgtEl>
                                        <p:attrNameLst>
                                          <p:attrName>style.visibility</p:attrName>
                                        </p:attrNameLst>
                                      </p:cBhvr>
                                      <p:to>
                                        <p:strVal val="visible"/>
                                      </p:to>
                                    </p:set>
                                  </p:childTnLst>
                                </p:cTn>
                              </p:par>
                              <p:par>
                                <p:cTn id="119" presetID="1" presetClass="entr" presetSubtype="0" fill="hold" nodeType="withEffect">
                                  <p:stCondLst>
                                    <p:cond delay="0"/>
                                  </p:stCondLst>
                                  <p:childTnLst>
                                    <p:set>
                                      <p:cBhvr>
                                        <p:cTn id="120" dur="1" fill="hold">
                                          <p:stCondLst>
                                            <p:cond delay="0"/>
                                          </p:stCondLst>
                                        </p:cTn>
                                        <p:tgtEl>
                                          <p:spTgt spid="554165"/>
                                        </p:tgtEl>
                                        <p:attrNameLst>
                                          <p:attrName>style.visibility</p:attrName>
                                        </p:attrNameLst>
                                      </p:cBhvr>
                                      <p:to>
                                        <p:strVal val="visible"/>
                                      </p:to>
                                    </p:set>
                                  </p:childTnLst>
                                </p:cTn>
                              </p:par>
                              <p:par>
                                <p:cTn id="121" presetID="1" presetClass="entr" presetSubtype="0" fill="hold" nodeType="withEffect">
                                  <p:stCondLst>
                                    <p:cond delay="0"/>
                                  </p:stCondLst>
                                  <p:childTnLst>
                                    <p:set>
                                      <p:cBhvr>
                                        <p:cTn id="122" dur="1" fill="hold">
                                          <p:stCondLst>
                                            <p:cond delay="0"/>
                                          </p:stCondLst>
                                        </p:cTn>
                                        <p:tgtEl>
                                          <p:spTgt spid="554162"/>
                                        </p:tgtEl>
                                        <p:attrNameLst>
                                          <p:attrName>style.visibility</p:attrName>
                                        </p:attrNameLst>
                                      </p:cBhvr>
                                      <p:to>
                                        <p:strVal val="visible"/>
                                      </p:to>
                                    </p:set>
                                  </p:childTnLst>
                                </p:cTn>
                              </p:par>
                              <p:par>
                                <p:cTn id="123" presetID="1" presetClass="entr" presetSubtype="0" fill="hold" nodeType="withEffect">
                                  <p:stCondLst>
                                    <p:cond delay="0"/>
                                  </p:stCondLst>
                                  <p:childTnLst>
                                    <p:set>
                                      <p:cBhvr>
                                        <p:cTn id="124" dur="1" fill="hold">
                                          <p:stCondLst>
                                            <p:cond delay="0"/>
                                          </p:stCondLst>
                                        </p:cTn>
                                        <p:tgtEl>
                                          <p:spTgt spid="554163"/>
                                        </p:tgtEl>
                                        <p:attrNameLst>
                                          <p:attrName>style.visibility</p:attrName>
                                        </p:attrNameLst>
                                      </p:cBhvr>
                                      <p:to>
                                        <p:strVal val="visible"/>
                                      </p:to>
                                    </p:set>
                                  </p:childTnLst>
                                </p:cTn>
                              </p:par>
                              <p:par>
                                <p:cTn id="125" presetID="1" presetClass="entr" presetSubtype="0" fill="hold" nodeType="withEffect">
                                  <p:stCondLst>
                                    <p:cond delay="0"/>
                                  </p:stCondLst>
                                  <p:childTnLst>
                                    <p:set>
                                      <p:cBhvr>
                                        <p:cTn id="126" dur="1" fill="hold">
                                          <p:stCondLst>
                                            <p:cond delay="0"/>
                                          </p:stCondLst>
                                        </p:cTn>
                                        <p:tgtEl>
                                          <p:spTgt spid="554164"/>
                                        </p:tgtEl>
                                        <p:attrNameLst>
                                          <p:attrName>style.visibility</p:attrName>
                                        </p:attrNameLst>
                                      </p:cBhvr>
                                      <p:to>
                                        <p:strVal val="visible"/>
                                      </p:to>
                                    </p:set>
                                  </p:childTnLst>
                                </p:cTn>
                              </p:par>
                              <p:par>
                                <p:cTn id="127" presetID="1" presetClass="entr" presetSubtype="0" fill="hold" nodeType="withEffect">
                                  <p:stCondLst>
                                    <p:cond delay="0"/>
                                  </p:stCondLst>
                                  <p:childTnLst>
                                    <p:set>
                                      <p:cBhvr>
                                        <p:cTn id="128" dur="1" fill="hold">
                                          <p:stCondLst>
                                            <p:cond delay="0"/>
                                          </p:stCondLst>
                                        </p:cTn>
                                        <p:tgtEl>
                                          <p:spTgt spid="554187"/>
                                        </p:tgtEl>
                                        <p:attrNameLst>
                                          <p:attrName>style.visibility</p:attrName>
                                        </p:attrNameLst>
                                      </p:cBhvr>
                                      <p:to>
                                        <p:strVal val="visible"/>
                                      </p:to>
                                    </p:set>
                                  </p:childTnLst>
                                </p:cTn>
                              </p:par>
                              <p:par>
                                <p:cTn id="129" presetID="1" presetClass="entr" presetSubtype="0" fill="hold" nodeType="withEffect">
                                  <p:stCondLst>
                                    <p:cond delay="0"/>
                                  </p:stCondLst>
                                  <p:childTnLst>
                                    <p:set>
                                      <p:cBhvr>
                                        <p:cTn id="130" dur="1" fill="hold">
                                          <p:stCondLst>
                                            <p:cond delay="0"/>
                                          </p:stCondLst>
                                        </p:cTn>
                                        <p:tgtEl>
                                          <p:spTgt spid="554186"/>
                                        </p:tgtEl>
                                        <p:attrNameLst>
                                          <p:attrName>style.visibility</p:attrName>
                                        </p:attrNameLst>
                                      </p:cBhvr>
                                      <p:to>
                                        <p:strVal val="visible"/>
                                      </p:to>
                                    </p:set>
                                  </p:childTnLst>
                                </p:cTn>
                              </p:par>
                              <p:par>
                                <p:cTn id="131" presetID="1" presetClass="entr" presetSubtype="0" fill="hold" nodeType="withEffect">
                                  <p:stCondLst>
                                    <p:cond delay="0"/>
                                  </p:stCondLst>
                                  <p:childTnLst>
                                    <p:set>
                                      <p:cBhvr>
                                        <p:cTn id="132" dur="1" fill="hold">
                                          <p:stCondLst>
                                            <p:cond delay="0"/>
                                          </p:stCondLst>
                                        </p:cTn>
                                        <p:tgtEl>
                                          <p:spTgt spid="554185"/>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554136"/>
                                        </p:tgtEl>
                                        <p:attrNameLst>
                                          <p:attrName>style.visibility</p:attrName>
                                        </p:attrNameLst>
                                      </p:cBhvr>
                                      <p:to>
                                        <p:strVal val="visible"/>
                                      </p:to>
                                    </p:set>
                                  </p:childTnLst>
                                </p:cTn>
                              </p:par>
                              <p:par>
                                <p:cTn id="135" presetID="1" presetClass="entr" presetSubtype="0" fill="hold" nodeType="withEffect">
                                  <p:stCondLst>
                                    <p:cond delay="0"/>
                                  </p:stCondLst>
                                  <p:childTnLst>
                                    <p:set>
                                      <p:cBhvr>
                                        <p:cTn id="136" dur="1" fill="hold">
                                          <p:stCondLst>
                                            <p:cond delay="0"/>
                                          </p:stCondLst>
                                        </p:cTn>
                                        <p:tgtEl>
                                          <p:spTgt spid="554145"/>
                                        </p:tgtEl>
                                        <p:attrNameLst>
                                          <p:attrName>style.visibility</p:attrName>
                                        </p:attrNameLst>
                                      </p:cBhvr>
                                      <p:to>
                                        <p:strVal val="visible"/>
                                      </p:to>
                                    </p:set>
                                  </p:childTnLst>
                                </p:cTn>
                              </p:par>
                              <p:par>
                                <p:cTn id="137" presetID="22" presetClass="entr" presetSubtype="1" fill="hold" nodeType="withEffect">
                                  <p:stCondLst>
                                    <p:cond delay="0"/>
                                  </p:stCondLst>
                                  <p:childTnLst>
                                    <p:set>
                                      <p:cBhvr>
                                        <p:cTn id="138" dur="1" fill="hold">
                                          <p:stCondLst>
                                            <p:cond delay="0"/>
                                          </p:stCondLst>
                                        </p:cTn>
                                        <p:tgtEl>
                                          <p:spTgt spid="554139"/>
                                        </p:tgtEl>
                                        <p:attrNameLst>
                                          <p:attrName>style.visibility</p:attrName>
                                        </p:attrNameLst>
                                      </p:cBhvr>
                                      <p:to>
                                        <p:strVal val="visible"/>
                                      </p:to>
                                    </p:set>
                                    <p:animEffect transition="in" filter="wipe(up)">
                                      <p:cBhvr>
                                        <p:cTn id="139" dur="500"/>
                                        <p:tgtEl>
                                          <p:spTgt spid="554139"/>
                                        </p:tgtEl>
                                      </p:cBhvr>
                                    </p:animEffect>
                                  </p:childTnLst>
                                </p:cTn>
                              </p:par>
                              <p:par>
                                <p:cTn id="140" presetID="22" presetClass="entr" presetSubtype="1" fill="hold" nodeType="withEffect">
                                  <p:stCondLst>
                                    <p:cond delay="0"/>
                                  </p:stCondLst>
                                  <p:childTnLst>
                                    <p:set>
                                      <p:cBhvr>
                                        <p:cTn id="141" dur="1" fill="hold">
                                          <p:stCondLst>
                                            <p:cond delay="0"/>
                                          </p:stCondLst>
                                        </p:cTn>
                                        <p:tgtEl>
                                          <p:spTgt spid="554138"/>
                                        </p:tgtEl>
                                        <p:attrNameLst>
                                          <p:attrName>style.visibility</p:attrName>
                                        </p:attrNameLst>
                                      </p:cBhvr>
                                      <p:to>
                                        <p:strVal val="visible"/>
                                      </p:to>
                                    </p:set>
                                    <p:animEffect transition="in" filter="wipe(up)">
                                      <p:cBhvr>
                                        <p:cTn id="142" dur="500"/>
                                        <p:tgtEl>
                                          <p:spTgt spid="554138"/>
                                        </p:tgtEl>
                                      </p:cBhvr>
                                    </p:animEffect>
                                  </p:childTnLst>
                                </p:cTn>
                              </p:par>
                              <p:par>
                                <p:cTn id="143" presetID="22" presetClass="entr" presetSubtype="1" fill="hold" nodeType="withEffect">
                                  <p:stCondLst>
                                    <p:cond delay="0"/>
                                  </p:stCondLst>
                                  <p:childTnLst>
                                    <p:set>
                                      <p:cBhvr>
                                        <p:cTn id="144" dur="1" fill="hold">
                                          <p:stCondLst>
                                            <p:cond delay="0"/>
                                          </p:stCondLst>
                                        </p:cTn>
                                        <p:tgtEl>
                                          <p:spTgt spid="554140"/>
                                        </p:tgtEl>
                                        <p:attrNameLst>
                                          <p:attrName>style.visibility</p:attrName>
                                        </p:attrNameLst>
                                      </p:cBhvr>
                                      <p:to>
                                        <p:strVal val="visible"/>
                                      </p:to>
                                    </p:set>
                                    <p:animEffect transition="in" filter="wipe(up)">
                                      <p:cBhvr>
                                        <p:cTn id="145" dur="500"/>
                                        <p:tgtEl>
                                          <p:spTgt spid="554140"/>
                                        </p:tgtEl>
                                      </p:cBhvr>
                                    </p:animEffect>
                                  </p:childTnLst>
                                </p:cTn>
                              </p:par>
                            </p:childTnLst>
                          </p:cTn>
                        </p:par>
                        <p:par>
                          <p:cTn id="146" fill="hold" nodeType="afterGroup">
                            <p:stCondLst>
                              <p:cond delay="500"/>
                            </p:stCondLst>
                            <p:childTnLst>
                              <p:par>
                                <p:cTn id="147" presetID="1" presetClass="entr" presetSubtype="0" fill="hold" grpId="0" nodeType="afterEffect">
                                  <p:stCondLst>
                                    <p:cond delay="0"/>
                                  </p:stCondLst>
                                  <p:childTnLst>
                                    <p:set>
                                      <p:cBhvr>
                                        <p:cTn id="148" dur="1" fill="hold">
                                          <p:stCondLst>
                                            <p:cond delay="0"/>
                                          </p:stCondLst>
                                        </p:cTn>
                                        <p:tgtEl>
                                          <p:spTgt spid="554146"/>
                                        </p:tgtEl>
                                        <p:attrNameLst>
                                          <p:attrName>style.visibility</p:attrName>
                                        </p:attrNameLst>
                                      </p:cBhvr>
                                      <p:to>
                                        <p:strVal val="visible"/>
                                      </p:to>
                                    </p:set>
                                  </p:childTnLst>
                                </p:cTn>
                              </p:par>
                            </p:childTnLst>
                          </p:cTn>
                        </p:par>
                        <p:par>
                          <p:cTn id="149" fill="hold" nodeType="afterGroup">
                            <p:stCondLst>
                              <p:cond delay="500"/>
                            </p:stCondLst>
                            <p:childTnLst>
                              <p:par>
                                <p:cTn id="150" presetID="1" presetClass="entr" presetSubtype="0" fill="hold" grpId="0" nodeType="afterEffect">
                                  <p:stCondLst>
                                    <p:cond delay="0"/>
                                  </p:stCondLst>
                                  <p:childTnLst>
                                    <p:set>
                                      <p:cBhvr>
                                        <p:cTn id="151" dur="1" fill="hold">
                                          <p:stCondLst>
                                            <p:cond delay="0"/>
                                          </p:stCondLst>
                                        </p:cTn>
                                        <p:tgtEl>
                                          <p:spTgt spid="554147"/>
                                        </p:tgtEl>
                                        <p:attrNameLst>
                                          <p:attrName>style.visibility</p:attrName>
                                        </p:attrNameLst>
                                      </p:cBhvr>
                                      <p:to>
                                        <p:strVal val="visible"/>
                                      </p:to>
                                    </p:set>
                                  </p:childTnLst>
                                </p:cTn>
                              </p:par>
                            </p:childTnLst>
                          </p:cTn>
                        </p:par>
                        <p:par>
                          <p:cTn id="152" fill="hold" nodeType="afterGroup">
                            <p:stCondLst>
                              <p:cond delay="500"/>
                            </p:stCondLst>
                            <p:childTnLst>
                              <p:par>
                                <p:cTn id="153" presetID="1" presetClass="entr" presetSubtype="0" fill="hold" grpId="0" nodeType="afterEffect">
                                  <p:stCondLst>
                                    <p:cond delay="0"/>
                                  </p:stCondLst>
                                  <p:childTnLst>
                                    <p:set>
                                      <p:cBhvr>
                                        <p:cTn id="154" dur="1" fill="hold">
                                          <p:stCondLst>
                                            <p:cond delay="0"/>
                                          </p:stCondLst>
                                        </p:cTn>
                                        <p:tgtEl>
                                          <p:spTgt spid="554148"/>
                                        </p:tgtEl>
                                        <p:attrNameLst>
                                          <p:attrName>style.visibility</p:attrName>
                                        </p:attrNameLst>
                                      </p:cBhvr>
                                      <p:to>
                                        <p:strVal val="visible"/>
                                      </p:to>
                                    </p:set>
                                  </p:childTnLst>
                                </p:cTn>
                              </p:par>
                            </p:childTnLst>
                          </p:cTn>
                        </p:par>
                        <p:par>
                          <p:cTn id="155" fill="hold" nodeType="afterGroup">
                            <p:stCondLst>
                              <p:cond delay="500"/>
                            </p:stCondLst>
                            <p:childTnLst>
                              <p:par>
                                <p:cTn id="156" presetID="1" presetClass="entr" presetSubtype="0" fill="hold" grpId="0" nodeType="afterEffect">
                                  <p:stCondLst>
                                    <p:cond delay="0"/>
                                  </p:stCondLst>
                                  <p:childTnLst>
                                    <p:set>
                                      <p:cBhvr>
                                        <p:cTn id="157" dur="1" fill="hold">
                                          <p:stCondLst>
                                            <p:cond delay="0"/>
                                          </p:stCondLst>
                                        </p:cTn>
                                        <p:tgtEl>
                                          <p:spTgt spid="554149"/>
                                        </p:tgtEl>
                                        <p:attrNameLst>
                                          <p:attrName>style.visibility</p:attrName>
                                        </p:attrNameLst>
                                      </p:cBhvr>
                                      <p:to>
                                        <p:strVal val="visible"/>
                                      </p:to>
                                    </p:set>
                                  </p:childTnLst>
                                </p:cTn>
                              </p:par>
                            </p:childTnLst>
                          </p:cTn>
                        </p:par>
                        <p:par>
                          <p:cTn id="158" fill="hold" nodeType="afterGroup">
                            <p:stCondLst>
                              <p:cond delay="500"/>
                            </p:stCondLst>
                            <p:childTnLst>
                              <p:par>
                                <p:cTn id="159" presetID="1" presetClass="entr" presetSubtype="0" fill="hold" grpId="0" nodeType="afterEffect">
                                  <p:stCondLst>
                                    <p:cond delay="0"/>
                                  </p:stCondLst>
                                  <p:childTnLst>
                                    <p:set>
                                      <p:cBhvr>
                                        <p:cTn id="160" dur="1" fill="hold">
                                          <p:stCondLst>
                                            <p:cond delay="0"/>
                                          </p:stCondLst>
                                        </p:cTn>
                                        <p:tgtEl>
                                          <p:spTgt spid="554150"/>
                                        </p:tgtEl>
                                        <p:attrNameLst>
                                          <p:attrName>style.visibility</p:attrName>
                                        </p:attrNameLst>
                                      </p:cBhvr>
                                      <p:to>
                                        <p:strVal val="visible"/>
                                      </p:to>
                                    </p:set>
                                  </p:childTnLst>
                                </p:cTn>
                              </p:par>
                            </p:childTnLst>
                          </p:cTn>
                        </p:par>
                        <p:par>
                          <p:cTn id="161" fill="hold" nodeType="afterGroup">
                            <p:stCondLst>
                              <p:cond delay="500"/>
                            </p:stCondLst>
                            <p:childTnLst>
                              <p:par>
                                <p:cTn id="162" presetID="1" presetClass="entr" presetSubtype="0" fill="hold" grpId="0" nodeType="afterEffect">
                                  <p:stCondLst>
                                    <p:cond delay="0"/>
                                  </p:stCondLst>
                                  <p:childTnLst>
                                    <p:set>
                                      <p:cBhvr>
                                        <p:cTn id="163" dur="1" fill="hold">
                                          <p:stCondLst>
                                            <p:cond delay="0"/>
                                          </p:stCondLst>
                                        </p:cTn>
                                        <p:tgtEl>
                                          <p:spTgt spid="554151"/>
                                        </p:tgtEl>
                                        <p:attrNameLst>
                                          <p:attrName>style.visibility</p:attrName>
                                        </p:attrNameLst>
                                      </p:cBhvr>
                                      <p:to>
                                        <p:strVal val="visible"/>
                                      </p:to>
                                    </p:set>
                                  </p:childTnLst>
                                </p:cTn>
                              </p:par>
                            </p:childTnLst>
                          </p:cTn>
                        </p:par>
                      </p:childTnLst>
                    </p:cTn>
                  </p:par>
                  <p:par>
                    <p:cTn id="164" fill="hold" nodeType="clickPar">
                      <p:stCondLst>
                        <p:cond delay="indefinite"/>
                      </p:stCondLst>
                      <p:childTnLst>
                        <p:par>
                          <p:cTn id="165" fill="hold" nodeType="withGroup">
                            <p:stCondLst>
                              <p:cond delay="0"/>
                            </p:stCondLst>
                            <p:childTnLst>
                              <p:par>
                                <p:cTn id="166" presetID="1" presetClass="entr" presetSubtype="0" fill="hold" grpId="0" nodeType="clickEffect">
                                  <p:stCondLst>
                                    <p:cond delay="0"/>
                                  </p:stCondLst>
                                  <p:childTnLst>
                                    <p:set>
                                      <p:cBhvr>
                                        <p:cTn id="167" dur="1" fill="hold">
                                          <p:stCondLst>
                                            <p:cond delay="0"/>
                                          </p:stCondLst>
                                        </p:cTn>
                                        <p:tgtEl>
                                          <p:spTgt spid="554144"/>
                                        </p:tgtEl>
                                        <p:attrNameLst>
                                          <p:attrName>style.visibility</p:attrName>
                                        </p:attrNameLst>
                                      </p:cBhvr>
                                      <p:to>
                                        <p:strVal val="visible"/>
                                      </p:to>
                                    </p:set>
                                  </p:childTnLst>
                                </p:cTn>
                              </p:par>
                              <p:par>
                                <p:cTn id="168" presetID="1" presetClass="entr" presetSubtype="0" fill="hold" grpId="0" nodeType="withEffect">
                                  <p:stCondLst>
                                    <p:cond delay="0"/>
                                  </p:stCondLst>
                                  <p:childTnLst>
                                    <p:set>
                                      <p:cBhvr>
                                        <p:cTn id="169" dur="1" fill="hold">
                                          <p:stCondLst>
                                            <p:cond delay="0"/>
                                          </p:stCondLst>
                                        </p:cTn>
                                        <p:tgtEl>
                                          <p:spTgt spid="554096"/>
                                        </p:tgtEl>
                                        <p:attrNameLst>
                                          <p:attrName>style.visibility</p:attrName>
                                        </p:attrNameLst>
                                      </p:cBhvr>
                                      <p:to>
                                        <p:strVal val="visible"/>
                                      </p:to>
                                    </p:set>
                                  </p:childTnLst>
                                </p:cTn>
                              </p:par>
                              <p:par>
                                <p:cTn id="170" presetID="22" presetClass="entr" presetSubtype="8" fill="hold" nodeType="withEffect">
                                  <p:stCondLst>
                                    <p:cond delay="0"/>
                                  </p:stCondLst>
                                  <p:childTnLst>
                                    <p:set>
                                      <p:cBhvr>
                                        <p:cTn id="171" dur="1" fill="hold">
                                          <p:stCondLst>
                                            <p:cond delay="0"/>
                                          </p:stCondLst>
                                        </p:cTn>
                                        <p:tgtEl>
                                          <p:spTgt spid="7"/>
                                        </p:tgtEl>
                                        <p:attrNameLst>
                                          <p:attrName>style.visibility</p:attrName>
                                        </p:attrNameLst>
                                      </p:cBhvr>
                                      <p:to>
                                        <p:strVal val="visible"/>
                                      </p:to>
                                    </p:set>
                                    <p:animEffect transition="in" filter="wipe(left)">
                                      <p:cBhvr>
                                        <p:cTn id="172" dur="500"/>
                                        <p:tgtEl>
                                          <p:spTgt spid="7"/>
                                        </p:tgtEl>
                                      </p:cBhvr>
                                    </p:animEffect>
                                  </p:childTnLst>
                                </p:cTn>
                              </p:par>
                              <p:par>
                                <p:cTn id="173" presetID="1" presetClass="entr" presetSubtype="0" fill="hold" grpId="0" nodeType="withEffect">
                                  <p:stCondLst>
                                    <p:cond delay="0"/>
                                  </p:stCondLst>
                                  <p:childTnLst>
                                    <p:set>
                                      <p:cBhvr>
                                        <p:cTn id="174" dur="1" fill="hold">
                                          <p:stCondLst>
                                            <p:cond delay="0"/>
                                          </p:stCondLst>
                                        </p:cTn>
                                        <p:tgtEl>
                                          <p:spTgt spid="554095"/>
                                        </p:tgtEl>
                                        <p:attrNameLst>
                                          <p:attrName>style.visibility</p:attrName>
                                        </p:attrNameLst>
                                      </p:cBhvr>
                                      <p:to>
                                        <p:strVal val="visible"/>
                                      </p:to>
                                    </p:set>
                                  </p:childTnLst>
                                </p:cTn>
                              </p:par>
                              <p:par>
                                <p:cTn id="175" presetID="1" presetClass="entr" presetSubtype="0" fill="hold" grpId="0" nodeType="withEffect">
                                  <p:stCondLst>
                                    <p:cond delay="0"/>
                                  </p:stCondLst>
                                  <p:childTnLst>
                                    <p:set>
                                      <p:cBhvr>
                                        <p:cTn id="176" dur="1" fill="hold">
                                          <p:stCondLst>
                                            <p:cond delay="0"/>
                                          </p:stCondLst>
                                        </p:cTn>
                                        <p:tgtEl>
                                          <p:spTgt spid="554141"/>
                                        </p:tgtEl>
                                        <p:attrNameLst>
                                          <p:attrName>style.visibility</p:attrName>
                                        </p:attrNameLst>
                                      </p:cBhvr>
                                      <p:to>
                                        <p:strVal val="visible"/>
                                      </p:to>
                                    </p:set>
                                  </p:childTnLst>
                                </p:cTn>
                              </p:par>
                              <p:par>
                                <p:cTn id="177" presetID="22" presetClass="entr" presetSubtype="8" fill="hold" nodeType="withEffect">
                                  <p:stCondLst>
                                    <p:cond delay="0"/>
                                  </p:stCondLst>
                                  <p:childTnLst>
                                    <p:set>
                                      <p:cBhvr>
                                        <p:cTn id="178" dur="1" fill="hold">
                                          <p:stCondLst>
                                            <p:cond delay="0"/>
                                          </p:stCondLst>
                                        </p:cTn>
                                        <p:tgtEl>
                                          <p:spTgt spid="548914"/>
                                        </p:tgtEl>
                                        <p:attrNameLst>
                                          <p:attrName>style.visibility</p:attrName>
                                        </p:attrNameLst>
                                      </p:cBhvr>
                                      <p:to>
                                        <p:strVal val="visible"/>
                                      </p:to>
                                    </p:set>
                                    <p:animEffect transition="in" filter="wipe(left)">
                                      <p:cBhvr>
                                        <p:cTn id="179" dur="500"/>
                                        <p:tgtEl>
                                          <p:spTgt spid="548914"/>
                                        </p:tgtEl>
                                      </p:cBhvr>
                                    </p:animEffect>
                                  </p:childTnLst>
                                </p:cTn>
                              </p:par>
                              <p:par>
                                <p:cTn id="180" presetID="22" presetClass="entr" presetSubtype="1" fill="hold" nodeType="withEffect">
                                  <p:stCondLst>
                                    <p:cond delay="0"/>
                                  </p:stCondLst>
                                  <p:childTnLst>
                                    <p:set>
                                      <p:cBhvr>
                                        <p:cTn id="181" dur="1" fill="hold">
                                          <p:stCondLst>
                                            <p:cond delay="0"/>
                                          </p:stCondLst>
                                        </p:cTn>
                                        <p:tgtEl>
                                          <p:spTgt spid="2"/>
                                        </p:tgtEl>
                                        <p:attrNameLst>
                                          <p:attrName>style.visibility</p:attrName>
                                        </p:attrNameLst>
                                      </p:cBhvr>
                                      <p:to>
                                        <p:strVal val="visible"/>
                                      </p:to>
                                    </p:set>
                                    <p:animEffect transition="in" filter="wipe(up)">
                                      <p:cBhvr>
                                        <p:cTn id="182" dur="500"/>
                                        <p:tgtEl>
                                          <p:spTgt spid="2"/>
                                        </p:tgtEl>
                                      </p:cBhvr>
                                    </p:animEffect>
                                  </p:childTnLst>
                                </p:cTn>
                              </p:par>
                              <p:par>
                                <p:cTn id="183" presetID="22" presetClass="entr" presetSubtype="1" fill="hold" nodeType="withEffect">
                                  <p:stCondLst>
                                    <p:cond delay="0"/>
                                  </p:stCondLst>
                                  <p:childTnLst>
                                    <p:set>
                                      <p:cBhvr>
                                        <p:cTn id="184" dur="1" fill="hold">
                                          <p:stCondLst>
                                            <p:cond delay="0"/>
                                          </p:stCondLst>
                                        </p:cTn>
                                        <p:tgtEl>
                                          <p:spTgt spid="8"/>
                                        </p:tgtEl>
                                        <p:attrNameLst>
                                          <p:attrName>style.visibility</p:attrName>
                                        </p:attrNameLst>
                                      </p:cBhvr>
                                      <p:to>
                                        <p:strVal val="visible"/>
                                      </p:to>
                                    </p:set>
                                    <p:animEffect transition="in" filter="wipe(up)">
                                      <p:cBhvr>
                                        <p:cTn id="185" dur="500"/>
                                        <p:tgtEl>
                                          <p:spTgt spid="8"/>
                                        </p:tgtEl>
                                      </p:cBhvr>
                                    </p:animEffect>
                                  </p:childTnLst>
                                </p:cTn>
                              </p:par>
                              <p:par>
                                <p:cTn id="186" presetID="22" presetClass="entr" presetSubtype="8" fill="hold" nodeType="withEffect">
                                  <p:stCondLst>
                                    <p:cond delay="0"/>
                                  </p:stCondLst>
                                  <p:childTnLst>
                                    <p:set>
                                      <p:cBhvr>
                                        <p:cTn id="187" dur="1" fill="hold">
                                          <p:stCondLst>
                                            <p:cond delay="0"/>
                                          </p:stCondLst>
                                        </p:cTn>
                                        <p:tgtEl>
                                          <p:spTgt spid="5"/>
                                        </p:tgtEl>
                                        <p:attrNameLst>
                                          <p:attrName>style.visibility</p:attrName>
                                        </p:attrNameLst>
                                      </p:cBhvr>
                                      <p:to>
                                        <p:strVal val="visible"/>
                                      </p:to>
                                    </p:set>
                                    <p:animEffect transition="in" filter="wipe(left)">
                                      <p:cBhvr>
                                        <p:cTn id="188" dur="500"/>
                                        <p:tgtEl>
                                          <p:spTgt spid="5"/>
                                        </p:tgtEl>
                                      </p:cBhvr>
                                    </p:animEffect>
                                  </p:childTnLst>
                                </p:cTn>
                              </p:par>
                              <p:par>
                                <p:cTn id="189" presetID="1" presetClass="entr" presetSubtype="0" fill="hold" grpId="0" nodeType="withEffect">
                                  <p:stCondLst>
                                    <p:cond delay="0"/>
                                  </p:stCondLst>
                                  <p:childTnLst>
                                    <p:set>
                                      <p:cBhvr>
                                        <p:cTn id="190" dur="1" fill="hold">
                                          <p:stCondLst>
                                            <p:cond delay="0"/>
                                          </p:stCondLst>
                                        </p:cTn>
                                        <p:tgtEl>
                                          <p:spTgt spid="554142"/>
                                        </p:tgtEl>
                                        <p:attrNameLst>
                                          <p:attrName>style.visibility</p:attrName>
                                        </p:attrNameLst>
                                      </p:cBhvr>
                                      <p:to>
                                        <p:strVal val="visible"/>
                                      </p:to>
                                    </p:set>
                                  </p:childTnLst>
                                </p:cTn>
                              </p:par>
                              <p:par>
                                <p:cTn id="191" presetID="1" presetClass="entr" presetSubtype="0" fill="hold" grpId="0" nodeType="withEffect">
                                  <p:stCondLst>
                                    <p:cond delay="0"/>
                                  </p:stCondLst>
                                  <p:childTnLst>
                                    <p:set>
                                      <p:cBhvr>
                                        <p:cTn id="192" dur="1" fill="hold">
                                          <p:stCondLst>
                                            <p:cond delay="0"/>
                                          </p:stCondLst>
                                        </p:cTn>
                                        <p:tgtEl>
                                          <p:spTgt spid="554097"/>
                                        </p:tgtEl>
                                        <p:attrNameLst>
                                          <p:attrName>style.visibility</p:attrName>
                                        </p:attrNameLst>
                                      </p:cBhvr>
                                      <p:to>
                                        <p:strVal val="visible"/>
                                      </p:to>
                                    </p:set>
                                  </p:childTnLst>
                                </p:cTn>
                              </p:par>
                              <p:par>
                                <p:cTn id="193" presetID="1" presetClass="entr" presetSubtype="0" fill="hold" grpId="0" nodeType="withEffect">
                                  <p:stCondLst>
                                    <p:cond delay="0"/>
                                  </p:stCondLst>
                                  <p:childTnLst>
                                    <p:set>
                                      <p:cBhvr>
                                        <p:cTn id="194" dur="1" fill="hold">
                                          <p:stCondLst>
                                            <p:cond delay="0"/>
                                          </p:stCondLst>
                                        </p:cTn>
                                        <p:tgtEl>
                                          <p:spTgt spid="554143"/>
                                        </p:tgtEl>
                                        <p:attrNameLst>
                                          <p:attrName>style.visibility</p:attrName>
                                        </p:attrNameLst>
                                      </p:cBhvr>
                                      <p:to>
                                        <p:strVal val="visible"/>
                                      </p:to>
                                    </p:set>
                                  </p:childTnLst>
                                </p:cTn>
                              </p:par>
                              <p:par>
                                <p:cTn id="195" presetID="22" presetClass="entr" presetSubtype="8" fill="hold" nodeType="withEffect">
                                  <p:stCondLst>
                                    <p:cond delay="0"/>
                                  </p:stCondLst>
                                  <p:childTnLst>
                                    <p:set>
                                      <p:cBhvr>
                                        <p:cTn id="196" dur="1" fill="hold">
                                          <p:stCondLst>
                                            <p:cond delay="0"/>
                                          </p:stCondLst>
                                        </p:cTn>
                                        <p:tgtEl>
                                          <p:spTgt spid="3"/>
                                        </p:tgtEl>
                                        <p:attrNameLst>
                                          <p:attrName>style.visibility</p:attrName>
                                        </p:attrNameLst>
                                      </p:cBhvr>
                                      <p:to>
                                        <p:strVal val="visible"/>
                                      </p:to>
                                    </p:set>
                                    <p:animEffect transition="in" filter="wipe(left)">
                                      <p:cBhvr>
                                        <p:cTn id="197" dur="500"/>
                                        <p:tgtEl>
                                          <p:spTgt spid="3"/>
                                        </p:tgtEl>
                                      </p:cBhvr>
                                    </p:animEffect>
                                  </p:childTnLst>
                                </p:cTn>
                              </p:par>
                              <p:par>
                                <p:cTn id="198" presetID="1" presetClass="entr" presetSubtype="0" fill="hold" grpId="0" nodeType="withEffect">
                                  <p:stCondLst>
                                    <p:cond delay="0"/>
                                  </p:stCondLst>
                                  <p:childTnLst>
                                    <p:set>
                                      <p:cBhvr>
                                        <p:cTn id="199" dur="1" fill="hold">
                                          <p:stCondLst>
                                            <p:cond delay="0"/>
                                          </p:stCondLst>
                                        </p:cTn>
                                        <p:tgtEl>
                                          <p:spTgt spid="554098"/>
                                        </p:tgtEl>
                                        <p:attrNameLst>
                                          <p:attrName>style.visibility</p:attrName>
                                        </p:attrNameLst>
                                      </p:cBhvr>
                                      <p:to>
                                        <p:strVal val="visible"/>
                                      </p:to>
                                    </p:set>
                                  </p:childTnLst>
                                </p:cTn>
                              </p:par>
                              <p:par>
                                <p:cTn id="200" presetID="22" presetClass="entr" presetSubtype="1" fill="hold" nodeType="withEffect">
                                  <p:stCondLst>
                                    <p:cond delay="0"/>
                                  </p:stCondLst>
                                  <p:childTnLst>
                                    <p:set>
                                      <p:cBhvr>
                                        <p:cTn id="201" dur="1" fill="hold">
                                          <p:stCondLst>
                                            <p:cond delay="0"/>
                                          </p:stCondLst>
                                        </p:cTn>
                                        <p:tgtEl>
                                          <p:spTgt spid="6"/>
                                        </p:tgtEl>
                                        <p:attrNameLst>
                                          <p:attrName>style.visibility</p:attrName>
                                        </p:attrNameLst>
                                      </p:cBhvr>
                                      <p:to>
                                        <p:strVal val="visible"/>
                                      </p:to>
                                    </p:set>
                                    <p:animEffect transition="in" filter="wipe(up)">
                                      <p:cBhvr>
                                        <p:cTn id="202" dur="500"/>
                                        <p:tgtEl>
                                          <p:spTgt spid="6"/>
                                        </p:tgtEl>
                                      </p:cBhvr>
                                    </p:animEffect>
                                  </p:childTnLst>
                                </p:cTn>
                              </p:par>
                              <p:par>
                                <p:cTn id="203" presetID="22" presetClass="entr" presetSubtype="1" fill="hold" nodeType="withEffect">
                                  <p:stCondLst>
                                    <p:cond delay="0"/>
                                  </p:stCondLst>
                                  <p:childTnLst>
                                    <p:set>
                                      <p:cBhvr>
                                        <p:cTn id="204" dur="1" fill="hold">
                                          <p:stCondLst>
                                            <p:cond delay="0"/>
                                          </p:stCondLst>
                                        </p:cTn>
                                        <p:tgtEl>
                                          <p:spTgt spid="4"/>
                                        </p:tgtEl>
                                        <p:attrNameLst>
                                          <p:attrName>style.visibility</p:attrName>
                                        </p:attrNameLst>
                                      </p:cBhvr>
                                      <p:to>
                                        <p:strVal val="visible"/>
                                      </p:to>
                                    </p:set>
                                    <p:animEffect transition="in" filter="wipe(up)">
                                      <p:cBhvr>
                                        <p:cTn id="205" dur="500"/>
                                        <p:tgtEl>
                                          <p:spTgt spid="4"/>
                                        </p:tgtEl>
                                      </p:cBhvr>
                                    </p:animEffect>
                                  </p:childTnLst>
                                </p:cTn>
                              </p:par>
                            </p:childTnLst>
                          </p:cTn>
                        </p:par>
                      </p:childTnLst>
                    </p:cTn>
                  </p:par>
                  <p:par>
                    <p:cTn id="206" fill="hold" nodeType="clickPar">
                      <p:stCondLst>
                        <p:cond delay="indefinite"/>
                      </p:stCondLst>
                      <p:childTnLst>
                        <p:par>
                          <p:cTn id="207" fill="hold" nodeType="withGroup">
                            <p:stCondLst>
                              <p:cond delay="0"/>
                            </p:stCondLst>
                            <p:childTnLst>
                              <p:par>
                                <p:cTn id="208" presetID="1" presetClass="entr" presetSubtype="0" fill="hold" nodeType="clickEffect">
                                  <p:stCondLst>
                                    <p:cond delay="0"/>
                                  </p:stCondLst>
                                  <p:childTnLst>
                                    <p:set>
                                      <p:cBhvr>
                                        <p:cTn id="209" dur="1" fill="hold">
                                          <p:stCondLst>
                                            <p:cond delay="0"/>
                                          </p:stCondLst>
                                        </p:cTn>
                                        <p:tgtEl>
                                          <p:spTgt spid="554159"/>
                                        </p:tgtEl>
                                        <p:attrNameLst>
                                          <p:attrName>style.visibility</p:attrName>
                                        </p:attrNameLst>
                                      </p:cBhvr>
                                      <p:to>
                                        <p:strVal val="visible"/>
                                      </p:to>
                                    </p:set>
                                  </p:childTnLst>
                                </p:cTn>
                              </p:par>
                              <p:par>
                                <p:cTn id="210" presetID="1" presetClass="entr" presetSubtype="0" fill="hold" nodeType="withEffect">
                                  <p:stCondLst>
                                    <p:cond delay="0"/>
                                  </p:stCondLst>
                                  <p:childTnLst>
                                    <p:set>
                                      <p:cBhvr>
                                        <p:cTn id="211" dur="1" fill="hold">
                                          <p:stCondLst>
                                            <p:cond delay="0"/>
                                          </p:stCondLst>
                                        </p:cTn>
                                        <p:tgtEl>
                                          <p:spTgt spid="554158"/>
                                        </p:tgtEl>
                                        <p:attrNameLst>
                                          <p:attrName>style.visibility</p:attrName>
                                        </p:attrNameLst>
                                      </p:cBhvr>
                                      <p:to>
                                        <p:strVal val="visible"/>
                                      </p:to>
                                    </p:set>
                                  </p:childTnLst>
                                </p:cTn>
                              </p:par>
                              <p:par>
                                <p:cTn id="212" presetID="22" presetClass="entr" presetSubtype="8" fill="hold" grpId="0" nodeType="withEffect">
                                  <p:stCondLst>
                                    <p:cond delay="0"/>
                                  </p:stCondLst>
                                  <p:childTnLst>
                                    <p:set>
                                      <p:cBhvr>
                                        <p:cTn id="213" dur="1" fill="hold">
                                          <p:stCondLst>
                                            <p:cond delay="0"/>
                                          </p:stCondLst>
                                        </p:cTn>
                                        <p:tgtEl>
                                          <p:spTgt spid="554160"/>
                                        </p:tgtEl>
                                        <p:attrNameLst>
                                          <p:attrName>style.visibility</p:attrName>
                                        </p:attrNameLst>
                                      </p:cBhvr>
                                      <p:to>
                                        <p:strVal val="visible"/>
                                      </p:to>
                                    </p:set>
                                    <p:animEffect transition="in" filter="wipe(left)">
                                      <p:cBhvr>
                                        <p:cTn id="214" dur="500"/>
                                        <p:tgtEl>
                                          <p:spTgt spid="554160"/>
                                        </p:tgtEl>
                                      </p:cBhvr>
                                    </p:animEffect>
                                  </p:childTnLst>
                                </p:cTn>
                              </p:par>
                              <p:par>
                                <p:cTn id="215" presetID="1" presetClass="entr" presetSubtype="0" fill="hold" nodeType="withEffect">
                                  <p:stCondLst>
                                    <p:cond delay="0"/>
                                  </p:stCondLst>
                                  <p:childTnLst>
                                    <p:set>
                                      <p:cBhvr>
                                        <p:cTn id="216" dur="1" fill="hold">
                                          <p:stCondLst>
                                            <p:cond delay="0"/>
                                          </p:stCondLst>
                                        </p:cTn>
                                        <p:tgtEl>
                                          <p:spTgt spid="554155"/>
                                        </p:tgtEl>
                                        <p:attrNameLst>
                                          <p:attrName>style.visibility</p:attrName>
                                        </p:attrNameLst>
                                      </p:cBhvr>
                                      <p:to>
                                        <p:strVal val="visible"/>
                                      </p:to>
                                    </p:set>
                                  </p:childTnLst>
                                </p:cTn>
                              </p:par>
                              <p:par>
                                <p:cTn id="217" presetID="1" presetClass="entr" presetSubtype="0" fill="hold" nodeType="withEffect">
                                  <p:stCondLst>
                                    <p:cond delay="0"/>
                                  </p:stCondLst>
                                  <p:childTnLst>
                                    <p:set>
                                      <p:cBhvr>
                                        <p:cTn id="218" dur="1" fill="hold">
                                          <p:stCondLst>
                                            <p:cond delay="0"/>
                                          </p:stCondLst>
                                        </p:cTn>
                                        <p:tgtEl>
                                          <p:spTgt spid="554156"/>
                                        </p:tgtEl>
                                        <p:attrNameLst>
                                          <p:attrName>style.visibility</p:attrName>
                                        </p:attrNameLst>
                                      </p:cBhvr>
                                      <p:to>
                                        <p:strVal val="visible"/>
                                      </p:to>
                                    </p:set>
                                  </p:childTnLst>
                                </p:cTn>
                              </p:par>
                              <p:par>
                                <p:cTn id="219" presetID="22" presetClass="entr" presetSubtype="8" fill="hold" grpId="0" nodeType="withEffect">
                                  <p:stCondLst>
                                    <p:cond delay="0"/>
                                  </p:stCondLst>
                                  <p:childTnLst>
                                    <p:set>
                                      <p:cBhvr>
                                        <p:cTn id="220" dur="1" fill="hold">
                                          <p:stCondLst>
                                            <p:cond delay="0"/>
                                          </p:stCondLst>
                                        </p:cTn>
                                        <p:tgtEl>
                                          <p:spTgt spid="554157"/>
                                        </p:tgtEl>
                                        <p:attrNameLst>
                                          <p:attrName>style.visibility</p:attrName>
                                        </p:attrNameLst>
                                      </p:cBhvr>
                                      <p:to>
                                        <p:strVal val="visible"/>
                                      </p:to>
                                    </p:set>
                                    <p:animEffect transition="in" filter="wipe(left)">
                                      <p:cBhvr>
                                        <p:cTn id="221" dur="500"/>
                                        <p:tgtEl>
                                          <p:spTgt spid="554157"/>
                                        </p:tgtEl>
                                      </p:cBhvr>
                                    </p:animEffect>
                                  </p:childTnLst>
                                </p:cTn>
                              </p:par>
                              <p:par>
                                <p:cTn id="222" presetID="1" presetClass="entr" presetSubtype="0" fill="hold" nodeType="withEffect">
                                  <p:stCondLst>
                                    <p:cond delay="0"/>
                                  </p:stCondLst>
                                  <p:childTnLst>
                                    <p:set>
                                      <p:cBhvr>
                                        <p:cTn id="223" dur="1" fill="hold">
                                          <p:stCondLst>
                                            <p:cond delay="0"/>
                                          </p:stCondLst>
                                        </p:cTn>
                                        <p:tgtEl>
                                          <p:spTgt spid="554153"/>
                                        </p:tgtEl>
                                        <p:attrNameLst>
                                          <p:attrName>style.visibility</p:attrName>
                                        </p:attrNameLst>
                                      </p:cBhvr>
                                      <p:to>
                                        <p:strVal val="visible"/>
                                      </p:to>
                                    </p:set>
                                  </p:childTnLst>
                                </p:cTn>
                              </p:par>
                              <p:par>
                                <p:cTn id="224" presetID="22" presetClass="entr" presetSubtype="8" fill="hold" grpId="0" nodeType="withEffect">
                                  <p:stCondLst>
                                    <p:cond delay="0"/>
                                  </p:stCondLst>
                                  <p:childTnLst>
                                    <p:set>
                                      <p:cBhvr>
                                        <p:cTn id="225" dur="1" fill="hold">
                                          <p:stCondLst>
                                            <p:cond delay="0"/>
                                          </p:stCondLst>
                                        </p:cTn>
                                        <p:tgtEl>
                                          <p:spTgt spid="554154"/>
                                        </p:tgtEl>
                                        <p:attrNameLst>
                                          <p:attrName>style.visibility</p:attrName>
                                        </p:attrNameLst>
                                      </p:cBhvr>
                                      <p:to>
                                        <p:strVal val="visible"/>
                                      </p:to>
                                    </p:set>
                                    <p:animEffect transition="in" filter="wipe(left)">
                                      <p:cBhvr>
                                        <p:cTn id="226" dur="500"/>
                                        <p:tgtEl>
                                          <p:spTgt spid="554154"/>
                                        </p:tgtEl>
                                      </p:cBhvr>
                                    </p:animEffect>
                                  </p:childTnLst>
                                </p:cTn>
                              </p:par>
                              <p:par>
                                <p:cTn id="227" presetID="1" presetClass="entr" presetSubtype="0" fill="hold" nodeType="withEffect">
                                  <p:stCondLst>
                                    <p:cond delay="0"/>
                                  </p:stCondLst>
                                  <p:childTnLst>
                                    <p:set>
                                      <p:cBhvr>
                                        <p:cTn id="228" dur="1" fill="hold">
                                          <p:stCondLst>
                                            <p:cond delay="0"/>
                                          </p:stCondLst>
                                        </p:cTn>
                                        <p:tgtEl>
                                          <p:spTgt spid="554152"/>
                                        </p:tgtEl>
                                        <p:attrNameLst>
                                          <p:attrName>style.visibility</p:attrName>
                                        </p:attrNameLst>
                                      </p:cBhvr>
                                      <p:to>
                                        <p:strVal val="visible"/>
                                      </p:to>
                                    </p:set>
                                  </p:childTnLst>
                                </p:cTn>
                              </p:par>
                            </p:childTnLst>
                          </p:cTn>
                        </p:par>
                      </p:childTnLst>
                    </p:cTn>
                  </p:par>
                  <p:par>
                    <p:cTn id="229" fill="hold" nodeType="clickPar">
                      <p:stCondLst>
                        <p:cond delay="indefinite"/>
                      </p:stCondLst>
                      <p:childTnLst>
                        <p:par>
                          <p:cTn id="230" fill="hold" nodeType="withGroup">
                            <p:stCondLst>
                              <p:cond delay="0"/>
                            </p:stCondLst>
                            <p:childTnLst>
                              <p:par>
                                <p:cTn id="231" presetID="1" presetClass="entr" presetSubtype="0" fill="hold" grpId="0" nodeType="clickEffect">
                                  <p:stCondLst>
                                    <p:cond delay="0"/>
                                  </p:stCondLst>
                                  <p:childTnLst>
                                    <p:set>
                                      <p:cBhvr>
                                        <p:cTn id="232" dur="1" fill="hold">
                                          <p:stCondLst>
                                            <p:cond delay="0"/>
                                          </p:stCondLst>
                                        </p:cTn>
                                        <p:tgtEl>
                                          <p:spTgt spid="554180"/>
                                        </p:tgtEl>
                                        <p:attrNameLst>
                                          <p:attrName>style.visibility</p:attrName>
                                        </p:attrNameLst>
                                      </p:cBhvr>
                                      <p:to>
                                        <p:strVal val="visible"/>
                                      </p:to>
                                    </p:set>
                                  </p:childTnLst>
                                </p:cTn>
                              </p:par>
                              <p:par>
                                <p:cTn id="233" presetID="1" presetClass="entr" presetSubtype="0" fill="hold" grpId="0" nodeType="withEffect">
                                  <p:stCondLst>
                                    <p:cond delay="0"/>
                                  </p:stCondLst>
                                  <p:childTnLst>
                                    <p:set>
                                      <p:cBhvr>
                                        <p:cTn id="234" dur="1" fill="hold">
                                          <p:stCondLst>
                                            <p:cond delay="0"/>
                                          </p:stCondLst>
                                        </p:cTn>
                                        <p:tgtEl>
                                          <p:spTgt spid="554181"/>
                                        </p:tgtEl>
                                        <p:attrNameLst>
                                          <p:attrName>style.visibility</p:attrName>
                                        </p:attrNameLst>
                                      </p:cBhvr>
                                      <p:to>
                                        <p:strVal val="visible"/>
                                      </p:to>
                                    </p:set>
                                  </p:childTnLst>
                                </p:cTn>
                              </p:par>
                              <p:par>
                                <p:cTn id="235" presetID="1" presetClass="entr" presetSubtype="0" fill="hold" grpId="0" nodeType="withEffect">
                                  <p:stCondLst>
                                    <p:cond delay="0"/>
                                  </p:stCondLst>
                                  <p:childTnLst>
                                    <p:set>
                                      <p:cBhvr>
                                        <p:cTn id="236" dur="1" fill="hold">
                                          <p:stCondLst>
                                            <p:cond delay="0"/>
                                          </p:stCondLst>
                                        </p:cTn>
                                        <p:tgtEl>
                                          <p:spTgt spid="554182"/>
                                        </p:tgtEl>
                                        <p:attrNameLst>
                                          <p:attrName>style.visibility</p:attrName>
                                        </p:attrNameLst>
                                      </p:cBhvr>
                                      <p:to>
                                        <p:strVal val="visible"/>
                                      </p:to>
                                    </p:set>
                                  </p:childTnLst>
                                </p:cTn>
                              </p:par>
                              <p:par>
                                <p:cTn id="237" presetID="1" presetClass="entr" presetSubtype="0" fill="hold" grpId="0" nodeType="withEffect">
                                  <p:stCondLst>
                                    <p:cond delay="0"/>
                                  </p:stCondLst>
                                  <p:childTnLst>
                                    <p:set>
                                      <p:cBhvr>
                                        <p:cTn id="238" dur="1" fill="hold">
                                          <p:stCondLst>
                                            <p:cond delay="0"/>
                                          </p:stCondLst>
                                        </p:cTn>
                                        <p:tgtEl>
                                          <p:spTgt spid="554183"/>
                                        </p:tgtEl>
                                        <p:attrNameLst>
                                          <p:attrName>style.visibility</p:attrName>
                                        </p:attrNameLst>
                                      </p:cBhvr>
                                      <p:to>
                                        <p:strVal val="visible"/>
                                      </p:to>
                                    </p:set>
                                  </p:childTnLst>
                                </p:cTn>
                              </p:par>
                            </p:childTnLst>
                          </p:cTn>
                        </p:par>
                      </p:childTnLst>
                    </p:cTn>
                  </p:par>
                  <p:par>
                    <p:cTn id="239" fill="hold" nodeType="clickPar">
                      <p:stCondLst>
                        <p:cond delay="indefinite"/>
                      </p:stCondLst>
                      <p:childTnLst>
                        <p:par>
                          <p:cTn id="240" fill="hold" nodeType="withGroup">
                            <p:stCondLst>
                              <p:cond delay="0"/>
                            </p:stCondLst>
                            <p:childTnLst>
                              <p:par>
                                <p:cTn id="241" presetID="1" presetClass="entr" presetSubtype="0" fill="hold" grpId="0" nodeType="clickEffect">
                                  <p:stCondLst>
                                    <p:cond delay="0"/>
                                  </p:stCondLst>
                                  <p:childTnLst>
                                    <p:set>
                                      <p:cBhvr>
                                        <p:cTn id="242" dur="1" fill="hold">
                                          <p:stCondLst>
                                            <p:cond delay="0"/>
                                          </p:stCondLst>
                                        </p:cTn>
                                        <p:tgtEl>
                                          <p:spTgt spid="972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93" grpId="0" animBg="1"/>
      <p:bldP spid="554095" grpId="0"/>
      <p:bldP spid="554096" grpId="0"/>
      <p:bldP spid="554097" grpId="0"/>
      <p:bldP spid="554098" grpId="0"/>
      <p:bldP spid="554099" grpId="0"/>
      <p:bldP spid="554100" grpId="0"/>
      <p:bldP spid="554101" grpId="0"/>
      <p:bldP spid="554102" grpId="0"/>
      <p:bldP spid="554103" grpId="0"/>
      <p:bldP spid="554104" grpId="0"/>
      <p:bldP spid="554105" grpId="0"/>
      <p:bldP spid="554106" grpId="0"/>
      <p:bldP spid="554107" grpId="0"/>
      <p:bldP spid="554108" grpId="0"/>
      <p:bldP spid="554109" grpId="0"/>
      <p:bldP spid="554128" grpId="0"/>
      <p:bldP spid="554129" grpId="0"/>
      <p:bldP spid="554130" grpId="0"/>
      <p:bldP spid="554131" grpId="0"/>
      <p:bldP spid="554132" grpId="0"/>
      <p:bldP spid="554133" grpId="0"/>
      <p:bldP spid="554134" grpId="0"/>
      <p:bldP spid="554135" grpId="0"/>
      <p:bldP spid="554136" grpId="0"/>
      <p:bldP spid="554137" grpId="0"/>
      <p:bldP spid="554141" grpId="0" animBg="1"/>
      <p:bldP spid="554142" grpId="0" animBg="1"/>
      <p:bldP spid="554143" grpId="0" animBg="1"/>
      <p:bldP spid="554144" grpId="0" animBg="1"/>
      <p:bldP spid="554146" grpId="0"/>
      <p:bldP spid="554147" grpId="0"/>
      <p:bldP spid="554148" grpId="0"/>
      <p:bldP spid="554149" grpId="0"/>
      <p:bldP spid="554150" grpId="0"/>
      <p:bldP spid="554151" grpId="0"/>
      <p:bldP spid="554154" grpId="0"/>
      <p:bldP spid="554157" grpId="0"/>
      <p:bldP spid="554160" grpId="0"/>
      <p:bldP spid="554161" grpId="0" animBg="1"/>
      <p:bldP spid="554166" grpId="0"/>
      <p:bldP spid="554167" grpId="0"/>
      <p:bldP spid="554168" grpId="0"/>
      <p:bldP spid="554169" grpId="0"/>
      <p:bldP spid="554170" grpId="0"/>
      <p:bldP spid="554171" grpId="0"/>
      <p:bldP spid="554172" grpId="0"/>
      <p:bldP spid="554173" grpId="0"/>
      <p:bldP spid="554174" grpId="0"/>
      <p:bldP spid="554175" grpId="0"/>
      <p:bldP spid="554176" grpId="0"/>
      <p:bldP spid="554177" grpId="0"/>
      <p:bldP spid="554178" grpId="0"/>
      <p:bldP spid="554179" grpId="0"/>
      <p:bldP spid="554180" grpId="0"/>
      <p:bldP spid="554181" grpId="0"/>
      <p:bldP spid="554182" grpId="0"/>
      <p:bldP spid="554183" grpId="0"/>
      <p:bldP spid="554184" grpId="0"/>
      <p:bldP spid="554188" grpId="0" animBg="1"/>
      <p:bldP spid="554189" grpId="0"/>
      <p:bldP spid="554190"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Rot="1" noChangeArrowheads="1"/>
          </p:cNvSpPr>
          <p:nvPr>
            <p:ph type="title" idx="4294967295"/>
          </p:nvPr>
        </p:nvSpPr>
        <p:spPr>
          <a:xfrm>
            <a:off x="381000" y="76200"/>
            <a:ext cx="8153400" cy="609600"/>
          </a:xfrm>
        </p:spPr>
        <p:txBody>
          <a:bodyPr/>
          <a:lstStyle/>
          <a:p>
            <a:pPr algn="l" eaLnBrk="1" hangingPunct="1"/>
            <a:r>
              <a:rPr lang="en-US" altLang="pt-PT" smtClean="0"/>
              <a:t>Properties of Indifference Curves</a:t>
            </a:r>
          </a:p>
        </p:txBody>
      </p:sp>
      <p:sp>
        <p:nvSpPr>
          <p:cNvPr id="15363" name="Rectangle 3"/>
          <p:cNvSpPr>
            <a:spLocks noGrp="1" noChangeArrowheads="1"/>
          </p:cNvSpPr>
          <p:nvPr>
            <p:ph idx="4294967295"/>
          </p:nvPr>
        </p:nvSpPr>
        <p:spPr>
          <a:xfrm>
            <a:off x="228600" y="838200"/>
            <a:ext cx="8686800" cy="5410200"/>
          </a:xfrm>
        </p:spPr>
        <p:txBody>
          <a:bodyPr/>
          <a:lstStyle/>
          <a:p>
            <a:pPr marL="230188" indent="-230188" eaLnBrk="1" hangingPunct="1">
              <a:buClr>
                <a:schemeClr val="tx1"/>
              </a:buClr>
              <a:tabLst>
                <a:tab pos="2743200" algn="l"/>
              </a:tabLst>
            </a:pPr>
            <a:r>
              <a:rPr lang="en-US" altLang="pt-PT" smtClean="0"/>
              <a:t>All indifference curve maps share two general properties: </a:t>
            </a:r>
          </a:p>
          <a:p>
            <a:pPr marL="684213" lvl="1" indent="-227013" eaLnBrk="1" hangingPunct="1">
              <a:tabLst>
                <a:tab pos="2743200" algn="l"/>
              </a:tabLst>
            </a:pPr>
            <a:r>
              <a:rPr lang="en-US" altLang="pt-PT" smtClean="0"/>
              <a:t>indifference curves never cross</a:t>
            </a:r>
          </a:p>
          <a:p>
            <a:pPr marL="684213" lvl="1" indent="-227013" eaLnBrk="1" hangingPunct="1">
              <a:tabLst>
                <a:tab pos="2743200" algn="l"/>
              </a:tabLst>
            </a:pPr>
            <a:r>
              <a:rPr lang="en-US" altLang="pt-PT" smtClean="0"/>
              <a:t>the farther out an indifference curve is from the origin, the higher the level of total utility it indicates</a:t>
            </a:r>
          </a:p>
          <a:p>
            <a:pPr marL="230188" indent="-230188" eaLnBrk="1" hangingPunct="1">
              <a:buClr>
                <a:schemeClr val="tx1"/>
              </a:buClr>
              <a:tabLst>
                <a:tab pos="2743200" algn="l"/>
              </a:tabLst>
            </a:pPr>
            <a:endParaRPr lang="en-US" altLang="pt-PT" smtClean="0"/>
          </a:p>
          <a:p>
            <a:pPr marL="230188" indent="-230188" eaLnBrk="1" hangingPunct="1">
              <a:buClr>
                <a:schemeClr val="tx1"/>
              </a:buClr>
              <a:tabLst>
                <a:tab pos="2743200" algn="l"/>
              </a:tabLst>
            </a:pPr>
            <a:r>
              <a:rPr lang="en-US" altLang="pt-PT" smtClean="0"/>
              <a:t>In addition, indifference curves for most goods, called ordinary goods, have two more properties: </a:t>
            </a:r>
          </a:p>
          <a:p>
            <a:pPr marL="684213" lvl="1" indent="-227013" eaLnBrk="1" hangingPunct="1">
              <a:tabLst>
                <a:tab pos="2743200" algn="l"/>
              </a:tabLst>
            </a:pPr>
            <a:r>
              <a:rPr lang="en-US" altLang="pt-PT" smtClean="0"/>
              <a:t>they are downward sloping</a:t>
            </a:r>
          </a:p>
          <a:p>
            <a:pPr marL="684213" lvl="1" indent="-227013" eaLnBrk="1" hangingPunct="1">
              <a:tabLst>
                <a:tab pos="2743200" algn="l"/>
              </a:tabLst>
            </a:pPr>
            <a:r>
              <a:rPr lang="en-US" altLang="pt-PT" smtClean="0"/>
              <a:t>are convex (bowed-in toward the origin) as a result of diminishing marginal utility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wipe(left)">
                                      <p:cBhvr>
                                        <p:cTn id="7" dur="500"/>
                                        <p:tgtEl>
                                          <p:spTgt spid="15363">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animEffect transition="in" filter="wipe(left)">
                                      <p:cBhvr>
                                        <p:cTn id="11" dur="500"/>
                                        <p:tgtEl>
                                          <p:spTgt spid="15363">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animEffect transition="in" filter="wipe(left)">
                                      <p:cBhvr>
                                        <p:cTn id="15" dur="500"/>
                                        <p:tgtEl>
                                          <p:spTgt spid="15363">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5363">
                                            <p:txEl>
                                              <p:pRg st="4" end="4"/>
                                            </p:txEl>
                                          </p:spTgt>
                                        </p:tgtEl>
                                        <p:attrNameLst>
                                          <p:attrName>style.visibility</p:attrName>
                                        </p:attrNameLst>
                                      </p:cBhvr>
                                      <p:to>
                                        <p:strVal val="visible"/>
                                      </p:to>
                                    </p:set>
                                    <p:animEffect transition="in" filter="wipe(left)">
                                      <p:cBhvr>
                                        <p:cTn id="20" dur="500"/>
                                        <p:tgtEl>
                                          <p:spTgt spid="15363">
                                            <p:txEl>
                                              <p:pRg st="4" end="4"/>
                                            </p:txEl>
                                          </p:spTgt>
                                        </p:tgtEl>
                                      </p:cBhvr>
                                    </p:animEffect>
                                  </p:childTnLst>
                                </p:cTn>
                              </p:par>
                            </p:childTnLst>
                          </p:cTn>
                        </p:par>
                        <p:par>
                          <p:cTn id="21" fill="hold" nodeType="afterGroup">
                            <p:stCondLst>
                              <p:cond delay="500"/>
                            </p:stCondLst>
                            <p:childTnLst>
                              <p:par>
                                <p:cTn id="22" presetID="22" presetClass="entr" presetSubtype="8" fill="hold" grpId="0" nodeType="afterEffect">
                                  <p:stCondLst>
                                    <p:cond delay="0"/>
                                  </p:stCondLst>
                                  <p:childTnLst>
                                    <p:set>
                                      <p:cBhvr>
                                        <p:cTn id="23" dur="1" fill="hold">
                                          <p:stCondLst>
                                            <p:cond delay="0"/>
                                          </p:stCondLst>
                                        </p:cTn>
                                        <p:tgtEl>
                                          <p:spTgt spid="15363">
                                            <p:txEl>
                                              <p:pRg st="5" end="5"/>
                                            </p:txEl>
                                          </p:spTgt>
                                        </p:tgtEl>
                                        <p:attrNameLst>
                                          <p:attrName>style.visibility</p:attrName>
                                        </p:attrNameLst>
                                      </p:cBhvr>
                                      <p:to>
                                        <p:strVal val="visible"/>
                                      </p:to>
                                    </p:set>
                                    <p:animEffect transition="in" filter="wipe(left)">
                                      <p:cBhvr>
                                        <p:cTn id="24" dur="500"/>
                                        <p:tgtEl>
                                          <p:spTgt spid="15363">
                                            <p:txEl>
                                              <p:pRg st="5" end="5"/>
                                            </p:txEl>
                                          </p:spTgt>
                                        </p:tgtEl>
                                      </p:cBhvr>
                                    </p:animEffect>
                                  </p:childTnLst>
                                </p:cTn>
                              </p:par>
                            </p:childTnLst>
                          </p:cTn>
                        </p:par>
                        <p:par>
                          <p:cTn id="25" fill="hold" nodeType="afterGroup">
                            <p:stCondLst>
                              <p:cond delay="1000"/>
                            </p:stCondLst>
                            <p:childTnLst>
                              <p:par>
                                <p:cTn id="26" presetID="22" presetClass="entr" presetSubtype="8" fill="hold" grpId="0" nodeType="afterEffect">
                                  <p:stCondLst>
                                    <p:cond delay="0"/>
                                  </p:stCondLst>
                                  <p:childTnLst>
                                    <p:set>
                                      <p:cBhvr>
                                        <p:cTn id="27" dur="1" fill="hold">
                                          <p:stCondLst>
                                            <p:cond delay="0"/>
                                          </p:stCondLst>
                                        </p:cTn>
                                        <p:tgtEl>
                                          <p:spTgt spid="15363">
                                            <p:txEl>
                                              <p:pRg st="6" end="6"/>
                                            </p:txEl>
                                          </p:spTgt>
                                        </p:tgtEl>
                                        <p:attrNameLst>
                                          <p:attrName>style.visibility</p:attrName>
                                        </p:attrNameLst>
                                      </p:cBhvr>
                                      <p:to>
                                        <p:strVal val="visible"/>
                                      </p:to>
                                    </p:set>
                                    <p:animEffect transition="in" filter="wipe(left)">
                                      <p:cBhvr>
                                        <p:cTn id="28" dur="500"/>
                                        <p:tgtEl>
                                          <p:spTgt spid="1536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Rot="1" noChangeArrowheads="1"/>
          </p:cNvSpPr>
          <p:nvPr/>
        </p:nvSpPr>
        <p:spPr bwMode="auto">
          <a:xfrm>
            <a:off x="381000" y="76200"/>
            <a:ext cx="8153400" cy="6096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lnSpc>
                <a:spcPct val="85000"/>
              </a:lnSpc>
              <a:spcBef>
                <a:spcPct val="0"/>
              </a:spcBef>
              <a:buClrTx/>
              <a:buSzTx/>
              <a:buFontTx/>
              <a:buNone/>
            </a:pPr>
            <a:r>
              <a:rPr lang="en-US" altLang="pt-PT" sz="3600" b="1">
                <a:solidFill>
                  <a:srgbClr val="993366"/>
                </a:solidFill>
              </a:rPr>
              <a:t>Properties of Indifference Curves</a:t>
            </a:r>
          </a:p>
        </p:txBody>
      </p:sp>
      <p:sp>
        <p:nvSpPr>
          <p:cNvPr id="557147" name="Freeform 91"/>
          <p:cNvSpPr>
            <a:spLocks/>
          </p:cNvSpPr>
          <p:nvPr/>
        </p:nvSpPr>
        <p:spPr bwMode="auto">
          <a:xfrm>
            <a:off x="1285875" y="1106488"/>
            <a:ext cx="3051175" cy="2212975"/>
          </a:xfrm>
          <a:custGeom>
            <a:avLst/>
            <a:gdLst>
              <a:gd name="T0" fmla="*/ 2147483647 w 1701"/>
              <a:gd name="T1" fmla="*/ 2147483647 h 1361"/>
              <a:gd name="T2" fmla="*/ 0 w 1701"/>
              <a:gd name="T3" fmla="*/ 2147483647 h 1361"/>
              <a:gd name="T4" fmla="*/ 0 w 1701"/>
              <a:gd name="T5" fmla="*/ 0 h 1361"/>
              <a:gd name="T6" fmla="*/ 0 60000 65536"/>
              <a:gd name="T7" fmla="*/ 0 60000 65536"/>
              <a:gd name="T8" fmla="*/ 0 60000 65536"/>
              <a:gd name="T9" fmla="*/ 0 w 1701"/>
              <a:gd name="T10" fmla="*/ 0 h 1361"/>
              <a:gd name="T11" fmla="*/ 1701 w 1701"/>
              <a:gd name="T12" fmla="*/ 1361 h 1361"/>
            </a:gdLst>
            <a:ahLst/>
            <a:cxnLst>
              <a:cxn ang="T6">
                <a:pos x="T0" y="T1"/>
              </a:cxn>
              <a:cxn ang="T7">
                <a:pos x="T2" y="T3"/>
              </a:cxn>
              <a:cxn ang="T8">
                <a:pos x="T4" y="T5"/>
              </a:cxn>
            </a:cxnLst>
            <a:rect l="T9" t="T10" r="T11" b="T12"/>
            <a:pathLst>
              <a:path w="1701" h="1361">
                <a:moveTo>
                  <a:pt x="1701" y="1361"/>
                </a:moveTo>
                <a:lnTo>
                  <a:pt x="0" y="1361"/>
                </a:lnTo>
                <a:lnTo>
                  <a:pt x="0" y="0"/>
                </a:ln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57148" name="Freeform 92"/>
          <p:cNvSpPr>
            <a:spLocks/>
          </p:cNvSpPr>
          <p:nvPr/>
        </p:nvSpPr>
        <p:spPr bwMode="auto">
          <a:xfrm>
            <a:off x="5619750" y="1106488"/>
            <a:ext cx="3044825" cy="2212975"/>
          </a:xfrm>
          <a:custGeom>
            <a:avLst/>
            <a:gdLst>
              <a:gd name="T0" fmla="*/ 2147483647 w 1698"/>
              <a:gd name="T1" fmla="*/ 2147483647 h 1361"/>
              <a:gd name="T2" fmla="*/ 0 w 1698"/>
              <a:gd name="T3" fmla="*/ 2147483647 h 1361"/>
              <a:gd name="T4" fmla="*/ 0 w 1698"/>
              <a:gd name="T5" fmla="*/ 0 h 1361"/>
              <a:gd name="T6" fmla="*/ 0 60000 65536"/>
              <a:gd name="T7" fmla="*/ 0 60000 65536"/>
              <a:gd name="T8" fmla="*/ 0 60000 65536"/>
              <a:gd name="T9" fmla="*/ 0 w 1698"/>
              <a:gd name="T10" fmla="*/ 0 h 1361"/>
              <a:gd name="T11" fmla="*/ 1698 w 1698"/>
              <a:gd name="T12" fmla="*/ 1361 h 1361"/>
            </a:gdLst>
            <a:ahLst/>
            <a:cxnLst>
              <a:cxn ang="T6">
                <a:pos x="T0" y="T1"/>
              </a:cxn>
              <a:cxn ang="T7">
                <a:pos x="T2" y="T3"/>
              </a:cxn>
              <a:cxn ang="T8">
                <a:pos x="T4" y="T5"/>
              </a:cxn>
            </a:cxnLst>
            <a:rect l="T9" t="T10" r="T11" b="T12"/>
            <a:pathLst>
              <a:path w="1698" h="1361">
                <a:moveTo>
                  <a:pt x="1698" y="1361"/>
                </a:moveTo>
                <a:lnTo>
                  <a:pt x="0" y="1361"/>
                </a:lnTo>
                <a:lnTo>
                  <a:pt x="0" y="0"/>
                </a:ln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57149" name="Freeform 93"/>
          <p:cNvSpPr>
            <a:spLocks/>
          </p:cNvSpPr>
          <p:nvPr/>
        </p:nvSpPr>
        <p:spPr bwMode="auto">
          <a:xfrm>
            <a:off x="1285875" y="4011613"/>
            <a:ext cx="3051175" cy="2211387"/>
          </a:xfrm>
          <a:custGeom>
            <a:avLst/>
            <a:gdLst>
              <a:gd name="T0" fmla="*/ 2147483647 w 1701"/>
              <a:gd name="T1" fmla="*/ 2147483647 h 1360"/>
              <a:gd name="T2" fmla="*/ 0 w 1701"/>
              <a:gd name="T3" fmla="*/ 2147483647 h 1360"/>
              <a:gd name="T4" fmla="*/ 0 w 1701"/>
              <a:gd name="T5" fmla="*/ 0 h 1360"/>
              <a:gd name="T6" fmla="*/ 0 60000 65536"/>
              <a:gd name="T7" fmla="*/ 0 60000 65536"/>
              <a:gd name="T8" fmla="*/ 0 60000 65536"/>
              <a:gd name="T9" fmla="*/ 0 w 1701"/>
              <a:gd name="T10" fmla="*/ 0 h 1360"/>
              <a:gd name="T11" fmla="*/ 1701 w 1701"/>
              <a:gd name="T12" fmla="*/ 1360 h 1360"/>
            </a:gdLst>
            <a:ahLst/>
            <a:cxnLst>
              <a:cxn ang="T6">
                <a:pos x="T0" y="T1"/>
              </a:cxn>
              <a:cxn ang="T7">
                <a:pos x="T2" y="T3"/>
              </a:cxn>
              <a:cxn ang="T8">
                <a:pos x="T4" y="T5"/>
              </a:cxn>
            </a:cxnLst>
            <a:rect l="T9" t="T10" r="T11" b="T12"/>
            <a:pathLst>
              <a:path w="1701" h="1360">
                <a:moveTo>
                  <a:pt x="1701" y="1360"/>
                </a:moveTo>
                <a:lnTo>
                  <a:pt x="0" y="1360"/>
                </a:lnTo>
                <a:lnTo>
                  <a:pt x="0" y="0"/>
                </a:ln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57150" name="Freeform 94"/>
          <p:cNvSpPr>
            <a:spLocks/>
          </p:cNvSpPr>
          <p:nvPr/>
        </p:nvSpPr>
        <p:spPr bwMode="auto">
          <a:xfrm>
            <a:off x="5619750" y="4011613"/>
            <a:ext cx="3044825" cy="2211387"/>
          </a:xfrm>
          <a:custGeom>
            <a:avLst/>
            <a:gdLst>
              <a:gd name="T0" fmla="*/ 2147483647 w 1698"/>
              <a:gd name="T1" fmla="*/ 2147483647 h 1360"/>
              <a:gd name="T2" fmla="*/ 0 w 1698"/>
              <a:gd name="T3" fmla="*/ 2147483647 h 1360"/>
              <a:gd name="T4" fmla="*/ 0 w 1698"/>
              <a:gd name="T5" fmla="*/ 0 h 1360"/>
              <a:gd name="T6" fmla="*/ 0 60000 65536"/>
              <a:gd name="T7" fmla="*/ 0 60000 65536"/>
              <a:gd name="T8" fmla="*/ 0 60000 65536"/>
              <a:gd name="T9" fmla="*/ 0 w 1698"/>
              <a:gd name="T10" fmla="*/ 0 h 1360"/>
              <a:gd name="T11" fmla="*/ 1698 w 1698"/>
              <a:gd name="T12" fmla="*/ 1360 h 1360"/>
            </a:gdLst>
            <a:ahLst/>
            <a:cxnLst>
              <a:cxn ang="T6">
                <a:pos x="T0" y="T1"/>
              </a:cxn>
              <a:cxn ang="T7">
                <a:pos x="T2" y="T3"/>
              </a:cxn>
              <a:cxn ang="T8">
                <a:pos x="T4" y="T5"/>
              </a:cxn>
            </a:cxnLst>
            <a:rect l="T9" t="T10" r="T11" b="T12"/>
            <a:pathLst>
              <a:path w="1698" h="1360">
                <a:moveTo>
                  <a:pt x="1698" y="1360"/>
                </a:moveTo>
                <a:lnTo>
                  <a:pt x="0" y="1360"/>
                </a:lnTo>
                <a:lnTo>
                  <a:pt x="0" y="0"/>
                </a:ln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57151" name="Rectangle 95"/>
          <p:cNvSpPr>
            <a:spLocks noChangeArrowheads="1"/>
          </p:cNvSpPr>
          <p:nvPr/>
        </p:nvSpPr>
        <p:spPr bwMode="auto">
          <a:xfrm>
            <a:off x="2606675" y="2481263"/>
            <a:ext cx="10953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A</a:t>
            </a:r>
            <a:endParaRPr lang="en-US" altLang="pt-PT" sz="1400">
              <a:latin typeface="Tahoma" panose="020B0604030504040204" pitchFamily="34" charset="0"/>
            </a:endParaRPr>
          </a:p>
        </p:txBody>
      </p:sp>
      <p:sp>
        <p:nvSpPr>
          <p:cNvPr id="557152" name="Rectangle 96"/>
          <p:cNvSpPr>
            <a:spLocks noChangeArrowheads="1"/>
          </p:cNvSpPr>
          <p:nvPr/>
        </p:nvSpPr>
        <p:spPr bwMode="auto">
          <a:xfrm>
            <a:off x="2060575" y="4378325"/>
            <a:ext cx="15081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W</a:t>
            </a:r>
            <a:endParaRPr lang="en-US" altLang="pt-PT" sz="1400">
              <a:latin typeface="Tahoma" panose="020B0604030504040204" pitchFamily="34" charset="0"/>
            </a:endParaRPr>
          </a:p>
        </p:txBody>
      </p:sp>
      <p:sp>
        <p:nvSpPr>
          <p:cNvPr id="557153" name="Rectangle 97"/>
          <p:cNvSpPr>
            <a:spLocks noChangeArrowheads="1"/>
          </p:cNvSpPr>
          <p:nvPr/>
        </p:nvSpPr>
        <p:spPr bwMode="auto">
          <a:xfrm>
            <a:off x="6456363" y="2505075"/>
            <a:ext cx="10953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A</a:t>
            </a:r>
            <a:endParaRPr lang="en-US" altLang="pt-PT" sz="1400">
              <a:latin typeface="Tahoma" panose="020B0604030504040204" pitchFamily="34" charset="0"/>
            </a:endParaRPr>
          </a:p>
        </p:txBody>
      </p:sp>
      <p:sp>
        <p:nvSpPr>
          <p:cNvPr id="557154" name="Rectangle 98"/>
          <p:cNvSpPr>
            <a:spLocks noChangeArrowheads="1"/>
          </p:cNvSpPr>
          <p:nvPr/>
        </p:nvSpPr>
        <p:spPr bwMode="auto">
          <a:xfrm>
            <a:off x="3333750" y="2968625"/>
            <a:ext cx="4286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557155" name="Rectangle 99"/>
          <p:cNvSpPr>
            <a:spLocks noChangeArrowheads="1"/>
          </p:cNvSpPr>
          <p:nvPr/>
        </p:nvSpPr>
        <p:spPr bwMode="auto">
          <a:xfrm>
            <a:off x="3397250" y="3041650"/>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557156" name="Rectangle 100"/>
          <p:cNvSpPr>
            <a:spLocks noChangeArrowheads="1"/>
          </p:cNvSpPr>
          <p:nvPr/>
        </p:nvSpPr>
        <p:spPr bwMode="auto">
          <a:xfrm>
            <a:off x="7893050" y="2241550"/>
            <a:ext cx="444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557157" name="Rectangle 101"/>
          <p:cNvSpPr>
            <a:spLocks noChangeArrowheads="1"/>
          </p:cNvSpPr>
          <p:nvPr/>
        </p:nvSpPr>
        <p:spPr bwMode="auto">
          <a:xfrm>
            <a:off x="7954963" y="2317750"/>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557158" name="Rectangle 102"/>
          <p:cNvSpPr>
            <a:spLocks noChangeArrowheads="1"/>
          </p:cNvSpPr>
          <p:nvPr/>
        </p:nvSpPr>
        <p:spPr bwMode="auto">
          <a:xfrm>
            <a:off x="3514725" y="2774950"/>
            <a:ext cx="444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557159" name="Rectangle 103"/>
          <p:cNvSpPr>
            <a:spLocks noChangeArrowheads="1"/>
          </p:cNvSpPr>
          <p:nvPr/>
        </p:nvSpPr>
        <p:spPr bwMode="auto">
          <a:xfrm>
            <a:off x="3578225" y="2852738"/>
            <a:ext cx="920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557160" name="Rectangle 104"/>
          <p:cNvSpPr>
            <a:spLocks noChangeArrowheads="1"/>
          </p:cNvSpPr>
          <p:nvPr/>
        </p:nvSpPr>
        <p:spPr bwMode="auto">
          <a:xfrm>
            <a:off x="3494088" y="5854700"/>
            <a:ext cx="42862"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557161" name="Rectangle 105"/>
          <p:cNvSpPr>
            <a:spLocks noChangeArrowheads="1"/>
          </p:cNvSpPr>
          <p:nvPr/>
        </p:nvSpPr>
        <p:spPr bwMode="auto">
          <a:xfrm>
            <a:off x="8054975" y="5616575"/>
            <a:ext cx="4286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557162" name="Rectangle 106"/>
          <p:cNvSpPr>
            <a:spLocks noChangeArrowheads="1"/>
          </p:cNvSpPr>
          <p:nvPr/>
        </p:nvSpPr>
        <p:spPr bwMode="auto">
          <a:xfrm>
            <a:off x="7664450" y="2957513"/>
            <a:ext cx="4445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557163" name="Rectangle 107"/>
          <p:cNvSpPr>
            <a:spLocks noChangeArrowheads="1"/>
          </p:cNvSpPr>
          <p:nvPr/>
        </p:nvSpPr>
        <p:spPr bwMode="auto">
          <a:xfrm>
            <a:off x="7727950" y="3035300"/>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557164" name="Rectangle 108"/>
          <p:cNvSpPr>
            <a:spLocks noChangeArrowheads="1"/>
          </p:cNvSpPr>
          <p:nvPr/>
        </p:nvSpPr>
        <p:spPr bwMode="auto">
          <a:xfrm>
            <a:off x="2535238" y="3743325"/>
            <a:ext cx="508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a:t>
            </a:r>
            <a:endParaRPr lang="en-US" altLang="pt-PT" sz="1400">
              <a:latin typeface="Tahoma" panose="020B0604030504040204" pitchFamily="34" charset="0"/>
            </a:endParaRPr>
          </a:p>
        </p:txBody>
      </p:sp>
      <p:sp>
        <p:nvSpPr>
          <p:cNvPr id="557165" name="Rectangle 109"/>
          <p:cNvSpPr>
            <a:spLocks noChangeArrowheads="1"/>
          </p:cNvSpPr>
          <p:nvPr/>
        </p:nvSpPr>
        <p:spPr bwMode="auto">
          <a:xfrm>
            <a:off x="2573338" y="3743325"/>
            <a:ext cx="1016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a:t>
            </a:r>
            <a:endParaRPr lang="en-US" altLang="pt-PT" sz="1400">
              <a:latin typeface="Tahoma" panose="020B0604030504040204" pitchFamily="34" charset="0"/>
            </a:endParaRPr>
          </a:p>
        </p:txBody>
      </p:sp>
      <p:sp>
        <p:nvSpPr>
          <p:cNvPr id="557166" name="Rectangle 110"/>
          <p:cNvSpPr>
            <a:spLocks noChangeArrowheads="1"/>
          </p:cNvSpPr>
          <p:nvPr/>
        </p:nvSpPr>
        <p:spPr bwMode="auto">
          <a:xfrm>
            <a:off x="2655888" y="3743325"/>
            <a:ext cx="508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a:t>
            </a:r>
            <a:endParaRPr lang="en-US" altLang="pt-PT" sz="1400">
              <a:latin typeface="Tahoma" panose="020B0604030504040204" pitchFamily="34" charset="0"/>
            </a:endParaRPr>
          </a:p>
        </p:txBody>
      </p:sp>
      <p:sp>
        <p:nvSpPr>
          <p:cNvPr id="557167" name="Rectangle 111"/>
          <p:cNvSpPr>
            <a:spLocks noChangeArrowheads="1"/>
          </p:cNvSpPr>
          <p:nvPr/>
        </p:nvSpPr>
        <p:spPr bwMode="auto">
          <a:xfrm>
            <a:off x="2728913" y="3743325"/>
            <a:ext cx="46767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Additional Properties of Indifference Curves for Ordinary Goods</a:t>
            </a:r>
            <a:endParaRPr lang="en-US" altLang="pt-PT" sz="1400">
              <a:latin typeface="Tahoma" panose="020B0604030504040204" pitchFamily="34" charset="0"/>
            </a:endParaRPr>
          </a:p>
        </p:txBody>
      </p:sp>
      <p:sp>
        <p:nvSpPr>
          <p:cNvPr id="557168" name="Rectangle 112"/>
          <p:cNvSpPr>
            <a:spLocks noChangeArrowheads="1"/>
          </p:cNvSpPr>
          <p:nvPr/>
        </p:nvSpPr>
        <p:spPr bwMode="auto">
          <a:xfrm>
            <a:off x="3379788" y="838200"/>
            <a:ext cx="1873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(a)</a:t>
            </a:r>
            <a:endParaRPr lang="en-US" altLang="pt-PT" sz="1400">
              <a:latin typeface="Tahoma" panose="020B0604030504040204" pitchFamily="34" charset="0"/>
            </a:endParaRPr>
          </a:p>
        </p:txBody>
      </p:sp>
      <p:sp>
        <p:nvSpPr>
          <p:cNvPr id="557169" name="Rectangle 113"/>
          <p:cNvSpPr>
            <a:spLocks noChangeArrowheads="1"/>
          </p:cNvSpPr>
          <p:nvPr/>
        </p:nvSpPr>
        <p:spPr bwMode="auto">
          <a:xfrm>
            <a:off x="3560763" y="838200"/>
            <a:ext cx="26479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Properties of All Indifference Curves</a:t>
            </a:r>
            <a:endParaRPr lang="en-US" altLang="pt-PT" sz="1400">
              <a:latin typeface="Tahoma" panose="020B0604030504040204" pitchFamily="34" charset="0"/>
            </a:endParaRPr>
          </a:p>
        </p:txBody>
      </p:sp>
      <p:sp>
        <p:nvSpPr>
          <p:cNvPr id="557170" name="Freeform 114"/>
          <p:cNvSpPr>
            <a:spLocks/>
          </p:cNvSpPr>
          <p:nvPr/>
        </p:nvSpPr>
        <p:spPr bwMode="auto">
          <a:xfrm>
            <a:off x="1697038" y="1406525"/>
            <a:ext cx="1585912" cy="1647825"/>
          </a:xfrm>
          <a:custGeom>
            <a:avLst/>
            <a:gdLst>
              <a:gd name="T0" fmla="*/ 0 w 374"/>
              <a:gd name="T1" fmla="*/ 0 h 429"/>
              <a:gd name="T2" fmla="*/ 2147483647 w 374"/>
              <a:gd name="T3" fmla="*/ 2147483647 h 429"/>
              <a:gd name="T4" fmla="*/ 0 60000 65536"/>
              <a:gd name="T5" fmla="*/ 0 60000 65536"/>
              <a:gd name="T6" fmla="*/ 0 w 374"/>
              <a:gd name="T7" fmla="*/ 0 h 429"/>
              <a:gd name="T8" fmla="*/ 374 w 374"/>
              <a:gd name="T9" fmla="*/ 429 h 429"/>
            </a:gdLst>
            <a:ahLst/>
            <a:cxnLst>
              <a:cxn ang="T4">
                <a:pos x="T0" y="T1"/>
              </a:cxn>
              <a:cxn ang="T5">
                <a:pos x="T2" y="T3"/>
              </a:cxn>
            </a:cxnLst>
            <a:rect l="T6" t="T7" r="T8" b="T9"/>
            <a:pathLst>
              <a:path w="374" h="429">
                <a:moveTo>
                  <a:pt x="0" y="0"/>
                </a:moveTo>
                <a:cubicBezTo>
                  <a:pt x="72" y="207"/>
                  <a:pt x="234" y="425"/>
                  <a:pt x="374" y="429"/>
                </a:cubicBezTo>
              </a:path>
            </a:pathLst>
          </a:custGeom>
          <a:noFill/>
          <a:ln w="30163" cap="flat">
            <a:solidFill>
              <a:srgbClr val="90CE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57171" name="Freeform 115"/>
          <p:cNvSpPr>
            <a:spLocks/>
          </p:cNvSpPr>
          <p:nvPr/>
        </p:nvSpPr>
        <p:spPr bwMode="auto">
          <a:xfrm>
            <a:off x="1684338" y="1905000"/>
            <a:ext cx="1757362" cy="962025"/>
          </a:xfrm>
          <a:custGeom>
            <a:avLst/>
            <a:gdLst>
              <a:gd name="T0" fmla="*/ 0 w 415"/>
              <a:gd name="T1" fmla="*/ 0 h 250"/>
              <a:gd name="T2" fmla="*/ 2147483647 w 415"/>
              <a:gd name="T3" fmla="*/ 2147483647 h 250"/>
              <a:gd name="T4" fmla="*/ 0 60000 65536"/>
              <a:gd name="T5" fmla="*/ 0 60000 65536"/>
              <a:gd name="T6" fmla="*/ 0 w 415"/>
              <a:gd name="T7" fmla="*/ 0 h 250"/>
              <a:gd name="T8" fmla="*/ 415 w 415"/>
              <a:gd name="T9" fmla="*/ 250 h 250"/>
            </a:gdLst>
            <a:ahLst/>
            <a:cxnLst>
              <a:cxn ang="T4">
                <a:pos x="T0" y="T1"/>
              </a:cxn>
              <a:cxn ang="T5">
                <a:pos x="T2" y="T3"/>
              </a:cxn>
            </a:cxnLst>
            <a:rect l="T6" t="T7" r="T8" b="T9"/>
            <a:pathLst>
              <a:path w="415" h="250">
                <a:moveTo>
                  <a:pt x="0" y="0"/>
                </a:moveTo>
                <a:cubicBezTo>
                  <a:pt x="96" y="197"/>
                  <a:pt x="259" y="239"/>
                  <a:pt x="415" y="250"/>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57172" name="Oval 116"/>
          <p:cNvSpPr>
            <a:spLocks noChangeArrowheads="1"/>
          </p:cNvSpPr>
          <p:nvPr/>
        </p:nvSpPr>
        <p:spPr bwMode="auto">
          <a:xfrm>
            <a:off x="2501900" y="2646363"/>
            <a:ext cx="84138" cy="762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57173" name="Freeform 117"/>
          <p:cNvSpPr>
            <a:spLocks/>
          </p:cNvSpPr>
          <p:nvPr/>
        </p:nvSpPr>
        <p:spPr bwMode="auto">
          <a:xfrm>
            <a:off x="6089650" y="1371600"/>
            <a:ext cx="1741488" cy="960438"/>
          </a:xfrm>
          <a:custGeom>
            <a:avLst/>
            <a:gdLst>
              <a:gd name="T0" fmla="*/ 0 w 411"/>
              <a:gd name="T1" fmla="*/ 0 h 250"/>
              <a:gd name="T2" fmla="*/ 2147483647 w 411"/>
              <a:gd name="T3" fmla="*/ 2147483647 h 250"/>
              <a:gd name="T4" fmla="*/ 0 60000 65536"/>
              <a:gd name="T5" fmla="*/ 0 60000 65536"/>
              <a:gd name="T6" fmla="*/ 0 w 411"/>
              <a:gd name="T7" fmla="*/ 0 h 250"/>
              <a:gd name="T8" fmla="*/ 411 w 411"/>
              <a:gd name="T9" fmla="*/ 250 h 250"/>
            </a:gdLst>
            <a:ahLst/>
            <a:cxnLst>
              <a:cxn ang="T4">
                <a:pos x="T0" y="T1"/>
              </a:cxn>
              <a:cxn ang="T5">
                <a:pos x="T2" y="T3"/>
              </a:cxn>
            </a:cxnLst>
            <a:rect l="T6" t="T7" r="T8" b="T9"/>
            <a:pathLst>
              <a:path w="411" h="250">
                <a:moveTo>
                  <a:pt x="0" y="0"/>
                </a:moveTo>
                <a:cubicBezTo>
                  <a:pt x="55" y="146"/>
                  <a:pt x="212" y="241"/>
                  <a:pt x="411" y="250"/>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57174" name="Freeform 118"/>
          <p:cNvSpPr>
            <a:spLocks/>
          </p:cNvSpPr>
          <p:nvPr/>
        </p:nvSpPr>
        <p:spPr bwMode="auto">
          <a:xfrm>
            <a:off x="5851525" y="2082800"/>
            <a:ext cx="1741488" cy="958850"/>
          </a:xfrm>
          <a:custGeom>
            <a:avLst/>
            <a:gdLst>
              <a:gd name="T0" fmla="*/ 0 w 411"/>
              <a:gd name="T1" fmla="*/ 0 h 250"/>
              <a:gd name="T2" fmla="*/ 2147483647 w 411"/>
              <a:gd name="T3" fmla="*/ 2147483647 h 250"/>
              <a:gd name="T4" fmla="*/ 0 60000 65536"/>
              <a:gd name="T5" fmla="*/ 0 60000 65536"/>
              <a:gd name="T6" fmla="*/ 0 w 411"/>
              <a:gd name="T7" fmla="*/ 0 h 250"/>
              <a:gd name="T8" fmla="*/ 411 w 411"/>
              <a:gd name="T9" fmla="*/ 250 h 250"/>
            </a:gdLst>
            <a:ahLst/>
            <a:cxnLst>
              <a:cxn ang="T4">
                <a:pos x="T0" y="T1"/>
              </a:cxn>
              <a:cxn ang="T5">
                <a:pos x="T2" y="T3"/>
              </a:cxn>
            </a:cxnLst>
            <a:rect l="T6" t="T7" r="T8" b="T9"/>
            <a:pathLst>
              <a:path w="411" h="250">
                <a:moveTo>
                  <a:pt x="0" y="0"/>
                </a:moveTo>
                <a:cubicBezTo>
                  <a:pt x="55" y="146"/>
                  <a:pt x="212" y="241"/>
                  <a:pt x="411" y="250"/>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57175" name="Oval 119"/>
          <p:cNvSpPr>
            <a:spLocks noChangeArrowheads="1"/>
          </p:cNvSpPr>
          <p:nvPr/>
        </p:nvSpPr>
        <p:spPr bwMode="auto">
          <a:xfrm>
            <a:off x="6802438" y="2062163"/>
            <a:ext cx="84137" cy="7778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57176" name="Oval 120"/>
          <p:cNvSpPr>
            <a:spLocks noChangeArrowheads="1"/>
          </p:cNvSpPr>
          <p:nvPr/>
        </p:nvSpPr>
        <p:spPr bwMode="auto">
          <a:xfrm>
            <a:off x="6330950" y="2646363"/>
            <a:ext cx="85725" cy="762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57177" name="Rectangle 121"/>
          <p:cNvSpPr>
            <a:spLocks noChangeArrowheads="1"/>
          </p:cNvSpPr>
          <p:nvPr/>
        </p:nvSpPr>
        <p:spPr bwMode="auto">
          <a:xfrm>
            <a:off x="6929438" y="1919288"/>
            <a:ext cx="9683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a:t>
            </a:r>
            <a:endParaRPr lang="en-US" altLang="pt-PT" sz="1400">
              <a:latin typeface="Tahoma" panose="020B0604030504040204" pitchFamily="34" charset="0"/>
            </a:endParaRPr>
          </a:p>
        </p:txBody>
      </p:sp>
      <p:sp>
        <p:nvSpPr>
          <p:cNvPr id="557178" name="Rectangle 122"/>
          <p:cNvSpPr>
            <a:spLocks noChangeArrowheads="1"/>
          </p:cNvSpPr>
          <p:nvPr/>
        </p:nvSpPr>
        <p:spPr bwMode="auto">
          <a:xfrm>
            <a:off x="6553200" y="4724400"/>
            <a:ext cx="10953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A</a:t>
            </a:r>
            <a:endParaRPr lang="en-US" altLang="pt-PT" sz="1400">
              <a:latin typeface="Tahoma" panose="020B0604030504040204" pitchFamily="34" charset="0"/>
            </a:endParaRPr>
          </a:p>
        </p:txBody>
      </p:sp>
      <p:sp>
        <p:nvSpPr>
          <p:cNvPr id="557179" name="Rectangle 123"/>
          <p:cNvSpPr>
            <a:spLocks noChangeArrowheads="1"/>
          </p:cNvSpPr>
          <p:nvPr/>
        </p:nvSpPr>
        <p:spPr bwMode="auto">
          <a:xfrm>
            <a:off x="7643813" y="5516563"/>
            <a:ext cx="9683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a:t>
            </a:r>
            <a:endParaRPr lang="en-US" altLang="pt-PT" sz="1400">
              <a:latin typeface="Tahoma" panose="020B0604030504040204" pitchFamily="34" charset="0"/>
            </a:endParaRPr>
          </a:p>
        </p:txBody>
      </p:sp>
      <p:sp>
        <p:nvSpPr>
          <p:cNvPr id="557180" name="Freeform 124"/>
          <p:cNvSpPr>
            <a:spLocks/>
          </p:cNvSpPr>
          <p:nvPr/>
        </p:nvSpPr>
        <p:spPr bwMode="auto">
          <a:xfrm>
            <a:off x="1862138" y="4291013"/>
            <a:ext cx="1566862" cy="1649412"/>
          </a:xfrm>
          <a:custGeom>
            <a:avLst/>
            <a:gdLst>
              <a:gd name="T0" fmla="*/ 0 w 370"/>
              <a:gd name="T1" fmla="*/ 0 h 429"/>
              <a:gd name="T2" fmla="*/ 2147483647 w 370"/>
              <a:gd name="T3" fmla="*/ 2147483647 h 429"/>
              <a:gd name="T4" fmla="*/ 0 60000 65536"/>
              <a:gd name="T5" fmla="*/ 0 60000 65536"/>
              <a:gd name="T6" fmla="*/ 0 w 370"/>
              <a:gd name="T7" fmla="*/ 0 h 429"/>
              <a:gd name="T8" fmla="*/ 370 w 370"/>
              <a:gd name="T9" fmla="*/ 429 h 429"/>
            </a:gdLst>
            <a:ahLst/>
            <a:cxnLst>
              <a:cxn ang="T4">
                <a:pos x="T0" y="T1"/>
              </a:cxn>
              <a:cxn ang="T5">
                <a:pos x="T2" y="T3"/>
              </a:cxn>
            </a:cxnLst>
            <a:rect l="T6" t="T7" r="T8" b="T9"/>
            <a:pathLst>
              <a:path w="370" h="429">
                <a:moveTo>
                  <a:pt x="0" y="0"/>
                </a:moveTo>
                <a:cubicBezTo>
                  <a:pt x="23" y="57"/>
                  <a:pt x="183" y="429"/>
                  <a:pt x="370" y="429"/>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57181" name="Freeform 125"/>
          <p:cNvSpPr>
            <a:spLocks/>
          </p:cNvSpPr>
          <p:nvPr/>
        </p:nvSpPr>
        <p:spPr bwMode="auto">
          <a:xfrm>
            <a:off x="6348413" y="4338638"/>
            <a:ext cx="1647825" cy="1412875"/>
          </a:xfrm>
          <a:custGeom>
            <a:avLst/>
            <a:gdLst>
              <a:gd name="T0" fmla="*/ 0 w 389"/>
              <a:gd name="T1" fmla="*/ 0 h 368"/>
              <a:gd name="T2" fmla="*/ 2147483647 w 389"/>
              <a:gd name="T3" fmla="*/ 2147483647 h 368"/>
              <a:gd name="T4" fmla="*/ 0 60000 65536"/>
              <a:gd name="T5" fmla="*/ 0 60000 65536"/>
              <a:gd name="T6" fmla="*/ 0 w 389"/>
              <a:gd name="T7" fmla="*/ 0 h 368"/>
              <a:gd name="T8" fmla="*/ 389 w 389"/>
              <a:gd name="T9" fmla="*/ 368 h 368"/>
            </a:gdLst>
            <a:ahLst/>
            <a:cxnLst>
              <a:cxn ang="T4">
                <a:pos x="T0" y="T1"/>
              </a:cxn>
              <a:cxn ang="T5">
                <a:pos x="T2" y="T3"/>
              </a:cxn>
            </a:cxnLst>
            <a:rect l="T6" t="T7" r="T8" b="T9"/>
            <a:pathLst>
              <a:path w="389" h="368">
                <a:moveTo>
                  <a:pt x="0" y="0"/>
                </a:moveTo>
                <a:cubicBezTo>
                  <a:pt x="10" y="163"/>
                  <a:pt x="111" y="364"/>
                  <a:pt x="389" y="368"/>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57182" name="Oval 126"/>
          <p:cNvSpPr>
            <a:spLocks noChangeArrowheads="1"/>
          </p:cNvSpPr>
          <p:nvPr/>
        </p:nvSpPr>
        <p:spPr bwMode="auto">
          <a:xfrm>
            <a:off x="1946275" y="4513263"/>
            <a:ext cx="85725" cy="7778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57183" name="Rectangle 127"/>
          <p:cNvSpPr>
            <a:spLocks noChangeArrowheads="1"/>
          </p:cNvSpPr>
          <p:nvPr/>
        </p:nvSpPr>
        <p:spPr bwMode="auto">
          <a:xfrm>
            <a:off x="2274888" y="4749800"/>
            <a:ext cx="1016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X</a:t>
            </a:r>
            <a:endParaRPr lang="en-US" altLang="pt-PT" sz="1400">
              <a:latin typeface="Tahoma" panose="020B0604030504040204" pitchFamily="34" charset="0"/>
            </a:endParaRPr>
          </a:p>
        </p:txBody>
      </p:sp>
      <p:sp>
        <p:nvSpPr>
          <p:cNvPr id="557184" name="Oval 128"/>
          <p:cNvSpPr>
            <a:spLocks noChangeArrowheads="1"/>
          </p:cNvSpPr>
          <p:nvPr/>
        </p:nvSpPr>
        <p:spPr bwMode="auto">
          <a:xfrm>
            <a:off x="2159000" y="4886325"/>
            <a:ext cx="85725" cy="7778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57185" name="Rectangle 129"/>
          <p:cNvSpPr>
            <a:spLocks noChangeArrowheads="1"/>
          </p:cNvSpPr>
          <p:nvPr/>
        </p:nvSpPr>
        <p:spPr bwMode="auto">
          <a:xfrm>
            <a:off x="2627313" y="5238750"/>
            <a:ext cx="9683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Y</a:t>
            </a:r>
            <a:endParaRPr lang="en-US" altLang="pt-PT" sz="1400">
              <a:latin typeface="Tahoma" panose="020B0604030504040204" pitchFamily="34" charset="0"/>
            </a:endParaRPr>
          </a:p>
        </p:txBody>
      </p:sp>
      <p:sp>
        <p:nvSpPr>
          <p:cNvPr id="557186" name="Oval 130"/>
          <p:cNvSpPr>
            <a:spLocks noChangeArrowheads="1"/>
          </p:cNvSpPr>
          <p:nvPr/>
        </p:nvSpPr>
        <p:spPr bwMode="auto">
          <a:xfrm>
            <a:off x="2514600" y="5373688"/>
            <a:ext cx="84138" cy="7937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57187" name="Rectangle 131"/>
          <p:cNvSpPr>
            <a:spLocks noChangeArrowheads="1"/>
          </p:cNvSpPr>
          <p:nvPr/>
        </p:nvSpPr>
        <p:spPr bwMode="auto">
          <a:xfrm>
            <a:off x="3160713" y="5661025"/>
            <a:ext cx="984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Z</a:t>
            </a:r>
            <a:endParaRPr lang="en-US" altLang="pt-PT" sz="1400">
              <a:latin typeface="Tahoma" panose="020B0604030504040204" pitchFamily="34" charset="0"/>
            </a:endParaRPr>
          </a:p>
        </p:txBody>
      </p:sp>
      <p:sp>
        <p:nvSpPr>
          <p:cNvPr id="557188" name="Oval 132"/>
          <p:cNvSpPr>
            <a:spLocks noChangeArrowheads="1"/>
          </p:cNvSpPr>
          <p:nvPr/>
        </p:nvSpPr>
        <p:spPr bwMode="auto">
          <a:xfrm>
            <a:off x="3043238" y="5816600"/>
            <a:ext cx="87312" cy="762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57189" name="Oval 133"/>
          <p:cNvSpPr>
            <a:spLocks noChangeArrowheads="1"/>
          </p:cNvSpPr>
          <p:nvPr/>
        </p:nvSpPr>
        <p:spPr bwMode="auto">
          <a:xfrm>
            <a:off x="6442075" y="4843463"/>
            <a:ext cx="84138" cy="7937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57190" name="Oval 134"/>
          <p:cNvSpPr>
            <a:spLocks noChangeArrowheads="1"/>
          </p:cNvSpPr>
          <p:nvPr/>
        </p:nvSpPr>
        <p:spPr bwMode="auto">
          <a:xfrm>
            <a:off x="7554913" y="5675313"/>
            <a:ext cx="84137" cy="762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57191" name="Line 135"/>
          <p:cNvSpPr>
            <a:spLocks noChangeShapeType="1"/>
          </p:cNvSpPr>
          <p:nvPr/>
        </p:nvSpPr>
        <p:spPr bwMode="auto">
          <a:xfrm>
            <a:off x="6297613" y="4464050"/>
            <a:ext cx="377825" cy="841375"/>
          </a:xfrm>
          <a:prstGeom prst="line">
            <a:avLst/>
          </a:prstGeom>
          <a:noFill/>
          <a:ln w="1587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7192" name="Line 136"/>
          <p:cNvSpPr>
            <a:spLocks noChangeShapeType="1"/>
          </p:cNvSpPr>
          <p:nvPr/>
        </p:nvSpPr>
        <p:spPr bwMode="auto">
          <a:xfrm>
            <a:off x="7107238" y="5621338"/>
            <a:ext cx="976312" cy="187325"/>
          </a:xfrm>
          <a:prstGeom prst="line">
            <a:avLst/>
          </a:prstGeom>
          <a:noFill/>
          <a:ln w="1587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7193" name="Line 137"/>
          <p:cNvSpPr>
            <a:spLocks noChangeShapeType="1"/>
          </p:cNvSpPr>
          <p:nvPr/>
        </p:nvSpPr>
        <p:spPr bwMode="auto">
          <a:xfrm flipH="1">
            <a:off x="2112963" y="1731963"/>
            <a:ext cx="206375" cy="454025"/>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7194" name="Line 138"/>
          <p:cNvSpPr>
            <a:spLocks noChangeShapeType="1"/>
          </p:cNvSpPr>
          <p:nvPr/>
        </p:nvSpPr>
        <p:spPr bwMode="auto">
          <a:xfrm flipH="1">
            <a:off x="2909888" y="2344738"/>
            <a:ext cx="206375" cy="447675"/>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7195" name="Freeform 139"/>
          <p:cNvSpPr>
            <a:spLocks/>
          </p:cNvSpPr>
          <p:nvPr/>
        </p:nvSpPr>
        <p:spPr bwMode="auto">
          <a:xfrm>
            <a:off x="2159000" y="1512888"/>
            <a:ext cx="639763" cy="223837"/>
          </a:xfrm>
          <a:custGeom>
            <a:avLst/>
            <a:gdLst>
              <a:gd name="T0" fmla="*/ 2147483647 w 151"/>
              <a:gd name="T1" fmla="*/ 2147483647 h 58"/>
              <a:gd name="T2" fmla="*/ 2147483647 w 151"/>
              <a:gd name="T3" fmla="*/ 2147483647 h 58"/>
              <a:gd name="T4" fmla="*/ 2147483647 w 151"/>
              <a:gd name="T5" fmla="*/ 2147483647 h 58"/>
              <a:gd name="T6" fmla="*/ 0 w 151"/>
              <a:gd name="T7" fmla="*/ 2147483647 h 58"/>
              <a:gd name="T8" fmla="*/ 0 w 151"/>
              <a:gd name="T9" fmla="*/ 2147483647 h 58"/>
              <a:gd name="T10" fmla="*/ 2147483647 w 151"/>
              <a:gd name="T11" fmla="*/ 0 h 58"/>
              <a:gd name="T12" fmla="*/ 2147483647 w 151"/>
              <a:gd name="T13" fmla="*/ 0 h 58"/>
              <a:gd name="T14" fmla="*/ 2147483647 w 151"/>
              <a:gd name="T15" fmla="*/ 2147483647 h 58"/>
              <a:gd name="T16" fmla="*/ 2147483647 w 151"/>
              <a:gd name="T17" fmla="*/ 2147483647 h 5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1"/>
              <a:gd name="T28" fmla="*/ 0 h 58"/>
              <a:gd name="T29" fmla="*/ 151 w 151"/>
              <a:gd name="T30" fmla="*/ 58 h 5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1" h="58">
                <a:moveTo>
                  <a:pt x="151" y="42"/>
                </a:moveTo>
                <a:cubicBezTo>
                  <a:pt x="151" y="51"/>
                  <a:pt x="143" y="58"/>
                  <a:pt x="135" y="58"/>
                </a:cubicBezTo>
                <a:cubicBezTo>
                  <a:pt x="16" y="58"/>
                  <a:pt x="16" y="58"/>
                  <a:pt x="16" y="58"/>
                </a:cubicBezTo>
                <a:cubicBezTo>
                  <a:pt x="7" y="58"/>
                  <a:pt x="0" y="51"/>
                  <a:pt x="0" y="42"/>
                </a:cubicBezTo>
                <a:cubicBezTo>
                  <a:pt x="0" y="16"/>
                  <a:pt x="0" y="16"/>
                  <a:pt x="0" y="16"/>
                </a:cubicBezTo>
                <a:cubicBezTo>
                  <a:pt x="0" y="7"/>
                  <a:pt x="7" y="0"/>
                  <a:pt x="16" y="0"/>
                </a:cubicBezTo>
                <a:cubicBezTo>
                  <a:pt x="135" y="0"/>
                  <a:pt x="135" y="0"/>
                  <a:pt x="135" y="0"/>
                </a:cubicBezTo>
                <a:cubicBezTo>
                  <a:pt x="143" y="0"/>
                  <a:pt x="151" y="7"/>
                  <a:pt x="151" y="16"/>
                </a:cubicBezTo>
                <a:lnTo>
                  <a:pt x="151" y="42"/>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57196" name="Rectangle 140"/>
          <p:cNvSpPr>
            <a:spLocks noChangeArrowheads="1"/>
          </p:cNvSpPr>
          <p:nvPr/>
        </p:nvSpPr>
        <p:spPr bwMode="auto">
          <a:xfrm>
            <a:off x="2133600" y="1524000"/>
            <a:ext cx="6191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200 utils</a:t>
            </a:r>
            <a:endParaRPr lang="en-US" altLang="pt-PT" sz="1400">
              <a:latin typeface="Tahoma" panose="020B0604030504040204" pitchFamily="34" charset="0"/>
            </a:endParaRPr>
          </a:p>
        </p:txBody>
      </p:sp>
      <p:sp>
        <p:nvSpPr>
          <p:cNvPr id="557197" name="Line 141"/>
          <p:cNvSpPr>
            <a:spLocks noChangeShapeType="1"/>
          </p:cNvSpPr>
          <p:nvPr/>
        </p:nvSpPr>
        <p:spPr bwMode="auto">
          <a:xfrm flipH="1">
            <a:off x="6610350" y="1528763"/>
            <a:ext cx="207963" cy="45243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7198" name="Freeform 142"/>
          <p:cNvSpPr>
            <a:spLocks/>
          </p:cNvSpPr>
          <p:nvPr/>
        </p:nvSpPr>
        <p:spPr bwMode="auto">
          <a:xfrm>
            <a:off x="6656388" y="1309688"/>
            <a:ext cx="641350" cy="222250"/>
          </a:xfrm>
          <a:custGeom>
            <a:avLst/>
            <a:gdLst>
              <a:gd name="T0" fmla="*/ 2147483647 w 151"/>
              <a:gd name="T1" fmla="*/ 2147483647 h 58"/>
              <a:gd name="T2" fmla="*/ 2147483647 w 151"/>
              <a:gd name="T3" fmla="*/ 2147483647 h 58"/>
              <a:gd name="T4" fmla="*/ 2147483647 w 151"/>
              <a:gd name="T5" fmla="*/ 2147483647 h 58"/>
              <a:gd name="T6" fmla="*/ 0 w 151"/>
              <a:gd name="T7" fmla="*/ 2147483647 h 58"/>
              <a:gd name="T8" fmla="*/ 0 w 151"/>
              <a:gd name="T9" fmla="*/ 2147483647 h 58"/>
              <a:gd name="T10" fmla="*/ 2147483647 w 151"/>
              <a:gd name="T11" fmla="*/ 0 h 58"/>
              <a:gd name="T12" fmla="*/ 2147483647 w 151"/>
              <a:gd name="T13" fmla="*/ 0 h 58"/>
              <a:gd name="T14" fmla="*/ 2147483647 w 151"/>
              <a:gd name="T15" fmla="*/ 2147483647 h 58"/>
              <a:gd name="T16" fmla="*/ 2147483647 w 151"/>
              <a:gd name="T17" fmla="*/ 2147483647 h 5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1"/>
              <a:gd name="T28" fmla="*/ 0 h 58"/>
              <a:gd name="T29" fmla="*/ 151 w 151"/>
              <a:gd name="T30" fmla="*/ 58 h 5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1" h="58">
                <a:moveTo>
                  <a:pt x="151" y="42"/>
                </a:moveTo>
                <a:cubicBezTo>
                  <a:pt x="151" y="51"/>
                  <a:pt x="144" y="58"/>
                  <a:pt x="135" y="58"/>
                </a:cubicBezTo>
                <a:cubicBezTo>
                  <a:pt x="16" y="58"/>
                  <a:pt x="16" y="58"/>
                  <a:pt x="16" y="58"/>
                </a:cubicBezTo>
                <a:cubicBezTo>
                  <a:pt x="8" y="58"/>
                  <a:pt x="0" y="51"/>
                  <a:pt x="0" y="42"/>
                </a:cubicBezTo>
                <a:cubicBezTo>
                  <a:pt x="0" y="16"/>
                  <a:pt x="0" y="16"/>
                  <a:pt x="0" y="16"/>
                </a:cubicBezTo>
                <a:cubicBezTo>
                  <a:pt x="0" y="7"/>
                  <a:pt x="8" y="0"/>
                  <a:pt x="16" y="0"/>
                </a:cubicBezTo>
                <a:cubicBezTo>
                  <a:pt x="135" y="0"/>
                  <a:pt x="135" y="0"/>
                  <a:pt x="135" y="0"/>
                </a:cubicBezTo>
                <a:cubicBezTo>
                  <a:pt x="144" y="0"/>
                  <a:pt x="151" y="7"/>
                  <a:pt x="151" y="16"/>
                </a:cubicBezTo>
                <a:lnTo>
                  <a:pt x="151" y="42"/>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57199" name="Rectangle 143"/>
          <p:cNvSpPr>
            <a:spLocks noChangeArrowheads="1"/>
          </p:cNvSpPr>
          <p:nvPr/>
        </p:nvSpPr>
        <p:spPr bwMode="auto">
          <a:xfrm>
            <a:off x="6689725" y="1316038"/>
            <a:ext cx="6191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200 utils</a:t>
            </a:r>
            <a:endParaRPr lang="en-US" altLang="pt-PT" sz="1400">
              <a:latin typeface="Tahoma" panose="020B0604030504040204" pitchFamily="34" charset="0"/>
            </a:endParaRPr>
          </a:p>
        </p:txBody>
      </p:sp>
      <p:sp>
        <p:nvSpPr>
          <p:cNvPr id="557200" name="Freeform 144"/>
          <p:cNvSpPr>
            <a:spLocks/>
          </p:cNvSpPr>
          <p:nvPr/>
        </p:nvSpPr>
        <p:spPr bwMode="auto">
          <a:xfrm>
            <a:off x="2909888" y="2136775"/>
            <a:ext cx="633412" cy="219075"/>
          </a:xfrm>
          <a:custGeom>
            <a:avLst/>
            <a:gdLst>
              <a:gd name="T0" fmla="*/ 2147483647 w 150"/>
              <a:gd name="T1" fmla="*/ 2147483647 h 57"/>
              <a:gd name="T2" fmla="*/ 2147483647 w 150"/>
              <a:gd name="T3" fmla="*/ 2147483647 h 57"/>
              <a:gd name="T4" fmla="*/ 2147483647 w 150"/>
              <a:gd name="T5" fmla="*/ 2147483647 h 57"/>
              <a:gd name="T6" fmla="*/ 0 w 150"/>
              <a:gd name="T7" fmla="*/ 2147483647 h 57"/>
              <a:gd name="T8" fmla="*/ 0 w 150"/>
              <a:gd name="T9" fmla="*/ 2147483647 h 57"/>
              <a:gd name="T10" fmla="*/ 2147483647 w 150"/>
              <a:gd name="T11" fmla="*/ 0 h 57"/>
              <a:gd name="T12" fmla="*/ 2147483647 w 150"/>
              <a:gd name="T13" fmla="*/ 0 h 57"/>
              <a:gd name="T14" fmla="*/ 2147483647 w 150"/>
              <a:gd name="T15" fmla="*/ 2147483647 h 57"/>
              <a:gd name="T16" fmla="*/ 2147483647 w 150"/>
              <a:gd name="T17" fmla="*/ 2147483647 h 5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0"/>
              <a:gd name="T28" fmla="*/ 0 h 57"/>
              <a:gd name="T29" fmla="*/ 150 w 150"/>
              <a:gd name="T30" fmla="*/ 57 h 5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0" h="57">
                <a:moveTo>
                  <a:pt x="150" y="41"/>
                </a:moveTo>
                <a:cubicBezTo>
                  <a:pt x="150" y="50"/>
                  <a:pt x="143" y="57"/>
                  <a:pt x="134" y="57"/>
                </a:cubicBezTo>
                <a:cubicBezTo>
                  <a:pt x="16" y="57"/>
                  <a:pt x="16" y="57"/>
                  <a:pt x="16" y="57"/>
                </a:cubicBezTo>
                <a:cubicBezTo>
                  <a:pt x="7" y="57"/>
                  <a:pt x="0" y="50"/>
                  <a:pt x="0" y="41"/>
                </a:cubicBezTo>
                <a:cubicBezTo>
                  <a:pt x="0" y="16"/>
                  <a:pt x="0" y="16"/>
                  <a:pt x="0" y="16"/>
                </a:cubicBezTo>
                <a:cubicBezTo>
                  <a:pt x="0" y="7"/>
                  <a:pt x="7" y="0"/>
                  <a:pt x="16" y="0"/>
                </a:cubicBezTo>
                <a:cubicBezTo>
                  <a:pt x="134" y="0"/>
                  <a:pt x="134" y="0"/>
                  <a:pt x="134" y="0"/>
                </a:cubicBezTo>
                <a:cubicBezTo>
                  <a:pt x="143" y="0"/>
                  <a:pt x="150" y="7"/>
                  <a:pt x="150" y="16"/>
                </a:cubicBezTo>
                <a:lnTo>
                  <a:pt x="150" y="41"/>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57201" name="Rectangle 145"/>
          <p:cNvSpPr>
            <a:spLocks noChangeArrowheads="1"/>
          </p:cNvSpPr>
          <p:nvPr/>
        </p:nvSpPr>
        <p:spPr bwMode="auto">
          <a:xfrm>
            <a:off x="2895600" y="2133600"/>
            <a:ext cx="6191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100 utils</a:t>
            </a:r>
            <a:endParaRPr lang="en-US" altLang="pt-PT" sz="1400">
              <a:latin typeface="Tahoma" panose="020B0604030504040204" pitchFamily="34" charset="0"/>
            </a:endParaRPr>
          </a:p>
        </p:txBody>
      </p:sp>
      <p:sp>
        <p:nvSpPr>
          <p:cNvPr id="557202" name="Line 146"/>
          <p:cNvSpPr>
            <a:spLocks noChangeShapeType="1"/>
          </p:cNvSpPr>
          <p:nvPr/>
        </p:nvSpPr>
        <p:spPr bwMode="auto">
          <a:xfrm flipH="1">
            <a:off x="6919913" y="2657475"/>
            <a:ext cx="115887" cy="274638"/>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7203" name="Freeform 147"/>
          <p:cNvSpPr>
            <a:spLocks/>
          </p:cNvSpPr>
          <p:nvPr/>
        </p:nvSpPr>
        <p:spPr bwMode="auto">
          <a:xfrm>
            <a:off x="6827838" y="2451100"/>
            <a:ext cx="638175" cy="219075"/>
          </a:xfrm>
          <a:custGeom>
            <a:avLst/>
            <a:gdLst>
              <a:gd name="T0" fmla="*/ 2147483647 w 151"/>
              <a:gd name="T1" fmla="*/ 2147483647 h 57"/>
              <a:gd name="T2" fmla="*/ 2147483647 w 151"/>
              <a:gd name="T3" fmla="*/ 2147483647 h 57"/>
              <a:gd name="T4" fmla="*/ 2147483647 w 151"/>
              <a:gd name="T5" fmla="*/ 2147483647 h 57"/>
              <a:gd name="T6" fmla="*/ 0 w 151"/>
              <a:gd name="T7" fmla="*/ 2147483647 h 57"/>
              <a:gd name="T8" fmla="*/ 0 w 151"/>
              <a:gd name="T9" fmla="*/ 2147483647 h 57"/>
              <a:gd name="T10" fmla="*/ 2147483647 w 151"/>
              <a:gd name="T11" fmla="*/ 0 h 57"/>
              <a:gd name="T12" fmla="*/ 2147483647 w 151"/>
              <a:gd name="T13" fmla="*/ 0 h 57"/>
              <a:gd name="T14" fmla="*/ 2147483647 w 151"/>
              <a:gd name="T15" fmla="*/ 2147483647 h 57"/>
              <a:gd name="T16" fmla="*/ 2147483647 w 151"/>
              <a:gd name="T17" fmla="*/ 2147483647 h 5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1"/>
              <a:gd name="T28" fmla="*/ 0 h 57"/>
              <a:gd name="T29" fmla="*/ 151 w 151"/>
              <a:gd name="T30" fmla="*/ 57 h 5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1" h="57">
                <a:moveTo>
                  <a:pt x="151" y="41"/>
                </a:moveTo>
                <a:cubicBezTo>
                  <a:pt x="151" y="50"/>
                  <a:pt x="143" y="57"/>
                  <a:pt x="135" y="57"/>
                </a:cubicBezTo>
                <a:cubicBezTo>
                  <a:pt x="16" y="57"/>
                  <a:pt x="16" y="57"/>
                  <a:pt x="16" y="57"/>
                </a:cubicBezTo>
                <a:cubicBezTo>
                  <a:pt x="7" y="57"/>
                  <a:pt x="0" y="50"/>
                  <a:pt x="0" y="41"/>
                </a:cubicBezTo>
                <a:cubicBezTo>
                  <a:pt x="0" y="16"/>
                  <a:pt x="0" y="16"/>
                  <a:pt x="0" y="16"/>
                </a:cubicBezTo>
                <a:cubicBezTo>
                  <a:pt x="0" y="7"/>
                  <a:pt x="7" y="0"/>
                  <a:pt x="16" y="0"/>
                </a:cubicBezTo>
                <a:cubicBezTo>
                  <a:pt x="135" y="0"/>
                  <a:pt x="135" y="0"/>
                  <a:pt x="135" y="0"/>
                </a:cubicBezTo>
                <a:cubicBezTo>
                  <a:pt x="143" y="0"/>
                  <a:pt x="151" y="7"/>
                  <a:pt x="151" y="16"/>
                </a:cubicBezTo>
                <a:lnTo>
                  <a:pt x="151" y="41"/>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57204" name="Rectangle 148"/>
          <p:cNvSpPr>
            <a:spLocks noChangeArrowheads="1"/>
          </p:cNvSpPr>
          <p:nvPr/>
        </p:nvSpPr>
        <p:spPr bwMode="auto">
          <a:xfrm>
            <a:off x="6858000" y="2457450"/>
            <a:ext cx="6191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100 utils</a:t>
            </a:r>
            <a:endParaRPr lang="en-US" altLang="pt-PT" sz="1400">
              <a:latin typeface="Tahoma" panose="020B0604030504040204" pitchFamily="34" charset="0"/>
            </a:endParaRPr>
          </a:p>
        </p:txBody>
      </p:sp>
      <p:sp>
        <p:nvSpPr>
          <p:cNvPr id="557205" name="Line 149"/>
          <p:cNvSpPr>
            <a:spLocks noChangeShapeType="1"/>
          </p:cNvSpPr>
          <p:nvPr/>
        </p:nvSpPr>
        <p:spPr bwMode="auto">
          <a:xfrm flipV="1">
            <a:off x="6259513" y="5013325"/>
            <a:ext cx="241300" cy="300038"/>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7206" name="Freeform 150"/>
          <p:cNvSpPr>
            <a:spLocks/>
          </p:cNvSpPr>
          <p:nvPr/>
        </p:nvSpPr>
        <p:spPr bwMode="auto">
          <a:xfrm>
            <a:off x="5932488" y="5297488"/>
            <a:ext cx="565150" cy="373062"/>
          </a:xfrm>
          <a:custGeom>
            <a:avLst/>
            <a:gdLst>
              <a:gd name="T0" fmla="*/ 2147483647 w 133"/>
              <a:gd name="T1" fmla="*/ 2147483647 h 97"/>
              <a:gd name="T2" fmla="*/ 2147483647 w 133"/>
              <a:gd name="T3" fmla="*/ 2147483647 h 97"/>
              <a:gd name="T4" fmla="*/ 2147483647 w 133"/>
              <a:gd name="T5" fmla="*/ 2147483647 h 97"/>
              <a:gd name="T6" fmla="*/ 0 w 133"/>
              <a:gd name="T7" fmla="*/ 2147483647 h 97"/>
              <a:gd name="T8" fmla="*/ 0 w 133"/>
              <a:gd name="T9" fmla="*/ 2147483647 h 97"/>
              <a:gd name="T10" fmla="*/ 2147483647 w 133"/>
              <a:gd name="T11" fmla="*/ 0 h 97"/>
              <a:gd name="T12" fmla="*/ 2147483647 w 133"/>
              <a:gd name="T13" fmla="*/ 0 h 97"/>
              <a:gd name="T14" fmla="*/ 2147483647 w 133"/>
              <a:gd name="T15" fmla="*/ 2147483647 h 97"/>
              <a:gd name="T16" fmla="*/ 2147483647 w 133"/>
              <a:gd name="T17" fmla="*/ 2147483647 h 9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3"/>
              <a:gd name="T28" fmla="*/ 0 h 97"/>
              <a:gd name="T29" fmla="*/ 133 w 133"/>
              <a:gd name="T30" fmla="*/ 97 h 9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3" h="97">
                <a:moveTo>
                  <a:pt x="133" y="81"/>
                </a:moveTo>
                <a:cubicBezTo>
                  <a:pt x="133" y="90"/>
                  <a:pt x="126" y="97"/>
                  <a:pt x="117" y="97"/>
                </a:cubicBezTo>
                <a:cubicBezTo>
                  <a:pt x="16" y="97"/>
                  <a:pt x="16" y="97"/>
                  <a:pt x="16" y="97"/>
                </a:cubicBezTo>
                <a:cubicBezTo>
                  <a:pt x="7" y="97"/>
                  <a:pt x="0" y="90"/>
                  <a:pt x="0" y="81"/>
                </a:cubicBezTo>
                <a:cubicBezTo>
                  <a:pt x="0" y="16"/>
                  <a:pt x="0" y="16"/>
                  <a:pt x="0" y="16"/>
                </a:cubicBezTo>
                <a:cubicBezTo>
                  <a:pt x="0" y="7"/>
                  <a:pt x="7" y="0"/>
                  <a:pt x="16" y="0"/>
                </a:cubicBezTo>
                <a:cubicBezTo>
                  <a:pt x="117" y="0"/>
                  <a:pt x="117" y="0"/>
                  <a:pt x="117" y="0"/>
                </a:cubicBezTo>
                <a:cubicBezTo>
                  <a:pt x="126" y="0"/>
                  <a:pt x="133" y="7"/>
                  <a:pt x="133" y="16"/>
                </a:cubicBezTo>
                <a:lnTo>
                  <a:pt x="133" y="81"/>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57207" name="Rectangle 151"/>
          <p:cNvSpPr>
            <a:spLocks noChangeArrowheads="1"/>
          </p:cNvSpPr>
          <p:nvPr/>
        </p:nvSpPr>
        <p:spPr bwMode="auto">
          <a:xfrm>
            <a:off x="6000750" y="5324475"/>
            <a:ext cx="889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S</a:t>
            </a:r>
            <a:endParaRPr lang="en-US" altLang="pt-PT" sz="1400">
              <a:latin typeface="Tahoma" panose="020B0604030504040204" pitchFamily="34" charset="0"/>
            </a:endParaRPr>
          </a:p>
        </p:txBody>
      </p:sp>
      <p:sp>
        <p:nvSpPr>
          <p:cNvPr id="557208" name="Rectangle 152"/>
          <p:cNvSpPr>
            <a:spLocks noChangeArrowheads="1"/>
          </p:cNvSpPr>
          <p:nvPr/>
        </p:nvSpPr>
        <p:spPr bwMode="auto">
          <a:xfrm>
            <a:off x="6070600" y="5324475"/>
            <a:ext cx="6032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t</a:t>
            </a:r>
            <a:endParaRPr lang="en-US" altLang="pt-PT" sz="1400">
              <a:latin typeface="Tahoma" panose="020B0604030504040204" pitchFamily="34" charset="0"/>
            </a:endParaRPr>
          </a:p>
        </p:txBody>
      </p:sp>
      <p:sp>
        <p:nvSpPr>
          <p:cNvPr id="557209" name="Rectangle 153"/>
          <p:cNvSpPr>
            <a:spLocks noChangeArrowheads="1"/>
          </p:cNvSpPr>
          <p:nvPr/>
        </p:nvSpPr>
        <p:spPr bwMode="auto">
          <a:xfrm>
            <a:off x="6116638" y="5324475"/>
            <a:ext cx="42703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eeper</a:t>
            </a:r>
            <a:endParaRPr lang="en-US" altLang="pt-PT" sz="1400">
              <a:latin typeface="Tahoma" panose="020B0604030504040204" pitchFamily="34" charset="0"/>
            </a:endParaRPr>
          </a:p>
        </p:txBody>
      </p:sp>
      <p:sp>
        <p:nvSpPr>
          <p:cNvPr id="557210" name="Rectangle 154"/>
          <p:cNvSpPr>
            <a:spLocks noChangeArrowheads="1"/>
          </p:cNvSpPr>
          <p:nvPr/>
        </p:nvSpPr>
        <p:spPr bwMode="auto">
          <a:xfrm>
            <a:off x="6000750" y="5472113"/>
            <a:ext cx="39846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slope</a:t>
            </a:r>
            <a:endParaRPr lang="en-US" altLang="pt-PT" sz="1400">
              <a:latin typeface="Tahoma" panose="020B0604030504040204" pitchFamily="34" charset="0"/>
            </a:endParaRPr>
          </a:p>
        </p:txBody>
      </p:sp>
      <p:sp>
        <p:nvSpPr>
          <p:cNvPr id="557211" name="Line 155"/>
          <p:cNvSpPr>
            <a:spLocks noChangeShapeType="1"/>
          </p:cNvSpPr>
          <p:nvPr/>
        </p:nvSpPr>
        <p:spPr bwMode="auto">
          <a:xfrm flipH="1">
            <a:off x="6961188" y="5708650"/>
            <a:ext cx="450850" cy="161925"/>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7212" name="Freeform 156"/>
          <p:cNvSpPr>
            <a:spLocks/>
          </p:cNvSpPr>
          <p:nvPr/>
        </p:nvSpPr>
        <p:spPr bwMode="auto">
          <a:xfrm>
            <a:off x="6478588" y="5786438"/>
            <a:ext cx="514350" cy="371475"/>
          </a:xfrm>
          <a:custGeom>
            <a:avLst/>
            <a:gdLst>
              <a:gd name="T0" fmla="*/ 2147483647 w 121"/>
              <a:gd name="T1" fmla="*/ 2147483647 h 97"/>
              <a:gd name="T2" fmla="*/ 2147483647 w 121"/>
              <a:gd name="T3" fmla="*/ 2147483647 h 97"/>
              <a:gd name="T4" fmla="*/ 2147483647 w 121"/>
              <a:gd name="T5" fmla="*/ 2147483647 h 97"/>
              <a:gd name="T6" fmla="*/ 0 w 121"/>
              <a:gd name="T7" fmla="*/ 2147483647 h 97"/>
              <a:gd name="T8" fmla="*/ 0 w 121"/>
              <a:gd name="T9" fmla="*/ 2147483647 h 97"/>
              <a:gd name="T10" fmla="*/ 2147483647 w 121"/>
              <a:gd name="T11" fmla="*/ 0 h 97"/>
              <a:gd name="T12" fmla="*/ 2147483647 w 121"/>
              <a:gd name="T13" fmla="*/ 0 h 97"/>
              <a:gd name="T14" fmla="*/ 2147483647 w 121"/>
              <a:gd name="T15" fmla="*/ 2147483647 h 97"/>
              <a:gd name="T16" fmla="*/ 2147483647 w 121"/>
              <a:gd name="T17" fmla="*/ 2147483647 h 9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1"/>
              <a:gd name="T28" fmla="*/ 0 h 97"/>
              <a:gd name="T29" fmla="*/ 121 w 121"/>
              <a:gd name="T30" fmla="*/ 97 h 9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1" h="97">
                <a:moveTo>
                  <a:pt x="121" y="81"/>
                </a:moveTo>
                <a:cubicBezTo>
                  <a:pt x="121" y="90"/>
                  <a:pt x="113" y="97"/>
                  <a:pt x="105" y="97"/>
                </a:cubicBezTo>
                <a:cubicBezTo>
                  <a:pt x="16" y="97"/>
                  <a:pt x="16" y="97"/>
                  <a:pt x="16" y="97"/>
                </a:cubicBezTo>
                <a:cubicBezTo>
                  <a:pt x="7" y="97"/>
                  <a:pt x="0" y="90"/>
                  <a:pt x="0" y="81"/>
                </a:cubicBezTo>
                <a:cubicBezTo>
                  <a:pt x="0" y="16"/>
                  <a:pt x="0" y="16"/>
                  <a:pt x="0" y="16"/>
                </a:cubicBezTo>
                <a:cubicBezTo>
                  <a:pt x="0" y="7"/>
                  <a:pt x="7" y="0"/>
                  <a:pt x="16" y="0"/>
                </a:cubicBezTo>
                <a:cubicBezTo>
                  <a:pt x="105" y="0"/>
                  <a:pt x="105" y="0"/>
                  <a:pt x="105" y="0"/>
                </a:cubicBezTo>
                <a:cubicBezTo>
                  <a:pt x="113" y="0"/>
                  <a:pt x="121" y="7"/>
                  <a:pt x="121" y="16"/>
                </a:cubicBezTo>
                <a:lnTo>
                  <a:pt x="121" y="81"/>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57213" name="Rectangle 157"/>
          <p:cNvSpPr>
            <a:spLocks noChangeArrowheads="1"/>
          </p:cNvSpPr>
          <p:nvPr/>
        </p:nvSpPr>
        <p:spPr bwMode="auto">
          <a:xfrm>
            <a:off x="6545263" y="5811838"/>
            <a:ext cx="857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F</a:t>
            </a:r>
            <a:endParaRPr lang="en-US" altLang="pt-PT" sz="1400">
              <a:latin typeface="Tahoma" panose="020B0604030504040204" pitchFamily="34" charset="0"/>
            </a:endParaRPr>
          </a:p>
        </p:txBody>
      </p:sp>
      <p:sp>
        <p:nvSpPr>
          <p:cNvPr id="557214" name="Rectangle 158"/>
          <p:cNvSpPr>
            <a:spLocks noChangeArrowheads="1"/>
          </p:cNvSpPr>
          <p:nvPr/>
        </p:nvSpPr>
        <p:spPr bwMode="auto">
          <a:xfrm>
            <a:off x="6613525" y="5811838"/>
            <a:ext cx="4286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l</a:t>
            </a:r>
            <a:endParaRPr lang="en-US" altLang="pt-PT" sz="1400">
              <a:latin typeface="Tahoma" panose="020B0604030504040204" pitchFamily="34" charset="0"/>
            </a:endParaRPr>
          </a:p>
        </p:txBody>
      </p:sp>
      <p:sp>
        <p:nvSpPr>
          <p:cNvPr id="557215" name="Rectangle 159"/>
          <p:cNvSpPr>
            <a:spLocks noChangeArrowheads="1"/>
          </p:cNvSpPr>
          <p:nvPr/>
        </p:nvSpPr>
        <p:spPr bwMode="auto">
          <a:xfrm>
            <a:off x="6648450" y="5811838"/>
            <a:ext cx="857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a</a:t>
            </a:r>
            <a:endParaRPr lang="en-US" altLang="pt-PT" sz="1400">
              <a:latin typeface="Tahoma" panose="020B0604030504040204" pitchFamily="34" charset="0"/>
            </a:endParaRPr>
          </a:p>
        </p:txBody>
      </p:sp>
      <p:sp>
        <p:nvSpPr>
          <p:cNvPr id="557216" name="Rectangle 160"/>
          <p:cNvSpPr>
            <a:spLocks noChangeArrowheads="1"/>
          </p:cNvSpPr>
          <p:nvPr/>
        </p:nvSpPr>
        <p:spPr bwMode="auto">
          <a:xfrm>
            <a:off x="6716713" y="5811838"/>
            <a:ext cx="603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t</a:t>
            </a:r>
            <a:endParaRPr lang="en-US" altLang="pt-PT" sz="1400">
              <a:latin typeface="Tahoma" panose="020B0604030504040204" pitchFamily="34" charset="0"/>
            </a:endParaRPr>
          </a:p>
        </p:txBody>
      </p:sp>
      <p:sp>
        <p:nvSpPr>
          <p:cNvPr id="557217" name="Rectangle 161"/>
          <p:cNvSpPr>
            <a:spLocks noChangeArrowheads="1"/>
          </p:cNvSpPr>
          <p:nvPr/>
        </p:nvSpPr>
        <p:spPr bwMode="auto">
          <a:xfrm>
            <a:off x="6764338" y="5811838"/>
            <a:ext cx="603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t</a:t>
            </a:r>
            <a:endParaRPr lang="en-US" altLang="pt-PT" sz="1400">
              <a:latin typeface="Tahoma" panose="020B0604030504040204" pitchFamily="34" charset="0"/>
            </a:endParaRPr>
          </a:p>
        </p:txBody>
      </p:sp>
      <p:sp>
        <p:nvSpPr>
          <p:cNvPr id="557218" name="Rectangle 162"/>
          <p:cNvSpPr>
            <a:spLocks noChangeArrowheads="1"/>
          </p:cNvSpPr>
          <p:nvPr/>
        </p:nvSpPr>
        <p:spPr bwMode="auto">
          <a:xfrm>
            <a:off x="6810375" y="5811838"/>
            <a:ext cx="14763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er</a:t>
            </a:r>
            <a:endParaRPr lang="en-US" altLang="pt-PT" sz="1400">
              <a:latin typeface="Tahoma" panose="020B0604030504040204" pitchFamily="34" charset="0"/>
            </a:endParaRPr>
          </a:p>
        </p:txBody>
      </p:sp>
      <p:sp>
        <p:nvSpPr>
          <p:cNvPr id="557219" name="Rectangle 163"/>
          <p:cNvSpPr>
            <a:spLocks noChangeArrowheads="1"/>
          </p:cNvSpPr>
          <p:nvPr/>
        </p:nvSpPr>
        <p:spPr bwMode="auto">
          <a:xfrm>
            <a:off x="6545263" y="5959475"/>
            <a:ext cx="398462"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slope</a:t>
            </a:r>
            <a:endParaRPr lang="en-US" altLang="pt-PT" sz="1400">
              <a:latin typeface="Tahoma" panose="020B0604030504040204" pitchFamily="34" charset="0"/>
            </a:endParaRPr>
          </a:p>
        </p:txBody>
      </p:sp>
      <p:sp>
        <p:nvSpPr>
          <p:cNvPr id="557220" name="Rectangle 164"/>
          <p:cNvSpPr>
            <a:spLocks noChangeArrowheads="1"/>
          </p:cNvSpPr>
          <p:nvPr/>
        </p:nvSpPr>
        <p:spPr bwMode="auto">
          <a:xfrm>
            <a:off x="7524750" y="6307138"/>
            <a:ext cx="13430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Quantity of rooms</a:t>
            </a:r>
            <a:endParaRPr lang="en-US" altLang="pt-PT" sz="1400">
              <a:latin typeface="Tahoma" panose="020B0604030504040204" pitchFamily="34" charset="0"/>
            </a:endParaRPr>
          </a:p>
        </p:txBody>
      </p:sp>
      <p:sp>
        <p:nvSpPr>
          <p:cNvPr id="557221" name="Rectangle 165"/>
          <p:cNvSpPr>
            <a:spLocks noChangeArrowheads="1"/>
          </p:cNvSpPr>
          <p:nvPr/>
        </p:nvSpPr>
        <p:spPr bwMode="auto">
          <a:xfrm>
            <a:off x="4770438" y="4043363"/>
            <a:ext cx="787400"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Quantity of restaurant meals</a:t>
            </a:r>
            <a:endParaRPr lang="en-US" altLang="pt-PT" sz="1400">
              <a:latin typeface="Tahoma" panose="020B0604030504040204" pitchFamily="34" charset="0"/>
            </a:endParaRPr>
          </a:p>
        </p:txBody>
      </p:sp>
      <p:sp>
        <p:nvSpPr>
          <p:cNvPr id="557222" name="Rectangle 166"/>
          <p:cNvSpPr>
            <a:spLocks noChangeArrowheads="1"/>
          </p:cNvSpPr>
          <p:nvPr/>
        </p:nvSpPr>
        <p:spPr bwMode="auto">
          <a:xfrm>
            <a:off x="7524750" y="3419475"/>
            <a:ext cx="13430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Quantity of rooms</a:t>
            </a:r>
            <a:endParaRPr lang="en-US" altLang="pt-PT" sz="1400">
              <a:latin typeface="Tahoma" panose="020B0604030504040204" pitchFamily="34" charset="0"/>
            </a:endParaRPr>
          </a:p>
        </p:txBody>
      </p:sp>
      <p:sp>
        <p:nvSpPr>
          <p:cNvPr id="557223" name="Rectangle 167"/>
          <p:cNvSpPr>
            <a:spLocks noChangeArrowheads="1"/>
          </p:cNvSpPr>
          <p:nvPr/>
        </p:nvSpPr>
        <p:spPr bwMode="auto">
          <a:xfrm>
            <a:off x="4770438" y="1155700"/>
            <a:ext cx="7874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Quantity of restaurant meals</a:t>
            </a:r>
            <a:endParaRPr lang="en-US" altLang="pt-PT" sz="1400">
              <a:latin typeface="Tahoma" panose="020B0604030504040204" pitchFamily="34" charset="0"/>
            </a:endParaRPr>
          </a:p>
        </p:txBody>
      </p:sp>
      <p:sp>
        <p:nvSpPr>
          <p:cNvPr id="557224" name="Rectangle 168"/>
          <p:cNvSpPr>
            <a:spLocks noChangeArrowheads="1"/>
          </p:cNvSpPr>
          <p:nvPr/>
        </p:nvSpPr>
        <p:spPr bwMode="auto">
          <a:xfrm>
            <a:off x="3135313" y="6307138"/>
            <a:ext cx="13430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Quantity of rooms</a:t>
            </a:r>
            <a:endParaRPr lang="en-US" altLang="pt-PT" sz="1400">
              <a:latin typeface="Tahoma" panose="020B0604030504040204" pitchFamily="34" charset="0"/>
            </a:endParaRPr>
          </a:p>
        </p:txBody>
      </p:sp>
      <p:sp>
        <p:nvSpPr>
          <p:cNvPr id="557225" name="Rectangle 169"/>
          <p:cNvSpPr>
            <a:spLocks noChangeArrowheads="1"/>
          </p:cNvSpPr>
          <p:nvPr/>
        </p:nvSpPr>
        <p:spPr bwMode="auto">
          <a:xfrm>
            <a:off x="381000" y="4043363"/>
            <a:ext cx="787400"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Quantity of restaurant meals</a:t>
            </a:r>
            <a:endParaRPr lang="en-US" altLang="pt-PT" sz="1400">
              <a:latin typeface="Tahoma" panose="020B0604030504040204" pitchFamily="34" charset="0"/>
            </a:endParaRPr>
          </a:p>
        </p:txBody>
      </p:sp>
      <p:sp>
        <p:nvSpPr>
          <p:cNvPr id="557226" name="Rectangle 170"/>
          <p:cNvSpPr>
            <a:spLocks noChangeArrowheads="1"/>
          </p:cNvSpPr>
          <p:nvPr/>
        </p:nvSpPr>
        <p:spPr bwMode="auto">
          <a:xfrm>
            <a:off x="3135313" y="3419475"/>
            <a:ext cx="13430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Quantity of rooms</a:t>
            </a:r>
            <a:endParaRPr lang="en-US" altLang="pt-PT" sz="1400">
              <a:latin typeface="Tahoma" panose="020B0604030504040204" pitchFamily="34" charset="0"/>
            </a:endParaRPr>
          </a:p>
        </p:txBody>
      </p:sp>
      <p:sp>
        <p:nvSpPr>
          <p:cNvPr id="557227" name="Rectangle 171"/>
          <p:cNvSpPr>
            <a:spLocks noChangeArrowheads="1"/>
          </p:cNvSpPr>
          <p:nvPr/>
        </p:nvSpPr>
        <p:spPr bwMode="auto">
          <a:xfrm>
            <a:off x="381000" y="1155700"/>
            <a:ext cx="7874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Quantity of restaurant meals</a:t>
            </a:r>
            <a:endParaRPr lang="en-US" altLang="pt-PT" sz="1400">
              <a:latin typeface="Tahoma" panose="020B060403050404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716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5716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5722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5714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5722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5717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5717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5719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5719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5720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5715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5715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5715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5715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5720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5719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57172"/>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5715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57194"/>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57223"/>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55719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557199"/>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55717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57175"/>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557173"/>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557157"/>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57156"/>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557204"/>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557202"/>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557153"/>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557176"/>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557174"/>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557163"/>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557162"/>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557222"/>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557148"/>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557198"/>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557203"/>
                                        </p:tgtEl>
                                        <p:attrNameLst>
                                          <p:attrName>style.visibility</p:attrName>
                                        </p:attrNameLst>
                                      </p:cBhvr>
                                      <p:to>
                                        <p:strVal val="visible"/>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557166"/>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557167"/>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557225"/>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557149"/>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557182"/>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557184"/>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557186"/>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557188"/>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557160"/>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557180"/>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557187"/>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557185"/>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557183"/>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557152"/>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557224"/>
                                        </p:tgtEl>
                                        <p:attrNameLst>
                                          <p:attrName>style.visibility</p:attrName>
                                        </p:attrNameLst>
                                      </p:cBhvr>
                                      <p:to>
                                        <p:strVal val="visible"/>
                                      </p:to>
                                    </p:set>
                                  </p:childTnLst>
                                </p:cTn>
                              </p:par>
                              <p:par>
                                <p:cTn id="115" presetID="1" presetClass="entr" presetSubtype="0" fill="hold" nodeType="withEffect">
                                  <p:stCondLst>
                                    <p:cond delay="0"/>
                                  </p:stCondLst>
                                  <p:childTnLst>
                                    <p:set>
                                      <p:cBhvr>
                                        <p:cTn id="116" dur="1" fill="hold">
                                          <p:stCondLst>
                                            <p:cond delay="0"/>
                                          </p:stCondLst>
                                        </p:cTn>
                                        <p:tgtEl>
                                          <p:spTgt spid="557164"/>
                                        </p:tgtEl>
                                        <p:attrNameLst>
                                          <p:attrName>style.visibility</p:attrName>
                                        </p:attrNameLst>
                                      </p:cBhvr>
                                      <p:to>
                                        <p:strVal val="visible"/>
                                      </p:to>
                                    </p:set>
                                  </p:childTnLst>
                                </p:cTn>
                              </p:par>
                              <p:par>
                                <p:cTn id="117" presetID="1" presetClass="entr" presetSubtype="0" fill="hold" nodeType="withEffect">
                                  <p:stCondLst>
                                    <p:cond delay="0"/>
                                  </p:stCondLst>
                                  <p:childTnLst>
                                    <p:set>
                                      <p:cBhvr>
                                        <p:cTn id="118" dur="1" fill="hold">
                                          <p:stCondLst>
                                            <p:cond delay="0"/>
                                          </p:stCondLst>
                                        </p:cTn>
                                        <p:tgtEl>
                                          <p:spTgt spid="557165"/>
                                        </p:tgtEl>
                                        <p:attrNameLst>
                                          <p:attrName>style.visibility</p:attrName>
                                        </p:attrNameLst>
                                      </p:cBhvr>
                                      <p:to>
                                        <p:strVal val="visible"/>
                                      </p:to>
                                    </p:se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557221"/>
                                        </p:tgtEl>
                                        <p:attrNameLst>
                                          <p:attrName>style.visibility</p:attrName>
                                        </p:attrNameLst>
                                      </p:cBhvr>
                                      <p:to>
                                        <p:strVal val="visible"/>
                                      </p:to>
                                    </p:set>
                                  </p:childTnLst>
                                </p:cTn>
                              </p:par>
                              <p:par>
                                <p:cTn id="123" presetID="1" presetClass="entr" presetSubtype="0" fill="hold" nodeType="withEffect">
                                  <p:stCondLst>
                                    <p:cond delay="0"/>
                                  </p:stCondLst>
                                  <p:childTnLst>
                                    <p:set>
                                      <p:cBhvr>
                                        <p:cTn id="124" dur="1" fill="hold">
                                          <p:stCondLst>
                                            <p:cond delay="0"/>
                                          </p:stCondLst>
                                        </p:cTn>
                                        <p:tgtEl>
                                          <p:spTgt spid="557150"/>
                                        </p:tgtEl>
                                        <p:attrNameLst>
                                          <p:attrName>style.visibility</p:attrName>
                                        </p:attrNameLst>
                                      </p:cBhvr>
                                      <p:to>
                                        <p:strVal val="visible"/>
                                      </p:to>
                                    </p:set>
                                  </p:childTnLst>
                                </p:cTn>
                              </p:par>
                              <p:par>
                                <p:cTn id="125" presetID="1" presetClass="entr" presetSubtype="0" fill="hold" nodeType="withEffect">
                                  <p:stCondLst>
                                    <p:cond delay="0"/>
                                  </p:stCondLst>
                                  <p:childTnLst>
                                    <p:set>
                                      <p:cBhvr>
                                        <p:cTn id="126" dur="1" fill="hold">
                                          <p:stCondLst>
                                            <p:cond delay="0"/>
                                          </p:stCondLst>
                                        </p:cTn>
                                        <p:tgtEl>
                                          <p:spTgt spid="557179"/>
                                        </p:tgtEl>
                                        <p:attrNameLst>
                                          <p:attrName>style.visibility</p:attrName>
                                        </p:attrNameLst>
                                      </p:cBhvr>
                                      <p:to>
                                        <p:strVal val="visible"/>
                                      </p:to>
                                    </p:set>
                                  </p:childTnLst>
                                </p:cTn>
                              </p:par>
                              <p:par>
                                <p:cTn id="127" presetID="1" presetClass="entr" presetSubtype="0" fill="hold" nodeType="withEffect">
                                  <p:stCondLst>
                                    <p:cond delay="0"/>
                                  </p:stCondLst>
                                  <p:childTnLst>
                                    <p:set>
                                      <p:cBhvr>
                                        <p:cTn id="128" dur="1" fill="hold">
                                          <p:stCondLst>
                                            <p:cond delay="0"/>
                                          </p:stCondLst>
                                        </p:cTn>
                                        <p:tgtEl>
                                          <p:spTgt spid="557178"/>
                                        </p:tgtEl>
                                        <p:attrNameLst>
                                          <p:attrName>style.visibility</p:attrName>
                                        </p:attrNameLst>
                                      </p:cBhvr>
                                      <p:to>
                                        <p:strVal val="visible"/>
                                      </p:to>
                                    </p:set>
                                  </p:childTnLst>
                                </p:cTn>
                              </p:par>
                              <p:par>
                                <p:cTn id="129" presetID="1" presetClass="entr" presetSubtype="0" fill="hold" nodeType="withEffect">
                                  <p:stCondLst>
                                    <p:cond delay="0"/>
                                  </p:stCondLst>
                                  <p:childTnLst>
                                    <p:set>
                                      <p:cBhvr>
                                        <p:cTn id="130" dur="1" fill="hold">
                                          <p:stCondLst>
                                            <p:cond delay="0"/>
                                          </p:stCondLst>
                                        </p:cTn>
                                        <p:tgtEl>
                                          <p:spTgt spid="557181"/>
                                        </p:tgtEl>
                                        <p:attrNameLst>
                                          <p:attrName>style.visibility</p:attrName>
                                        </p:attrNameLst>
                                      </p:cBhvr>
                                      <p:to>
                                        <p:strVal val="visible"/>
                                      </p:to>
                                    </p:set>
                                  </p:childTnLst>
                                </p:cTn>
                              </p:par>
                              <p:par>
                                <p:cTn id="131" presetID="1" presetClass="entr" presetSubtype="0" fill="hold" nodeType="withEffect">
                                  <p:stCondLst>
                                    <p:cond delay="0"/>
                                  </p:stCondLst>
                                  <p:childTnLst>
                                    <p:set>
                                      <p:cBhvr>
                                        <p:cTn id="132" dur="1" fill="hold">
                                          <p:stCondLst>
                                            <p:cond delay="0"/>
                                          </p:stCondLst>
                                        </p:cTn>
                                        <p:tgtEl>
                                          <p:spTgt spid="557220"/>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557189"/>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557190"/>
                                        </p:tgtEl>
                                        <p:attrNameLst>
                                          <p:attrName>style.visibility</p:attrName>
                                        </p:attrNameLst>
                                      </p:cBhvr>
                                      <p:to>
                                        <p:strVal val="visible"/>
                                      </p:to>
                                    </p:set>
                                  </p:childTnLst>
                                </p:cTn>
                              </p:par>
                              <p:par>
                                <p:cTn id="137" presetID="1" presetClass="entr" presetSubtype="0" fill="hold" nodeType="withEffect">
                                  <p:stCondLst>
                                    <p:cond delay="0"/>
                                  </p:stCondLst>
                                  <p:childTnLst>
                                    <p:set>
                                      <p:cBhvr>
                                        <p:cTn id="138" dur="1" fill="hold">
                                          <p:stCondLst>
                                            <p:cond delay="0"/>
                                          </p:stCondLst>
                                        </p:cTn>
                                        <p:tgtEl>
                                          <p:spTgt spid="557161"/>
                                        </p:tgtEl>
                                        <p:attrNameLst>
                                          <p:attrName>style.visibility</p:attrName>
                                        </p:attrNameLst>
                                      </p:cBhvr>
                                      <p:to>
                                        <p:strVal val="visible"/>
                                      </p:to>
                                    </p:set>
                                  </p:childTnLst>
                                </p:cTn>
                              </p:par>
                              <p:par>
                                <p:cTn id="139" presetID="1" presetClass="entr" presetSubtype="0" fill="hold" nodeType="withEffect">
                                  <p:stCondLst>
                                    <p:cond delay="0"/>
                                  </p:stCondLst>
                                  <p:childTnLst>
                                    <p:set>
                                      <p:cBhvr>
                                        <p:cTn id="140" dur="1" fill="hold">
                                          <p:stCondLst>
                                            <p:cond delay="0"/>
                                          </p:stCondLst>
                                        </p:cTn>
                                        <p:tgtEl>
                                          <p:spTgt spid="557207"/>
                                        </p:tgtEl>
                                        <p:attrNameLst>
                                          <p:attrName>style.visibility</p:attrName>
                                        </p:attrNameLst>
                                      </p:cBhvr>
                                      <p:to>
                                        <p:strVal val="visible"/>
                                      </p:to>
                                    </p:set>
                                  </p:childTnLst>
                                </p:cTn>
                              </p:par>
                              <p:par>
                                <p:cTn id="141" presetID="1" presetClass="entr" presetSubtype="0" fill="hold" nodeType="withEffect">
                                  <p:stCondLst>
                                    <p:cond delay="0"/>
                                  </p:stCondLst>
                                  <p:childTnLst>
                                    <p:set>
                                      <p:cBhvr>
                                        <p:cTn id="142" dur="1" fill="hold">
                                          <p:stCondLst>
                                            <p:cond delay="0"/>
                                          </p:stCondLst>
                                        </p:cTn>
                                        <p:tgtEl>
                                          <p:spTgt spid="557208"/>
                                        </p:tgtEl>
                                        <p:attrNameLst>
                                          <p:attrName>style.visibility</p:attrName>
                                        </p:attrNameLst>
                                      </p:cBhvr>
                                      <p:to>
                                        <p:strVal val="visible"/>
                                      </p:to>
                                    </p:set>
                                  </p:childTnLst>
                                </p:cTn>
                              </p:par>
                              <p:par>
                                <p:cTn id="143" presetID="1" presetClass="entr" presetSubtype="0" fill="hold" nodeType="withEffect">
                                  <p:stCondLst>
                                    <p:cond delay="0"/>
                                  </p:stCondLst>
                                  <p:childTnLst>
                                    <p:set>
                                      <p:cBhvr>
                                        <p:cTn id="144" dur="1" fill="hold">
                                          <p:stCondLst>
                                            <p:cond delay="0"/>
                                          </p:stCondLst>
                                        </p:cTn>
                                        <p:tgtEl>
                                          <p:spTgt spid="557209"/>
                                        </p:tgtEl>
                                        <p:attrNameLst>
                                          <p:attrName>style.visibility</p:attrName>
                                        </p:attrNameLst>
                                      </p:cBhvr>
                                      <p:to>
                                        <p:strVal val="visible"/>
                                      </p:to>
                                    </p:set>
                                  </p:childTnLst>
                                </p:cTn>
                              </p:par>
                              <p:par>
                                <p:cTn id="145" presetID="1" presetClass="entr" presetSubtype="0" fill="hold" nodeType="withEffect">
                                  <p:stCondLst>
                                    <p:cond delay="0"/>
                                  </p:stCondLst>
                                  <p:childTnLst>
                                    <p:set>
                                      <p:cBhvr>
                                        <p:cTn id="146" dur="1" fill="hold">
                                          <p:stCondLst>
                                            <p:cond delay="0"/>
                                          </p:stCondLst>
                                        </p:cTn>
                                        <p:tgtEl>
                                          <p:spTgt spid="557210"/>
                                        </p:tgtEl>
                                        <p:attrNameLst>
                                          <p:attrName>style.visibility</p:attrName>
                                        </p:attrNameLst>
                                      </p:cBhvr>
                                      <p:to>
                                        <p:strVal val="visible"/>
                                      </p:to>
                                    </p:set>
                                  </p:childTnLst>
                                </p:cTn>
                              </p:par>
                              <p:par>
                                <p:cTn id="147" presetID="1" presetClass="entr" presetSubtype="0" fill="hold" nodeType="withEffect">
                                  <p:stCondLst>
                                    <p:cond delay="0"/>
                                  </p:stCondLst>
                                  <p:childTnLst>
                                    <p:set>
                                      <p:cBhvr>
                                        <p:cTn id="148" dur="1" fill="hold">
                                          <p:stCondLst>
                                            <p:cond delay="0"/>
                                          </p:stCondLst>
                                        </p:cTn>
                                        <p:tgtEl>
                                          <p:spTgt spid="557212"/>
                                        </p:tgtEl>
                                        <p:attrNameLst>
                                          <p:attrName>style.visibility</p:attrName>
                                        </p:attrNameLst>
                                      </p:cBhvr>
                                      <p:to>
                                        <p:strVal val="visible"/>
                                      </p:to>
                                    </p:set>
                                  </p:childTnLst>
                                </p:cTn>
                              </p:par>
                              <p:par>
                                <p:cTn id="149" presetID="1" presetClass="entr" presetSubtype="0" fill="hold" nodeType="withEffect">
                                  <p:stCondLst>
                                    <p:cond delay="0"/>
                                  </p:stCondLst>
                                  <p:childTnLst>
                                    <p:set>
                                      <p:cBhvr>
                                        <p:cTn id="150" dur="1" fill="hold">
                                          <p:stCondLst>
                                            <p:cond delay="0"/>
                                          </p:stCondLst>
                                        </p:cTn>
                                        <p:tgtEl>
                                          <p:spTgt spid="557213"/>
                                        </p:tgtEl>
                                        <p:attrNameLst>
                                          <p:attrName>style.visibility</p:attrName>
                                        </p:attrNameLst>
                                      </p:cBhvr>
                                      <p:to>
                                        <p:strVal val="visible"/>
                                      </p:to>
                                    </p:set>
                                  </p:childTnLst>
                                </p:cTn>
                              </p:par>
                              <p:par>
                                <p:cTn id="151" presetID="1" presetClass="entr" presetSubtype="0" fill="hold" nodeType="withEffect">
                                  <p:stCondLst>
                                    <p:cond delay="0"/>
                                  </p:stCondLst>
                                  <p:childTnLst>
                                    <p:set>
                                      <p:cBhvr>
                                        <p:cTn id="152" dur="1" fill="hold">
                                          <p:stCondLst>
                                            <p:cond delay="0"/>
                                          </p:stCondLst>
                                        </p:cTn>
                                        <p:tgtEl>
                                          <p:spTgt spid="557214"/>
                                        </p:tgtEl>
                                        <p:attrNameLst>
                                          <p:attrName>style.visibility</p:attrName>
                                        </p:attrNameLst>
                                      </p:cBhvr>
                                      <p:to>
                                        <p:strVal val="visible"/>
                                      </p:to>
                                    </p:set>
                                  </p:childTnLst>
                                </p:cTn>
                              </p:par>
                              <p:par>
                                <p:cTn id="153" presetID="1" presetClass="entr" presetSubtype="0" fill="hold" nodeType="withEffect">
                                  <p:stCondLst>
                                    <p:cond delay="0"/>
                                  </p:stCondLst>
                                  <p:childTnLst>
                                    <p:set>
                                      <p:cBhvr>
                                        <p:cTn id="154" dur="1" fill="hold">
                                          <p:stCondLst>
                                            <p:cond delay="0"/>
                                          </p:stCondLst>
                                        </p:cTn>
                                        <p:tgtEl>
                                          <p:spTgt spid="557215"/>
                                        </p:tgtEl>
                                        <p:attrNameLst>
                                          <p:attrName>style.visibility</p:attrName>
                                        </p:attrNameLst>
                                      </p:cBhvr>
                                      <p:to>
                                        <p:strVal val="visible"/>
                                      </p:to>
                                    </p:set>
                                  </p:childTnLst>
                                </p:cTn>
                              </p:par>
                              <p:par>
                                <p:cTn id="155" presetID="1" presetClass="entr" presetSubtype="0" fill="hold" nodeType="withEffect">
                                  <p:stCondLst>
                                    <p:cond delay="0"/>
                                  </p:stCondLst>
                                  <p:childTnLst>
                                    <p:set>
                                      <p:cBhvr>
                                        <p:cTn id="156" dur="1" fill="hold">
                                          <p:stCondLst>
                                            <p:cond delay="0"/>
                                          </p:stCondLst>
                                        </p:cTn>
                                        <p:tgtEl>
                                          <p:spTgt spid="557216"/>
                                        </p:tgtEl>
                                        <p:attrNameLst>
                                          <p:attrName>style.visibility</p:attrName>
                                        </p:attrNameLst>
                                      </p:cBhvr>
                                      <p:to>
                                        <p:strVal val="visible"/>
                                      </p:to>
                                    </p:set>
                                  </p:childTnLst>
                                </p:cTn>
                              </p:par>
                              <p:par>
                                <p:cTn id="157" presetID="1" presetClass="entr" presetSubtype="0" fill="hold" nodeType="withEffect">
                                  <p:stCondLst>
                                    <p:cond delay="0"/>
                                  </p:stCondLst>
                                  <p:childTnLst>
                                    <p:set>
                                      <p:cBhvr>
                                        <p:cTn id="158" dur="1" fill="hold">
                                          <p:stCondLst>
                                            <p:cond delay="0"/>
                                          </p:stCondLst>
                                        </p:cTn>
                                        <p:tgtEl>
                                          <p:spTgt spid="557217"/>
                                        </p:tgtEl>
                                        <p:attrNameLst>
                                          <p:attrName>style.visibility</p:attrName>
                                        </p:attrNameLst>
                                      </p:cBhvr>
                                      <p:to>
                                        <p:strVal val="visible"/>
                                      </p:to>
                                    </p:set>
                                  </p:childTnLst>
                                </p:cTn>
                              </p:par>
                              <p:par>
                                <p:cTn id="159" presetID="1" presetClass="entr" presetSubtype="0" fill="hold" nodeType="withEffect">
                                  <p:stCondLst>
                                    <p:cond delay="0"/>
                                  </p:stCondLst>
                                  <p:childTnLst>
                                    <p:set>
                                      <p:cBhvr>
                                        <p:cTn id="160" dur="1" fill="hold">
                                          <p:stCondLst>
                                            <p:cond delay="0"/>
                                          </p:stCondLst>
                                        </p:cTn>
                                        <p:tgtEl>
                                          <p:spTgt spid="557218"/>
                                        </p:tgtEl>
                                        <p:attrNameLst>
                                          <p:attrName>style.visibility</p:attrName>
                                        </p:attrNameLst>
                                      </p:cBhvr>
                                      <p:to>
                                        <p:strVal val="visible"/>
                                      </p:to>
                                    </p:set>
                                  </p:childTnLst>
                                </p:cTn>
                              </p:par>
                              <p:par>
                                <p:cTn id="161" presetID="1" presetClass="entr" presetSubtype="0" fill="hold" nodeType="withEffect">
                                  <p:stCondLst>
                                    <p:cond delay="0"/>
                                  </p:stCondLst>
                                  <p:childTnLst>
                                    <p:set>
                                      <p:cBhvr>
                                        <p:cTn id="162" dur="1" fill="hold">
                                          <p:stCondLst>
                                            <p:cond delay="0"/>
                                          </p:stCondLst>
                                        </p:cTn>
                                        <p:tgtEl>
                                          <p:spTgt spid="557219"/>
                                        </p:tgtEl>
                                        <p:attrNameLst>
                                          <p:attrName>style.visibility</p:attrName>
                                        </p:attrNameLst>
                                      </p:cBhvr>
                                      <p:to>
                                        <p:strVal val="visible"/>
                                      </p:to>
                                    </p:set>
                                  </p:childTnLst>
                                </p:cTn>
                              </p:par>
                              <p:par>
                                <p:cTn id="163" presetID="1" presetClass="entr" presetSubtype="0" fill="hold" nodeType="withEffect">
                                  <p:stCondLst>
                                    <p:cond delay="0"/>
                                  </p:stCondLst>
                                  <p:childTnLst>
                                    <p:set>
                                      <p:cBhvr>
                                        <p:cTn id="164" dur="1" fill="hold">
                                          <p:stCondLst>
                                            <p:cond delay="0"/>
                                          </p:stCondLst>
                                        </p:cTn>
                                        <p:tgtEl>
                                          <p:spTgt spid="557211"/>
                                        </p:tgtEl>
                                        <p:attrNameLst>
                                          <p:attrName>style.visibility</p:attrName>
                                        </p:attrNameLst>
                                      </p:cBhvr>
                                      <p:to>
                                        <p:strVal val="visible"/>
                                      </p:to>
                                    </p:set>
                                  </p:childTnLst>
                                </p:cTn>
                              </p:par>
                              <p:par>
                                <p:cTn id="165" presetID="1" presetClass="entr" presetSubtype="0" fill="hold" nodeType="withEffect">
                                  <p:stCondLst>
                                    <p:cond delay="0"/>
                                  </p:stCondLst>
                                  <p:childTnLst>
                                    <p:set>
                                      <p:cBhvr>
                                        <p:cTn id="166" dur="1" fill="hold">
                                          <p:stCondLst>
                                            <p:cond delay="0"/>
                                          </p:stCondLst>
                                        </p:cTn>
                                        <p:tgtEl>
                                          <p:spTgt spid="557192"/>
                                        </p:tgtEl>
                                        <p:attrNameLst>
                                          <p:attrName>style.visibility</p:attrName>
                                        </p:attrNameLst>
                                      </p:cBhvr>
                                      <p:to>
                                        <p:strVal val="visible"/>
                                      </p:to>
                                    </p:set>
                                  </p:childTnLst>
                                </p:cTn>
                              </p:par>
                              <p:par>
                                <p:cTn id="167" presetID="1" presetClass="entr" presetSubtype="0" fill="hold" nodeType="withEffect">
                                  <p:stCondLst>
                                    <p:cond delay="0"/>
                                  </p:stCondLst>
                                  <p:childTnLst>
                                    <p:set>
                                      <p:cBhvr>
                                        <p:cTn id="168" dur="1" fill="hold">
                                          <p:stCondLst>
                                            <p:cond delay="0"/>
                                          </p:stCondLst>
                                        </p:cTn>
                                        <p:tgtEl>
                                          <p:spTgt spid="557191"/>
                                        </p:tgtEl>
                                        <p:attrNameLst>
                                          <p:attrName>style.visibility</p:attrName>
                                        </p:attrNameLst>
                                      </p:cBhvr>
                                      <p:to>
                                        <p:strVal val="visible"/>
                                      </p:to>
                                    </p:set>
                                  </p:childTnLst>
                                </p:cTn>
                              </p:par>
                              <p:par>
                                <p:cTn id="169" presetID="1" presetClass="entr" presetSubtype="0" fill="hold" nodeType="withEffect">
                                  <p:stCondLst>
                                    <p:cond delay="0"/>
                                  </p:stCondLst>
                                  <p:childTnLst>
                                    <p:set>
                                      <p:cBhvr>
                                        <p:cTn id="170" dur="1" fill="hold">
                                          <p:stCondLst>
                                            <p:cond delay="0"/>
                                          </p:stCondLst>
                                        </p:cTn>
                                        <p:tgtEl>
                                          <p:spTgt spid="557205"/>
                                        </p:tgtEl>
                                        <p:attrNameLst>
                                          <p:attrName>style.visibility</p:attrName>
                                        </p:attrNameLst>
                                      </p:cBhvr>
                                      <p:to>
                                        <p:strVal val="visible"/>
                                      </p:to>
                                    </p:set>
                                  </p:childTnLst>
                                </p:cTn>
                              </p:par>
                              <p:par>
                                <p:cTn id="171" presetID="1" presetClass="entr" presetSubtype="0" fill="hold" nodeType="withEffect">
                                  <p:stCondLst>
                                    <p:cond delay="0"/>
                                  </p:stCondLst>
                                  <p:childTnLst>
                                    <p:set>
                                      <p:cBhvr>
                                        <p:cTn id="172" dur="1" fill="hold">
                                          <p:stCondLst>
                                            <p:cond delay="0"/>
                                          </p:stCondLst>
                                        </p:cTn>
                                        <p:tgtEl>
                                          <p:spTgt spid="5572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7166" grpId="0"/>
      <p:bldP spid="557169" grpId="0"/>
      <p:bldP spid="557172" grpId="0" animBg="1"/>
      <p:bldP spid="557175" grpId="0" animBg="1"/>
      <p:bldP spid="557176" grpId="0" animBg="1"/>
      <p:bldP spid="557182" grpId="0" animBg="1"/>
      <p:bldP spid="557184" grpId="0" animBg="1"/>
      <p:bldP spid="557186" grpId="0" animBg="1"/>
      <p:bldP spid="557188" grpId="0" animBg="1"/>
      <p:bldP spid="557189" grpId="0" animBg="1"/>
      <p:bldP spid="557190" grpId="0" animBg="1"/>
      <p:bldP spid="557221" grpId="0"/>
      <p:bldP spid="557223"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Rot="1" noChangeArrowheads="1"/>
          </p:cNvSpPr>
          <p:nvPr>
            <p:ph type="title" idx="4294967295"/>
          </p:nvPr>
        </p:nvSpPr>
        <p:spPr>
          <a:xfrm>
            <a:off x="381000" y="76200"/>
            <a:ext cx="8686800" cy="609600"/>
          </a:xfrm>
        </p:spPr>
        <p:txBody>
          <a:bodyPr/>
          <a:lstStyle/>
          <a:p>
            <a:pPr algn="l" eaLnBrk="1" hangingPunct="1"/>
            <a:r>
              <a:rPr lang="en-US" altLang="pt-PT" sz="3300" smtClean="0"/>
              <a:t>Indifference Curves and Consumer Choice </a:t>
            </a:r>
          </a:p>
        </p:txBody>
      </p:sp>
      <p:sp>
        <p:nvSpPr>
          <p:cNvPr id="17411" name="Rectangle 3"/>
          <p:cNvSpPr>
            <a:spLocks noGrp="1" noChangeArrowheads="1"/>
          </p:cNvSpPr>
          <p:nvPr>
            <p:ph idx="4294967295"/>
          </p:nvPr>
        </p:nvSpPr>
        <p:spPr>
          <a:xfrm>
            <a:off x="228600" y="912813"/>
            <a:ext cx="8686800" cy="5411787"/>
          </a:xfrm>
        </p:spPr>
        <p:txBody>
          <a:bodyPr/>
          <a:lstStyle/>
          <a:p>
            <a:pPr marL="230188" indent="-230188" eaLnBrk="1" hangingPunct="1">
              <a:buClr>
                <a:schemeClr val="tx1"/>
              </a:buClr>
            </a:pPr>
            <a:r>
              <a:rPr lang="en-US" altLang="pt-PT" smtClean="0"/>
              <a:t>We will use indifference curve maps to find the utility-maximizing consumption bundle of a consumer given his/her budget constraint.</a:t>
            </a:r>
          </a:p>
          <a:p>
            <a:pPr marL="230188" indent="-230188" eaLnBrk="1" hangingPunct="1">
              <a:buClr>
                <a:schemeClr val="tx1"/>
              </a:buClr>
            </a:pPr>
            <a:endParaRPr lang="en-US" altLang="pt-PT" smtClean="0"/>
          </a:p>
          <a:p>
            <a:pPr marL="230188" indent="-230188" eaLnBrk="1" hangingPunct="1">
              <a:buClr>
                <a:schemeClr val="tx1"/>
              </a:buClr>
            </a:pPr>
            <a:r>
              <a:rPr lang="en-US" altLang="pt-PT" smtClean="0"/>
              <a:t>The optimal consumption bundle lies on the budget line, and the marginal utility per dollar is the same for every good in the bundle.</a:t>
            </a:r>
          </a:p>
          <a:p>
            <a:pPr marL="230188" indent="-230188" eaLnBrk="1" hangingPunct="1">
              <a:buClr>
                <a:schemeClr val="tx1"/>
              </a:buClr>
            </a:pPr>
            <a:endParaRPr lang="en-US" altLang="pt-PT" smtClean="0"/>
          </a:p>
          <a:p>
            <a:pPr marL="230188" indent="-230188" eaLnBrk="1" hangingPunct="1">
              <a:buClr>
                <a:schemeClr val="tx1"/>
              </a:buClr>
            </a:pPr>
            <a:r>
              <a:rPr lang="en-US" altLang="pt-PT" smtClean="0"/>
              <a:t>The first component of our approach is a new concept, the </a:t>
            </a:r>
            <a:r>
              <a:rPr lang="en-US" altLang="pt-PT" b="1" i="1" smtClean="0"/>
              <a:t>marginal rate of substitution</a:t>
            </a:r>
            <a:r>
              <a:rPr lang="en-US" altLang="pt-PT" smtClean="0"/>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wipe(left)">
                                      <p:cBhvr>
                                        <p:cTn id="7" dur="500"/>
                                        <p:tgtEl>
                                          <p:spTgt spid="17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411">
                                            <p:txEl>
                                              <p:pRg st="2" end="2"/>
                                            </p:txEl>
                                          </p:spTgt>
                                        </p:tgtEl>
                                        <p:attrNameLst>
                                          <p:attrName>style.visibility</p:attrName>
                                        </p:attrNameLst>
                                      </p:cBhvr>
                                      <p:to>
                                        <p:strVal val="visible"/>
                                      </p:to>
                                    </p:set>
                                    <p:animEffect transition="in" filter="wipe(left)">
                                      <p:cBhvr>
                                        <p:cTn id="12" dur="500"/>
                                        <p:tgtEl>
                                          <p:spTgt spid="1741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411">
                                            <p:txEl>
                                              <p:pRg st="4" end="4"/>
                                            </p:txEl>
                                          </p:spTgt>
                                        </p:tgtEl>
                                        <p:attrNameLst>
                                          <p:attrName>style.visibility</p:attrName>
                                        </p:attrNameLst>
                                      </p:cBhvr>
                                      <p:to>
                                        <p:strVal val="visible"/>
                                      </p:to>
                                    </p:set>
                                    <p:animEffect transition="in" filter="wipe(left)">
                                      <p:cBhvr>
                                        <p:cTn id="17" dur="500"/>
                                        <p:tgtEl>
                                          <p:spTgt spid="174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theme/theme1.xml><?xml version="1.0" encoding="utf-8"?>
<a:theme xmlns:a="http://schemas.openxmlformats.org/drawingml/2006/main" name="Stream">
  <a:themeElements>
    <a:clrScheme name="Stream 12">
      <a:dk1>
        <a:srgbClr val="000000"/>
      </a:dk1>
      <a:lt1>
        <a:srgbClr val="D7E4FF"/>
      </a:lt1>
      <a:dk2>
        <a:srgbClr val="564AAE"/>
      </a:dk2>
      <a:lt2>
        <a:srgbClr val="8ABC9B"/>
      </a:lt2>
      <a:accent1>
        <a:srgbClr val="0099CC"/>
      </a:accent1>
      <a:accent2>
        <a:srgbClr val="9E74F2"/>
      </a:accent2>
      <a:accent3>
        <a:srgbClr val="E8EFFF"/>
      </a:accent3>
      <a:accent4>
        <a:srgbClr val="000000"/>
      </a:accent4>
      <a:accent5>
        <a:srgbClr val="AACAE2"/>
      </a:accent5>
      <a:accent6>
        <a:srgbClr val="8F68DB"/>
      </a:accent6>
      <a:hlink>
        <a:srgbClr val="FFCC00"/>
      </a:hlink>
      <a:folHlink>
        <a:srgbClr val="FFFFCC"/>
      </a:folHlink>
    </a:clrScheme>
    <a:fontScheme name="Str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chemeClr val="tx1"/>
          </a:solidFill>
          <a:prstDash val="sysDot"/>
          <a:round/>
          <a:headEnd type="none" w="med" len="med"/>
          <a:tailEnd type="none" w="med" len="lg"/>
        </a:ln>
        <a:effectLst/>
      </a:spPr>
      <a:bodyPr vert="horz" wrap="square" lIns="91440" tIns="45720" rIns="91440" bIns="45720" numCol="1" anchor="t" anchorCtr="0" compatLnSpc="1">
        <a:prstTxWarp prst="textNoShape">
          <a:avLst/>
        </a:prstTxWarp>
      </a:bodyPr>
      <a:lstStyle>
        <a:defPPr marL="1588" marR="0" indent="-1588" algn="l" defTabSz="914400" rtl="0" eaLnBrk="1" fontAlgn="base" latinLnBrk="0" hangingPunct="1">
          <a:lnSpc>
            <a:spcPct val="80000"/>
          </a:lnSpc>
          <a:spcBef>
            <a:spcPct val="50000"/>
          </a:spcBef>
          <a:spcAft>
            <a:spcPct val="0"/>
          </a:spcAft>
          <a:buClr>
            <a:schemeClr val="hlink"/>
          </a:buClr>
          <a:buSzPct val="70000"/>
          <a:buFont typeface="Wingdings" pitchFamily="2" charset="2"/>
          <a:buNone/>
          <a:tabLst/>
          <a:defRPr kumimoji="0" lang="en-US" sz="20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25400" cap="flat" cmpd="sng" algn="ctr">
          <a:solidFill>
            <a:schemeClr val="tx1"/>
          </a:solidFill>
          <a:prstDash val="sysDot"/>
          <a:round/>
          <a:headEnd type="none" w="med" len="med"/>
          <a:tailEnd type="none" w="med" len="lg"/>
        </a:ln>
        <a:effectLst/>
      </a:spPr>
      <a:bodyPr vert="horz" wrap="square" lIns="91440" tIns="45720" rIns="91440" bIns="45720" numCol="1" anchor="t" anchorCtr="0" compatLnSpc="1">
        <a:prstTxWarp prst="textNoShape">
          <a:avLst/>
        </a:prstTxWarp>
      </a:bodyPr>
      <a:lstStyle>
        <a:defPPr marL="1588" marR="0" indent="-1588" algn="l" defTabSz="914400" rtl="0" eaLnBrk="1" fontAlgn="base" latinLnBrk="0" hangingPunct="1">
          <a:lnSpc>
            <a:spcPct val="80000"/>
          </a:lnSpc>
          <a:spcBef>
            <a:spcPct val="50000"/>
          </a:spcBef>
          <a:spcAft>
            <a:spcPct val="0"/>
          </a:spcAft>
          <a:buClr>
            <a:schemeClr val="hlink"/>
          </a:buClr>
          <a:buSzPct val="70000"/>
          <a:buFont typeface="Wingdings" pitchFamily="2" charset="2"/>
          <a:buNone/>
          <a:tabLst/>
          <a:defRPr kumimoji="0" lang="en-US" sz="20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
      <a:clrScheme name="Stream 10">
        <a:dk1>
          <a:srgbClr val="000000"/>
        </a:dk1>
        <a:lt1>
          <a:srgbClr val="A5C3FF"/>
        </a:lt1>
        <a:dk2>
          <a:srgbClr val="E10C07"/>
        </a:dk2>
        <a:lt2>
          <a:srgbClr val="F7F4B9"/>
        </a:lt2>
        <a:accent1>
          <a:srgbClr val="0099CC"/>
        </a:accent1>
        <a:accent2>
          <a:srgbClr val="A886E0"/>
        </a:accent2>
        <a:accent3>
          <a:srgbClr val="CFDEFF"/>
        </a:accent3>
        <a:accent4>
          <a:srgbClr val="000000"/>
        </a:accent4>
        <a:accent5>
          <a:srgbClr val="AACAE2"/>
        </a:accent5>
        <a:accent6>
          <a:srgbClr val="9879CB"/>
        </a:accent6>
        <a:hlink>
          <a:srgbClr val="FFCC00"/>
        </a:hlink>
        <a:folHlink>
          <a:srgbClr val="FFFFCC"/>
        </a:folHlink>
      </a:clrScheme>
      <a:clrMap bg1="lt1" tx1="dk1" bg2="lt2" tx2="dk2" accent1="accent1" accent2="accent2" accent3="accent3" accent4="accent4" accent5="accent5" accent6="accent6" hlink="hlink" folHlink="folHlink"/>
    </a:extraClrScheme>
    <a:extraClrScheme>
      <a:clrScheme name="Stream 11">
        <a:dk1>
          <a:srgbClr val="000000"/>
        </a:dk1>
        <a:lt1>
          <a:srgbClr val="A5C3FF"/>
        </a:lt1>
        <a:dk2>
          <a:srgbClr val="E10C07"/>
        </a:dk2>
        <a:lt2>
          <a:srgbClr val="0D0DFD"/>
        </a:lt2>
        <a:accent1>
          <a:srgbClr val="0099CC"/>
        </a:accent1>
        <a:accent2>
          <a:srgbClr val="9E74F2"/>
        </a:accent2>
        <a:accent3>
          <a:srgbClr val="CFDEFF"/>
        </a:accent3>
        <a:accent4>
          <a:srgbClr val="000000"/>
        </a:accent4>
        <a:accent5>
          <a:srgbClr val="AACAE2"/>
        </a:accent5>
        <a:accent6>
          <a:srgbClr val="8F68DB"/>
        </a:accent6>
        <a:hlink>
          <a:srgbClr val="FFCC00"/>
        </a:hlink>
        <a:folHlink>
          <a:srgbClr val="FFFFCC"/>
        </a:folHlink>
      </a:clrScheme>
      <a:clrMap bg1="lt1" tx1="dk1" bg2="lt2" tx2="dk2" accent1="accent1" accent2="accent2" accent3="accent3" accent4="accent4" accent5="accent5" accent6="accent6" hlink="hlink" folHlink="folHlink"/>
    </a:extraClrScheme>
    <a:extraClrScheme>
      <a:clrScheme name="Stream 12">
        <a:dk1>
          <a:srgbClr val="000000"/>
        </a:dk1>
        <a:lt1>
          <a:srgbClr val="D7E4FF"/>
        </a:lt1>
        <a:dk2>
          <a:srgbClr val="564AAE"/>
        </a:dk2>
        <a:lt2>
          <a:srgbClr val="8ABC9B"/>
        </a:lt2>
        <a:accent1>
          <a:srgbClr val="0099CC"/>
        </a:accent1>
        <a:accent2>
          <a:srgbClr val="9E74F2"/>
        </a:accent2>
        <a:accent3>
          <a:srgbClr val="E8EFFF"/>
        </a:accent3>
        <a:accent4>
          <a:srgbClr val="000000"/>
        </a:accent4>
        <a:accent5>
          <a:srgbClr val="AACAE2"/>
        </a:accent5>
        <a:accent6>
          <a:srgbClr val="8F68DB"/>
        </a:accent6>
        <a:hlink>
          <a:srgbClr val="FFCC00"/>
        </a:hlink>
        <a:folHlink>
          <a:srgbClr val="FFFF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UTLINE SLIDE">
  <a:themeElements>
    <a:clrScheme name="OUTLINE SLIDE 12">
      <a:dk1>
        <a:srgbClr val="000000"/>
      </a:dk1>
      <a:lt1>
        <a:srgbClr val="D7E4FF"/>
      </a:lt1>
      <a:dk2>
        <a:srgbClr val="564AAE"/>
      </a:dk2>
      <a:lt2>
        <a:srgbClr val="8ABC9B"/>
      </a:lt2>
      <a:accent1>
        <a:srgbClr val="0099CC"/>
      </a:accent1>
      <a:accent2>
        <a:srgbClr val="9E74F2"/>
      </a:accent2>
      <a:accent3>
        <a:srgbClr val="E8EFFF"/>
      </a:accent3>
      <a:accent4>
        <a:srgbClr val="000000"/>
      </a:accent4>
      <a:accent5>
        <a:srgbClr val="AACAE2"/>
      </a:accent5>
      <a:accent6>
        <a:srgbClr val="8F68DB"/>
      </a:accent6>
      <a:hlink>
        <a:srgbClr val="FFCC00"/>
      </a:hlink>
      <a:folHlink>
        <a:srgbClr val="FFFFCC"/>
      </a:folHlink>
    </a:clrScheme>
    <a:fontScheme name="OUTLIN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chemeClr val="tx1"/>
          </a:solidFill>
          <a:prstDash val="sysDot"/>
          <a:round/>
          <a:headEnd type="none" w="med" len="med"/>
          <a:tailEnd type="none" w="med" len="lg"/>
        </a:ln>
        <a:effectLst/>
      </a:spPr>
      <a:bodyPr vert="horz" wrap="square" lIns="91440" tIns="45720" rIns="91440" bIns="45720" numCol="1" anchor="t" anchorCtr="0" compatLnSpc="1">
        <a:prstTxWarp prst="textNoShape">
          <a:avLst/>
        </a:prstTxWarp>
      </a:bodyPr>
      <a:lstStyle>
        <a:defPPr marL="1588" marR="0" indent="-1588" algn="l" defTabSz="914400" rtl="0" eaLnBrk="1" fontAlgn="base" latinLnBrk="0" hangingPunct="1">
          <a:lnSpc>
            <a:spcPct val="80000"/>
          </a:lnSpc>
          <a:spcBef>
            <a:spcPct val="50000"/>
          </a:spcBef>
          <a:spcAft>
            <a:spcPct val="0"/>
          </a:spcAft>
          <a:buClr>
            <a:schemeClr val="hlink"/>
          </a:buClr>
          <a:buSzPct val="70000"/>
          <a:buFont typeface="Wingdings" pitchFamily="2" charset="2"/>
          <a:buNone/>
          <a:tabLst/>
          <a:defRPr kumimoji="0" lang="en-US" sz="20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25400" cap="flat" cmpd="sng" algn="ctr">
          <a:solidFill>
            <a:schemeClr val="tx1"/>
          </a:solidFill>
          <a:prstDash val="sysDot"/>
          <a:round/>
          <a:headEnd type="none" w="med" len="med"/>
          <a:tailEnd type="none" w="med" len="lg"/>
        </a:ln>
        <a:effectLst/>
      </a:spPr>
      <a:bodyPr vert="horz" wrap="square" lIns="91440" tIns="45720" rIns="91440" bIns="45720" numCol="1" anchor="t" anchorCtr="0" compatLnSpc="1">
        <a:prstTxWarp prst="textNoShape">
          <a:avLst/>
        </a:prstTxWarp>
      </a:bodyPr>
      <a:lstStyle>
        <a:defPPr marL="1588" marR="0" indent="-1588" algn="l" defTabSz="914400" rtl="0" eaLnBrk="1" fontAlgn="base" latinLnBrk="0" hangingPunct="1">
          <a:lnSpc>
            <a:spcPct val="80000"/>
          </a:lnSpc>
          <a:spcBef>
            <a:spcPct val="50000"/>
          </a:spcBef>
          <a:spcAft>
            <a:spcPct val="0"/>
          </a:spcAft>
          <a:buClr>
            <a:schemeClr val="hlink"/>
          </a:buClr>
          <a:buSzPct val="70000"/>
          <a:buFont typeface="Wingdings" pitchFamily="2" charset="2"/>
          <a:buNone/>
          <a:tabLst/>
          <a:defRPr kumimoji="0" lang="en-US" sz="20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OUTLINE SLIDE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OUTLINE SLIDE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OUTLINE SLIDE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OUTLINE SLIDE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OUTLINE SLIDE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OUTLINE SLIDE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OUTLINE SLIDE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OUTLINE SLIDE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OUTLINE SLIDE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
      <a:clrScheme name="OUTLINE SLIDE 10">
        <a:dk1>
          <a:srgbClr val="000000"/>
        </a:dk1>
        <a:lt1>
          <a:srgbClr val="A5C3FF"/>
        </a:lt1>
        <a:dk2>
          <a:srgbClr val="E10C07"/>
        </a:dk2>
        <a:lt2>
          <a:srgbClr val="F7F4B9"/>
        </a:lt2>
        <a:accent1>
          <a:srgbClr val="0099CC"/>
        </a:accent1>
        <a:accent2>
          <a:srgbClr val="A886E0"/>
        </a:accent2>
        <a:accent3>
          <a:srgbClr val="CFDEFF"/>
        </a:accent3>
        <a:accent4>
          <a:srgbClr val="000000"/>
        </a:accent4>
        <a:accent5>
          <a:srgbClr val="AACAE2"/>
        </a:accent5>
        <a:accent6>
          <a:srgbClr val="9879CB"/>
        </a:accent6>
        <a:hlink>
          <a:srgbClr val="FFCC00"/>
        </a:hlink>
        <a:folHlink>
          <a:srgbClr val="FFFFCC"/>
        </a:folHlink>
      </a:clrScheme>
      <a:clrMap bg1="lt1" tx1="dk1" bg2="lt2" tx2="dk2" accent1="accent1" accent2="accent2" accent3="accent3" accent4="accent4" accent5="accent5" accent6="accent6" hlink="hlink" folHlink="folHlink"/>
    </a:extraClrScheme>
    <a:extraClrScheme>
      <a:clrScheme name="OUTLINE SLIDE 11">
        <a:dk1>
          <a:srgbClr val="000000"/>
        </a:dk1>
        <a:lt1>
          <a:srgbClr val="A5C3FF"/>
        </a:lt1>
        <a:dk2>
          <a:srgbClr val="E10C07"/>
        </a:dk2>
        <a:lt2>
          <a:srgbClr val="0D0DFD"/>
        </a:lt2>
        <a:accent1>
          <a:srgbClr val="0099CC"/>
        </a:accent1>
        <a:accent2>
          <a:srgbClr val="9E74F2"/>
        </a:accent2>
        <a:accent3>
          <a:srgbClr val="CFDEFF"/>
        </a:accent3>
        <a:accent4>
          <a:srgbClr val="000000"/>
        </a:accent4>
        <a:accent5>
          <a:srgbClr val="AACAE2"/>
        </a:accent5>
        <a:accent6>
          <a:srgbClr val="8F68DB"/>
        </a:accent6>
        <a:hlink>
          <a:srgbClr val="FFCC00"/>
        </a:hlink>
        <a:folHlink>
          <a:srgbClr val="FFFFCC"/>
        </a:folHlink>
      </a:clrScheme>
      <a:clrMap bg1="lt1" tx1="dk1" bg2="lt2" tx2="dk2" accent1="accent1" accent2="accent2" accent3="accent3" accent4="accent4" accent5="accent5" accent6="accent6" hlink="hlink" folHlink="folHlink"/>
    </a:extraClrScheme>
    <a:extraClrScheme>
      <a:clrScheme name="OUTLINE SLIDE 12">
        <a:dk1>
          <a:srgbClr val="000000"/>
        </a:dk1>
        <a:lt1>
          <a:srgbClr val="D7E4FF"/>
        </a:lt1>
        <a:dk2>
          <a:srgbClr val="564AAE"/>
        </a:dk2>
        <a:lt2>
          <a:srgbClr val="8ABC9B"/>
        </a:lt2>
        <a:accent1>
          <a:srgbClr val="0099CC"/>
        </a:accent1>
        <a:accent2>
          <a:srgbClr val="9E74F2"/>
        </a:accent2>
        <a:accent3>
          <a:srgbClr val="E8EFFF"/>
        </a:accent3>
        <a:accent4>
          <a:srgbClr val="000000"/>
        </a:accent4>
        <a:accent5>
          <a:srgbClr val="AACAE2"/>
        </a:accent5>
        <a:accent6>
          <a:srgbClr val="8F68DB"/>
        </a:accent6>
        <a:hlink>
          <a:srgbClr val="FFCC00"/>
        </a:hlink>
        <a:folHlink>
          <a:srgbClr val="FFFF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EIA slide design">
  <a:themeElements>
    <a:clrScheme name="EIA slide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IA slide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chemeClr val="tx1"/>
          </a:solidFill>
          <a:prstDash val="sysDot"/>
          <a:round/>
          <a:headEnd type="none" w="med" len="med"/>
          <a:tailEnd type="none" w="med" len="lg"/>
        </a:ln>
        <a:effectLst/>
      </a:spPr>
      <a:bodyPr vert="horz" wrap="square" lIns="91440" tIns="45720" rIns="91440" bIns="45720" numCol="1" anchor="t" anchorCtr="0" compatLnSpc="1">
        <a:prstTxWarp prst="textNoShape">
          <a:avLst/>
        </a:prstTxWarp>
      </a:bodyPr>
      <a:lstStyle>
        <a:defPPr marL="1588" marR="0" indent="-1588" algn="l" defTabSz="914400" rtl="0" eaLnBrk="1" fontAlgn="base" latinLnBrk="0" hangingPunct="1">
          <a:lnSpc>
            <a:spcPct val="80000"/>
          </a:lnSpc>
          <a:spcBef>
            <a:spcPct val="50000"/>
          </a:spcBef>
          <a:spcAft>
            <a:spcPct val="0"/>
          </a:spcAft>
          <a:buClr>
            <a:schemeClr val="hlink"/>
          </a:buClr>
          <a:buSzPct val="70000"/>
          <a:buFont typeface="Wingdings" pitchFamily="2" charset="2"/>
          <a:buNone/>
          <a:tabLst/>
          <a:defRPr kumimoji="0" lang="en-US" sz="20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25400" cap="flat" cmpd="sng" algn="ctr">
          <a:solidFill>
            <a:schemeClr val="tx1"/>
          </a:solidFill>
          <a:prstDash val="sysDot"/>
          <a:round/>
          <a:headEnd type="none" w="med" len="med"/>
          <a:tailEnd type="none" w="med" len="lg"/>
        </a:ln>
        <a:effectLst/>
      </a:spPr>
      <a:bodyPr vert="horz" wrap="square" lIns="91440" tIns="45720" rIns="91440" bIns="45720" numCol="1" anchor="t" anchorCtr="0" compatLnSpc="1">
        <a:prstTxWarp prst="textNoShape">
          <a:avLst/>
        </a:prstTxWarp>
      </a:bodyPr>
      <a:lstStyle>
        <a:defPPr marL="1588" marR="0" indent="-1588" algn="l" defTabSz="914400" rtl="0" eaLnBrk="1" fontAlgn="base" latinLnBrk="0" hangingPunct="1">
          <a:lnSpc>
            <a:spcPct val="80000"/>
          </a:lnSpc>
          <a:spcBef>
            <a:spcPct val="50000"/>
          </a:spcBef>
          <a:spcAft>
            <a:spcPct val="0"/>
          </a:spcAft>
          <a:buClr>
            <a:schemeClr val="hlink"/>
          </a:buClr>
          <a:buSzPct val="70000"/>
          <a:buFont typeface="Wingdings" pitchFamily="2" charset="2"/>
          <a:buNone/>
          <a:tabLst/>
          <a:defRPr kumimoji="0" lang="en-US" sz="20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EIA slide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IA slide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IA slide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IA slide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IA slide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IA slide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IA slide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IA slide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IA slide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IA slide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IA slide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IA slide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itfall Design">
  <a:themeElements>
    <a:clrScheme name="Pitfall Design 12">
      <a:dk1>
        <a:srgbClr val="000000"/>
      </a:dk1>
      <a:lt1>
        <a:srgbClr val="D7E4FF"/>
      </a:lt1>
      <a:dk2>
        <a:srgbClr val="564AAE"/>
      </a:dk2>
      <a:lt2>
        <a:srgbClr val="8ABC9B"/>
      </a:lt2>
      <a:accent1>
        <a:srgbClr val="0099CC"/>
      </a:accent1>
      <a:accent2>
        <a:srgbClr val="9E74F2"/>
      </a:accent2>
      <a:accent3>
        <a:srgbClr val="E8EFFF"/>
      </a:accent3>
      <a:accent4>
        <a:srgbClr val="000000"/>
      </a:accent4>
      <a:accent5>
        <a:srgbClr val="AACAE2"/>
      </a:accent5>
      <a:accent6>
        <a:srgbClr val="8F68DB"/>
      </a:accent6>
      <a:hlink>
        <a:srgbClr val="FFCC00"/>
      </a:hlink>
      <a:folHlink>
        <a:srgbClr val="FFFFCC"/>
      </a:folHlink>
    </a:clrScheme>
    <a:fontScheme name="Pitfall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chemeClr val="tx1"/>
          </a:solidFill>
          <a:prstDash val="sysDot"/>
          <a:round/>
          <a:headEnd type="none" w="med" len="med"/>
          <a:tailEnd type="none" w="med" len="lg"/>
        </a:ln>
        <a:effectLst/>
      </a:spPr>
      <a:bodyPr vert="horz" wrap="square" lIns="91440" tIns="45720" rIns="91440" bIns="45720" numCol="1" anchor="t" anchorCtr="0" compatLnSpc="1">
        <a:prstTxWarp prst="textNoShape">
          <a:avLst/>
        </a:prstTxWarp>
      </a:bodyPr>
      <a:lstStyle>
        <a:defPPr marL="1588" marR="0" indent="-1588" algn="l" defTabSz="914400" rtl="0" eaLnBrk="1" fontAlgn="base" latinLnBrk="0" hangingPunct="1">
          <a:lnSpc>
            <a:spcPct val="80000"/>
          </a:lnSpc>
          <a:spcBef>
            <a:spcPct val="50000"/>
          </a:spcBef>
          <a:spcAft>
            <a:spcPct val="0"/>
          </a:spcAft>
          <a:buClr>
            <a:schemeClr val="hlink"/>
          </a:buClr>
          <a:buSzPct val="70000"/>
          <a:buFont typeface="Wingdings" pitchFamily="2" charset="2"/>
          <a:buNone/>
          <a:tabLst/>
          <a:defRPr kumimoji="0" lang="en-US" sz="20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25400" cap="flat" cmpd="sng" algn="ctr">
          <a:solidFill>
            <a:schemeClr val="tx1"/>
          </a:solidFill>
          <a:prstDash val="sysDot"/>
          <a:round/>
          <a:headEnd type="none" w="med" len="med"/>
          <a:tailEnd type="none" w="med" len="lg"/>
        </a:ln>
        <a:effectLst/>
      </a:spPr>
      <a:bodyPr vert="horz" wrap="square" lIns="91440" tIns="45720" rIns="91440" bIns="45720" numCol="1" anchor="t" anchorCtr="0" compatLnSpc="1">
        <a:prstTxWarp prst="textNoShape">
          <a:avLst/>
        </a:prstTxWarp>
      </a:bodyPr>
      <a:lstStyle>
        <a:defPPr marL="1588" marR="0" indent="-1588" algn="l" defTabSz="914400" rtl="0" eaLnBrk="1" fontAlgn="base" latinLnBrk="0" hangingPunct="1">
          <a:lnSpc>
            <a:spcPct val="80000"/>
          </a:lnSpc>
          <a:spcBef>
            <a:spcPct val="50000"/>
          </a:spcBef>
          <a:spcAft>
            <a:spcPct val="0"/>
          </a:spcAft>
          <a:buClr>
            <a:schemeClr val="hlink"/>
          </a:buClr>
          <a:buSzPct val="70000"/>
          <a:buFont typeface="Wingdings" pitchFamily="2" charset="2"/>
          <a:buNone/>
          <a:tabLst/>
          <a:defRPr kumimoji="0" lang="en-US" sz="20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Pitfall Design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Pitfall Design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Pitfall Design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Pitfall Design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Pitfall Design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itfall Design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Pitfall Design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Pitfall Design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Pitfall Design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
      <a:clrScheme name="Pitfall Design 10">
        <a:dk1>
          <a:srgbClr val="000000"/>
        </a:dk1>
        <a:lt1>
          <a:srgbClr val="A5C3FF"/>
        </a:lt1>
        <a:dk2>
          <a:srgbClr val="E10C07"/>
        </a:dk2>
        <a:lt2>
          <a:srgbClr val="F7F4B9"/>
        </a:lt2>
        <a:accent1>
          <a:srgbClr val="0099CC"/>
        </a:accent1>
        <a:accent2>
          <a:srgbClr val="A886E0"/>
        </a:accent2>
        <a:accent3>
          <a:srgbClr val="CFDEFF"/>
        </a:accent3>
        <a:accent4>
          <a:srgbClr val="000000"/>
        </a:accent4>
        <a:accent5>
          <a:srgbClr val="AACAE2"/>
        </a:accent5>
        <a:accent6>
          <a:srgbClr val="9879CB"/>
        </a:accent6>
        <a:hlink>
          <a:srgbClr val="FFCC00"/>
        </a:hlink>
        <a:folHlink>
          <a:srgbClr val="FFFFCC"/>
        </a:folHlink>
      </a:clrScheme>
      <a:clrMap bg1="lt1" tx1="dk1" bg2="lt2" tx2="dk2" accent1="accent1" accent2="accent2" accent3="accent3" accent4="accent4" accent5="accent5" accent6="accent6" hlink="hlink" folHlink="folHlink"/>
    </a:extraClrScheme>
    <a:extraClrScheme>
      <a:clrScheme name="Pitfall Design 11">
        <a:dk1>
          <a:srgbClr val="000000"/>
        </a:dk1>
        <a:lt1>
          <a:srgbClr val="A5C3FF"/>
        </a:lt1>
        <a:dk2>
          <a:srgbClr val="E10C07"/>
        </a:dk2>
        <a:lt2>
          <a:srgbClr val="0D0DFD"/>
        </a:lt2>
        <a:accent1>
          <a:srgbClr val="0099CC"/>
        </a:accent1>
        <a:accent2>
          <a:srgbClr val="9E74F2"/>
        </a:accent2>
        <a:accent3>
          <a:srgbClr val="CFDEFF"/>
        </a:accent3>
        <a:accent4>
          <a:srgbClr val="000000"/>
        </a:accent4>
        <a:accent5>
          <a:srgbClr val="AACAE2"/>
        </a:accent5>
        <a:accent6>
          <a:srgbClr val="8F68DB"/>
        </a:accent6>
        <a:hlink>
          <a:srgbClr val="FFCC00"/>
        </a:hlink>
        <a:folHlink>
          <a:srgbClr val="FFFFCC"/>
        </a:folHlink>
      </a:clrScheme>
      <a:clrMap bg1="lt1" tx1="dk1" bg2="lt2" tx2="dk2" accent1="accent1" accent2="accent2" accent3="accent3" accent4="accent4" accent5="accent5" accent6="accent6" hlink="hlink" folHlink="folHlink"/>
    </a:extraClrScheme>
    <a:extraClrScheme>
      <a:clrScheme name="Pitfall Design 12">
        <a:dk1>
          <a:srgbClr val="000000"/>
        </a:dk1>
        <a:lt1>
          <a:srgbClr val="D7E4FF"/>
        </a:lt1>
        <a:dk2>
          <a:srgbClr val="564AAE"/>
        </a:dk2>
        <a:lt2>
          <a:srgbClr val="8ABC9B"/>
        </a:lt2>
        <a:accent1>
          <a:srgbClr val="0099CC"/>
        </a:accent1>
        <a:accent2>
          <a:srgbClr val="9E74F2"/>
        </a:accent2>
        <a:accent3>
          <a:srgbClr val="E8EFFF"/>
        </a:accent3>
        <a:accent4>
          <a:srgbClr val="000000"/>
        </a:accent4>
        <a:accent5>
          <a:srgbClr val="AACAE2"/>
        </a:accent5>
        <a:accent6>
          <a:srgbClr val="8F68DB"/>
        </a:accent6>
        <a:hlink>
          <a:srgbClr val="FFCC00"/>
        </a:hlink>
        <a:folHlink>
          <a:srgbClr val="FFFFC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FIM design">
  <a:themeElements>
    <a:clrScheme name="FIM design 12">
      <a:dk1>
        <a:srgbClr val="000000"/>
      </a:dk1>
      <a:lt1>
        <a:srgbClr val="D7E4FF"/>
      </a:lt1>
      <a:dk2>
        <a:srgbClr val="564AAE"/>
      </a:dk2>
      <a:lt2>
        <a:srgbClr val="8ABC9B"/>
      </a:lt2>
      <a:accent1>
        <a:srgbClr val="0099CC"/>
      </a:accent1>
      <a:accent2>
        <a:srgbClr val="9E74F2"/>
      </a:accent2>
      <a:accent3>
        <a:srgbClr val="E8EFFF"/>
      </a:accent3>
      <a:accent4>
        <a:srgbClr val="000000"/>
      </a:accent4>
      <a:accent5>
        <a:srgbClr val="AACAE2"/>
      </a:accent5>
      <a:accent6>
        <a:srgbClr val="8F68DB"/>
      </a:accent6>
      <a:hlink>
        <a:srgbClr val="FFCC00"/>
      </a:hlink>
      <a:folHlink>
        <a:srgbClr val="FFFFCC"/>
      </a:folHlink>
    </a:clrScheme>
    <a:fontScheme name="FI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chemeClr val="tx1"/>
          </a:solidFill>
          <a:prstDash val="sysDot"/>
          <a:round/>
          <a:headEnd type="none" w="med" len="med"/>
          <a:tailEnd type="none" w="med" len="lg"/>
        </a:ln>
        <a:effectLst/>
      </a:spPr>
      <a:bodyPr vert="horz" wrap="square" lIns="91440" tIns="45720" rIns="91440" bIns="45720" numCol="1" anchor="t" anchorCtr="0" compatLnSpc="1">
        <a:prstTxWarp prst="textNoShape">
          <a:avLst/>
        </a:prstTxWarp>
      </a:bodyPr>
      <a:lstStyle>
        <a:defPPr marL="1588" marR="0" indent="-1588" algn="l" defTabSz="914400" rtl="0" eaLnBrk="1" fontAlgn="base" latinLnBrk="0" hangingPunct="1">
          <a:lnSpc>
            <a:spcPct val="80000"/>
          </a:lnSpc>
          <a:spcBef>
            <a:spcPct val="50000"/>
          </a:spcBef>
          <a:spcAft>
            <a:spcPct val="0"/>
          </a:spcAft>
          <a:buClr>
            <a:schemeClr val="hlink"/>
          </a:buClr>
          <a:buSzPct val="70000"/>
          <a:buFont typeface="Wingdings" pitchFamily="2" charset="2"/>
          <a:buNone/>
          <a:tabLst/>
          <a:defRPr kumimoji="0" lang="en-US" sz="20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25400" cap="flat" cmpd="sng" algn="ctr">
          <a:solidFill>
            <a:schemeClr val="tx1"/>
          </a:solidFill>
          <a:prstDash val="sysDot"/>
          <a:round/>
          <a:headEnd type="none" w="med" len="med"/>
          <a:tailEnd type="none" w="med" len="lg"/>
        </a:ln>
        <a:effectLst/>
      </a:spPr>
      <a:bodyPr vert="horz" wrap="square" lIns="91440" tIns="45720" rIns="91440" bIns="45720" numCol="1" anchor="t" anchorCtr="0" compatLnSpc="1">
        <a:prstTxWarp prst="textNoShape">
          <a:avLst/>
        </a:prstTxWarp>
      </a:bodyPr>
      <a:lstStyle>
        <a:defPPr marL="1588" marR="0" indent="-1588" algn="l" defTabSz="914400" rtl="0" eaLnBrk="1" fontAlgn="base" latinLnBrk="0" hangingPunct="1">
          <a:lnSpc>
            <a:spcPct val="80000"/>
          </a:lnSpc>
          <a:spcBef>
            <a:spcPct val="50000"/>
          </a:spcBef>
          <a:spcAft>
            <a:spcPct val="0"/>
          </a:spcAft>
          <a:buClr>
            <a:schemeClr val="hlink"/>
          </a:buClr>
          <a:buSzPct val="70000"/>
          <a:buFont typeface="Wingdings" pitchFamily="2" charset="2"/>
          <a:buNone/>
          <a:tabLst/>
          <a:defRPr kumimoji="0" lang="en-US" sz="20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FIM design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FIM design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FIM design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FIM design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FIM design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FIM design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FIM design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FIM design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FIM design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
      <a:clrScheme name="FIM design 10">
        <a:dk1>
          <a:srgbClr val="000000"/>
        </a:dk1>
        <a:lt1>
          <a:srgbClr val="A5C3FF"/>
        </a:lt1>
        <a:dk2>
          <a:srgbClr val="E10C07"/>
        </a:dk2>
        <a:lt2>
          <a:srgbClr val="F7F4B9"/>
        </a:lt2>
        <a:accent1>
          <a:srgbClr val="0099CC"/>
        </a:accent1>
        <a:accent2>
          <a:srgbClr val="A886E0"/>
        </a:accent2>
        <a:accent3>
          <a:srgbClr val="CFDEFF"/>
        </a:accent3>
        <a:accent4>
          <a:srgbClr val="000000"/>
        </a:accent4>
        <a:accent5>
          <a:srgbClr val="AACAE2"/>
        </a:accent5>
        <a:accent6>
          <a:srgbClr val="9879CB"/>
        </a:accent6>
        <a:hlink>
          <a:srgbClr val="FFCC00"/>
        </a:hlink>
        <a:folHlink>
          <a:srgbClr val="FFFFCC"/>
        </a:folHlink>
      </a:clrScheme>
      <a:clrMap bg1="lt1" tx1="dk1" bg2="lt2" tx2="dk2" accent1="accent1" accent2="accent2" accent3="accent3" accent4="accent4" accent5="accent5" accent6="accent6" hlink="hlink" folHlink="folHlink"/>
    </a:extraClrScheme>
    <a:extraClrScheme>
      <a:clrScheme name="FIM design 11">
        <a:dk1>
          <a:srgbClr val="000000"/>
        </a:dk1>
        <a:lt1>
          <a:srgbClr val="A5C3FF"/>
        </a:lt1>
        <a:dk2>
          <a:srgbClr val="E10C07"/>
        </a:dk2>
        <a:lt2>
          <a:srgbClr val="0D0DFD"/>
        </a:lt2>
        <a:accent1>
          <a:srgbClr val="0099CC"/>
        </a:accent1>
        <a:accent2>
          <a:srgbClr val="9E74F2"/>
        </a:accent2>
        <a:accent3>
          <a:srgbClr val="CFDEFF"/>
        </a:accent3>
        <a:accent4>
          <a:srgbClr val="000000"/>
        </a:accent4>
        <a:accent5>
          <a:srgbClr val="AACAE2"/>
        </a:accent5>
        <a:accent6>
          <a:srgbClr val="8F68DB"/>
        </a:accent6>
        <a:hlink>
          <a:srgbClr val="FFCC00"/>
        </a:hlink>
        <a:folHlink>
          <a:srgbClr val="FFFFCC"/>
        </a:folHlink>
      </a:clrScheme>
      <a:clrMap bg1="lt1" tx1="dk1" bg2="lt2" tx2="dk2" accent1="accent1" accent2="accent2" accent3="accent3" accent4="accent4" accent5="accent5" accent6="accent6" hlink="hlink" folHlink="folHlink"/>
    </a:extraClrScheme>
    <a:extraClrScheme>
      <a:clrScheme name="FIM design 12">
        <a:dk1>
          <a:srgbClr val="000000"/>
        </a:dk1>
        <a:lt1>
          <a:srgbClr val="D7E4FF"/>
        </a:lt1>
        <a:dk2>
          <a:srgbClr val="564AAE"/>
        </a:dk2>
        <a:lt2>
          <a:srgbClr val="8ABC9B"/>
        </a:lt2>
        <a:accent1>
          <a:srgbClr val="0099CC"/>
        </a:accent1>
        <a:accent2>
          <a:srgbClr val="9E74F2"/>
        </a:accent2>
        <a:accent3>
          <a:srgbClr val="E8EFFF"/>
        </a:accent3>
        <a:accent4>
          <a:srgbClr val="000000"/>
        </a:accent4>
        <a:accent5>
          <a:srgbClr val="AACAE2"/>
        </a:accent5>
        <a:accent6>
          <a:srgbClr val="8F68DB"/>
        </a:accent6>
        <a:hlink>
          <a:srgbClr val="FFCC00"/>
        </a:hlink>
        <a:folHlink>
          <a:srgbClr val="FFFFC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Global Comparison">
  <a:themeElements>
    <a:clrScheme name="Global Comparison 12">
      <a:dk1>
        <a:srgbClr val="000000"/>
      </a:dk1>
      <a:lt1>
        <a:srgbClr val="D7E4FF"/>
      </a:lt1>
      <a:dk2>
        <a:srgbClr val="564AAE"/>
      </a:dk2>
      <a:lt2>
        <a:srgbClr val="8ABC9B"/>
      </a:lt2>
      <a:accent1>
        <a:srgbClr val="0099CC"/>
      </a:accent1>
      <a:accent2>
        <a:srgbClr val="9E74F2"/>
      </a:accent2>
      <a:accent3>
        <a:srgbClr val="E8EFFF"/>
      </a:accent3>
      <a:accent4>
        <a:srgbClr val="000000"/>
      </a:accent4>
      <a:accent5>
        <a:srgbClr val="AACAE2"/>
      </a:accent5>
      <a:accent6>
        <a:srgbClr val="8F68DB"/>
      </a:accent6>
      <a:hlink>
        <a:srgbClr val="FFCC00"/>
      </a:hlink>
      <a:folHlink>
        <a:srgbClr val="FFFFCC"/>
      </a:folHlink>
    </a:clrScheme>
    <a:fontScheme name="Global Comparis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chemeClr val="tx1"/>
          </a:solidFill>
          <a:prstDash val="sysDot"/>
          <a:round/>
          <a:headEnd type="none" w="med" len="med"/>
          <a:tailEnd type="none" w="med" len="lg"/>
        </a:ln>
        <a:effectLst/>
      </a:spPr>
      <a:bodyPr vert="horz" wrap="square" lIns="91440" tIns="45720" rIns="91440" bIns="45720" numCol="1" anchor="t" anchorCtr="0" compatLnSpc="1">
        <a:prstTxWarp prst="textNoShape">
          <a:avLst/>
        </a:prstTxWarp>
      </a:bodyPr>
      <a:lstStyle>
        <a:defPPr marL="1588" marR="0" indent="-1588" algn="l" defTabSz="914400" rtl="0" eaLnBrk="1" fontAlgn="base" latinLnBrk="0" hangingPunct="1">
          <a:lnSpc>
            <a:spcPct val="80000"/>
          </a:lnSpc>
          <a:spcBef>
            <a:spcPct val="50000"/>
          </a:spcBef>
          <a:spcAft>
            <a:spcPct val="0"/>
          </a:spcAft>
          <a:buClr>
            <a:schemeClr val="hlink"/>
          </a:buClr>
          <a:buSzPct val="70000"/>
          <a:buFont typeface="Wingdings" pitchFamily="2" charset="2"/>
          <a:buNone/>
          <a:tabLst/>
          <a:defRPr kumimoji="0" lang="en-US" sz="20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25400" cap="flat" cmpd="sng" algn="ctr">
          <a:solidFill>
            <a:schemeClr val="tx1"/>
          </a:solidFill>
          <a:prstDash val="sysDot"/>
          <a:round/>
          <a:headEnd type="none" w="med" len="med"/>
          <a:tailEnd type="none" w="med" len="lg"/>
        </a:ln>
        <a:effectLst/>
      </a:spPr>
      <a:bodyPr vert="horz" wrap="square" lIns="91440" tIns="45720" rIns="91440" bIns="45720" numCol="1" anchor="t" anchorCtr="0" compatLnSpc="1">
        <a:prstTxWarp prst="textNoShape">
          <a:avLst/>
        </a:prstTxWarp>
      </a:bodyPr>
      <a:lstStyle>
        <a:defPPr marL="1588" marR="0" indent="-1588" algn="l" defTabSz="914400" rtl="0" eaLnBrk="1" fontAlgn="base" latinLnBrk="0" hangingPunct="1">
          <a:lnSpc>
            <a:spcPct val="80000"/>
          </a:lnSpc>
          <a:spcBef>
            <a:spcPct val="50000"/>
          </a:spcBef>
          <a:spcAft>
            <a:spcPct val="0"/>
          </a:spcAft>
          <a:buClr>
            <a:schemeClr val="hlink"/>
          </a:buClr>
          <a:buSzPct val="70000"/>
          <a:buFont typeface="Wingdings" pitchFamily="2" charset="2"/>
          <a:buNone/>
          <a:tabLst/>
          <a:defRPr kumimoji="0" lang="en-US" sz="20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Global Comparison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Global Comparison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Global Comparison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Global Comparison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Global Comparison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Global Comparison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Global Comparison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Global Comparison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Global Comparison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
      <a:clrScheme name="Global Comparison 10">
        <a:dk1>
          <a:srgbClr val="000000"/>
        </a:dk1>
        <a:lt1>
          <a:srgbClr val="A5C3FF"/>
        </a:lt1>
        <a:dk2>
          <a:srgbClr val="E10C07"/>
        </a:dk2>
        <a:lt2>
          <a:srgbClr val="F7F4B9"/>
        </a:lt2>
        <a:accent1>
          <a:srgbClr val="0099CC"/>
        </a:accent1>
        <a:accent2>
          <a:srgbClr val="A886E0"/>
        </a:accent2>
        <a:accent3>
          <a:srgbClr val="CFDEFF"/>
        </a:accent3>
        <a:accent4>
          <a:srgbClr val="000000"/>
        </a:accent4>
        <a:accent5>
          <a:srgbClr val="AACAE2"/>
        </a:accent5>
        <a:accent6>
          <a:srgbClr val="9879CB"/>
        </a:accent6>
        <a:hlink>
          <a:srgbClr val="FFCC00"/>
        </a:hlink>
        <a:folHlink>
          <a:srgbClr val="FFFFCC"/>
        </a:folHlink>
      </a:clrScheme>
      <a:clrMap bg1="lt1" tx1="dk1" bg2="lt2" tx2="dk2" accent1="accent1" accent2="accent2" accent3="accent3" accent4="accent4" accent5="accent5" accent6="accent6" hlink="hlink" folHlink="folHlink"/>
    </a:extraClrScheme>
    <a:extraClrScheme>
      <a:clrScheme name="Global Comparison 11">
        <a:dk1>
          <a:srgbClr val="000000"/>
        </a:dk1>
        <a:lt1>
          <a:srgbClr val="A5C3FF"/>
        </a:lt1>
        <a:dk2>
          <a:srgbClr val="E10C07"/>
        </a:dk2>
        <a:lt2>
          <a:srgbClr val="0D0DFD"/>
        </a:lt2>
        <a:accent1>
          <a:srgbClr val="0099CC"/>
        </a:accent1>
        <a:accent2>
          <a:srgbClr val="9E74F2"/>
        </a:accent2>
        <a:accent3>
          <a:srgbClr val="CFDEFF"/>
        </a:accent3>
        <a:accent4>
          <a:srgbClr val="000000"/>
        </a:accent4>
        <a:accent5>
          <a:srgbClr val="AACAE2"/>
        </a:accent5>
        <a:accent6>
          <a:srgbClr val="8F68DB"/>
        </a:accent6>
        <a:hlink>
          <a:srgbClr val="FFCC00"/>
        </a:hlink>
        <a:folHlink>
          <a:srgbClr val="FFFFCC"/>
        </a:folHlink>
      </a:clrScheme>
      <a:clrMap bg1="lt1" tx1="dk1" bg2="lt2" tx2="dk2" accent1="accent1" accent2="accent2" accent3="accent3" accent4="accent4" accent5="accent5" accent6="accent6" hlink="hlink" folHlink="folHlink"/>
    </a:extraClrScheme>
    <a:extraClrScheme>
      <a:clrScheme name="Global Comparison 12">
        <a:dk1>
          <a:srgbClr val="000000"/>
        </a:dk1>
        <a:lt1>
          <a:srgbClr val="D7E4FF"/>
        </a:lt1>
        <a:dk2>
          <a:srgbClr val="564AAE"/>
        </a:dk2>
        <a:lt2>
          <a:srgbClr val="8ABC9B"/>
        </a:lt2>
        <a:accent1>
          <a:srgbClr val="0099CC"/>
        </a:accent1>
        <a:accent2>
          <a:srgbClr val="9E74F2"/>
        </a:accent2>
        <a:accent3>
          <a:srgbClr val="E8EFFF"/>
        </a:accent3>
        <a:accent4>
          <a:srgbClr val="000000"/>
        </a:accent4>
        <a:accent5>
          <a:srgbClr val="AACAE2"/>
        </a:accent5>
        <a:accent6>
          <a:srgbClr val="8F68DB"/>
        </a:accent6>
        <a:hlink>
          <a:srgbClr val="FFCC00"/>
        </a:hlink>
        <a:folHlink>
          <a:srgbClr val="FFFFC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Summary Slide">
  <a:themeElements>
    <a:clrScheme name="Summary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ummary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chemeClr val="tx1"/>
          </a:solidFill>
          <a:prstDash val="sysDot"/>
          <a:round/>
          <a:headEnd type="none" w="med" len="med"/>
          <a:tailEnd type="none" w="med" len="lg"/>
        </a:ln>
        <a:effectLst/>
      </a:spPr>
      <a:bodyPr vert="horz" wrap="square" lIns="91440" tIns="45720" rIns="91440" bIns="45720" numCol="1" anchor="t" anchorCtr="0" compatLnSpc="1">
        <a:prstTxWarp prst="textNoShape">
          <a:avLst/>
        </a:prstTxWarp>
      </a:bodyPr>
      <a:lstStyle>
        <a:defPPr marL="1588" marR="0" indent="-1588" algn="l" defTabSz="914400" rtl="0" eaLnBrk="1" fontAlgn="base" latinLnBrk="0" hangingPunct="1">
          <a:lnSpc>
            <a:spcPct val="80000"/>
          </a:lnSpc>
          <a:spcBef>
            <a:spcPct val="50000"/>
          </a:spcBef>
          <a:spcAft>
            <a:spcPct val="0"/>
          </a:spcAft>
          <a:buClr>
            <a:schemeClr val="hlink"/>
          </a:buClr>
          <a:buSzPct val="70000"/>
          <a:buFont typeface="Wingdings" pitchFamily="2" charset="2"/>
          <a:buNone/>
          <a:tabLst/>
          <a:defRPr kumimoji="0" lang="en-US" sz="20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25400" cap="flat" cmpd="sng" algn="ctr">
          <a:solidFill>
            <a:schemeClr val="tx1"/>
          </a:solidFill>
          <a:prstDash val="sysDot"/>
          <a:round/>
          <a:headEnd type="none" w="med" len="med"/>
          <a:tailEnd type="none" w="med" len="lg"/>
        </a:ln>
        <a:effectLst/>
      </a:spPr>
      <a:bodyPr vert="horz" wrap="square" lIns="91440" tIns="45720" rIns="91440" bIns="45720" numCol="1" anchor="t" anchorCtr="0" compatLnSpc="1">
        <a:prstTxWarp prst="textNoShape">
          <a:avLst/>
        </a:prstTxWarp>
      </a:bodyPr>
      <a:lstStyle>
        <a:defPPr marL="1588" marR="0" indent="-1588" algn="l" defTabSz="914400" rtl="0" eaLnBrk="1" fontAlgn="base" latinLnBrk="0" hangingPunct="1">
          <a:lnSpc>
            <a:spcPct val="80000"/>
          </a:lnSpc>
          <a:spcBef>
            <a:spcPct val="50000"/>
          </a:spcBef>
          <a:spcAft>
            <a:spcPct val="0"/>
          </a:spcAft>
          <a:buClr>
            <a:schemeClr val="hlink"/>
          </a:buClr>
          <a:buSzPct val="70000"/>
          <a:buFont typeface="Wingdings" pitchFamily="2" charset="2"/>
          <a:buNone/>
          <a:tabLst/>
          <a:defRPr kumimoji="0" lang="en-US" sz="20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ummary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mmary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mmary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mmary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mmary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mmary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mmary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mmary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mmary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mmary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mmary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mmary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BackgroundPP TemplateKW2e_Ch3_Revision2_byErbil[1]</Template>
  <TotalTime>2486</TotalTime>
  <Words>3930</Words>
  <Application>Microsoft Office PowerPoint</Application>
  <PresentationFormat>On-screen Show (4:3)</PresentationFormat>
  <Paragraphs>688</Paragraphs>
  <Slides>28</Slides>
  <Notes>28</Notes>
  <HiddenSlides>0</HiddenSlides>
  <MMClips>0</MMClips>
  <ScaleCrop>false</ScaleCrop>
  <HeadingPairs>
    <vt:vector size="8" baseType="variant">
      <vt:variant>
        <vt:lpstr>Fonts Used</vt:lpstr>
      </vt:variant>
      <vt:variant>
        <vt:i4>7</vt:i4>
      </vt:variant>
      <vt:variant>
        <vt:lpstr>Theme</vt:lpstr>
      </vt:variant>
      <vt:variant>
        <vt:i4>7</vt:i4>
      </vt:variant>
      <vt:variant>
        <vt:lpstr>Embedded OLE Servers</vt:lpstr>
      </vt:variant>
      <vt:variant>
        <vt:i4>1</vt:i4>
      </vt:variant>
      <vt:variant>
        <vt:lpstr>Slide Titles</vt:lpstr>
      </vt:variant>
      <vt:variant>
        <vt:i4>28</vt:i4>
      </vt:variant>
    </vt:vector>
  </HeadingPairs>
  <TitlesOfParts>
    <vt:vector size="43" baseType="lpstr">
      <vt:lpstr>宋体</vt:lpstr>
      <vt:lpstr>Arial</vt:lpstr>
      <vt:lpstr>Bookman Old Style</vt:lpstr>
      <vt:lpstr>Cambria Math</vt:lpstr>
      <vt:lpstr>Myriad Pro</vt:lpstr>
      <vt:lpstr>Tahoma</vt:lpstr>
      <vt:lpstr>Wingdings</vt:lpstr>
      <vt:lpstr>Stream</vt:lpstr>
      <vt:lpstr>OUTLINE SLIDE</vt:lpstr>
      <vt:lpstr>EIA slide design</vt:lpstr>
      <vt:lpstr>Pitfall Design</vt:lpstr>
      <vt:lpstr>FIM design</vt:lpstr>
      <vt:lpstr>Global Comparison</vt:lpstr>
      <vt:lpstr>Summary Slide</vt:lpstr>
      <vt:lpstr>Documento</vt:lpstr>
      <vt:lpstr>PowerPoint Presentation</vt:lpstr>
      <vt:lpstr>PowerPoint Presentation</vt:lpstr>
      <vt:lpstr>Mapping the Utility Function</vt:lpstr>
      <vt:lpstr>Ingrid’s Utility Function</vt:lpstr>
      <vt:lpstr>An Indifference Curve</vt:lpstr>
      <vt:lpstr>An Indifference Curve Map</vt:lpstr>
      <vt:lpstr>Properties of Indifference Curves</vt:lpstr>
      <vt:lpstr>PowerPoint Presentation</vt:lpstr>
      <vt:lpstr>Indifference Curves and Consumer Choice </vt:lpstr>
      <vt:lpstr>PowerPoint Presentation</vt:lpstr>
      <vt:lpstr>Two Opposing Effects on Total Utility</vt:lpstr>
      <vt:lpstr>Marginal Rate of Substitution</vt:lpstr>
      <vt:lpstr>Continuous data analysis</vt:lpstr>
      <vt:lpstr>PowerPoint Presentation</vt:lpstr>
      <vt:lpstr>PowerPoint Presentation</vt:lpstr>
      <vt:lpstr>PowerPoint Presentation</vt:lpstr>
      <vt:lpstr> </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        </vt:lpstr>
      <vt:lpstr>PowerPoint Presentation</vt:lpstr>
      <vt:lpstr>The End of Chapter 10 Appendix</vt:lpstr>
    </vt:vector>
  </TitlesOfParts>
  <Company>GM NETWORKING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 Arbill</dc:creator>
  <cp:lastModifiedBy>P. C. ALBUQUERQUE</cp:lastModifiedBy>
  <cp:revision>347</cp:revision>
  <dcterms:created xsi:type="dcterms:W3CDTF">2004-05-14T11:24:32Z</dcterms:created>
  <dcterms:modified xsi:type="dcterms:W3CDTF">2019-11-04T10:56:29Z</dcterms:modified>
</cp:coreProperties>
</file>